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88" r:id="rId3"/>
    <p:sldId id="299" r:id="rId4"/>
    <p:sldId id="300" r:id="rId5"/>
    <p:sldId id="290" r:id="rId6"/>
    <p:sldId id="308" r:id="rId7"/>
    <p:sldId id="264" r:id="rId8"/>
    <p:sldId id="309" r:id="rId9"/>
    <p:sldId id="301" r:id="rId10"/>
    <p:sldId id="302" r:id="rId11"/>
    <p:sldId id="303" r:id="rId12"/>
    <p:sldId id="305" r:id="rId13"/>
    <p:sldId id="307" r:id="rId14"/>
    <p:sldId id="272" r:id="rId15"/>
    <p:sldId id="274" r:id="rId16"/>
    <p:sldId id="276" r:id="rId17"/>
    <p:sldId id="278" r:id="rId18"/>
    <p:sldId id="284" r:id="rId19"/>
    <p:sldId id="336" r:id="rId20"/>
    <p:sldId id="328" r:id="rId21"/>
    <p:sldId id="329" r:id="rId22"/>
    <p:sldId id="330" r:id="rId23"/>
    <p:sldId id="337" r:id="rId24"/>
    <p:sldId id="342"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C2A"/>
    <a:srgbClr val="00682F"/>
    <a:srgbClr val="006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65493" autoAdjust="0"/>
  </p:normalViewPr>
  <p:slideViewPr>
    <p:cSldViewPr>
      <p:cViewPr>
        <p:scale>
          <a:sx n="60" d="100"/>
          <a:sy n="60" d="100"/>
        </p:scale>
        <p:origin x="-1476" y="3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1B158-4DB0-4CB8-8727-D3944CB30C1A}" type="doc">
      <dgm:prSet loTypeId="urn:microsoft.com/office/officeart/2005/8/layout/arrow2" loCatId="process" qsTypeId="urn:microsoft.com/office/officeart/2005/8/quickstyle/3d1" qsCatId="3D" csTypeId="urn:microsoft.com/office/officeart/2005/8/colors/accent1_2" csCatId="accent1" phldr="1"/>
      <dgm:spPr/>
    </dgm:pt>
    <dgm:pt modelId="{09BB83AD-0FE2-49BA-8116-3A5479301AF4}">
      <dgm:prSet phldrT="[テキスト]" custT="1"/>
      <dgm:spPr/>
      <dgm:t>
        <a:bodyPr/>
        <a:lstStyle/>
        <a:p>
          <a:endParaRPr kumimoji="1" lang="en-US" altLang="ja-JP" sz="2000" b="1" dirty="0">
            <a:latin typeface="HGP創英ﾌﾟﾚｾﾞﾝｽEB" pitchFamily="18" charset="-128"/>
            <a:ea typeface="HGP創英ﾌﾟﾚｾﾞﾝｽEB" pitchFamily="18" charset="-128"/>
          </a:endParaRPr>
        </a:p>
        <a:p>
          <a:r>
            <a:rPr kumimoji="1" lang="ja-JP" altLang="en-US" sz="2000" b="1" dirty="0">
              <a:latin typeface="HGP創英ﾌﾟﾚｾﾞﾝｽEB" pitchFamily="18" charset="-128"/>
              <a:ea typeface="HGP創英ﾌﾟﾚｾﾞﾝｽEB" pitchFamily="18" charset="-128"/>
            </a:rPr>
            <a:t>マニュアル化・パターﾝ化すれば、専門知識や技術がほとんどない方でも出来るお仕事（掃除、片付け、</a:t>
          </a:r>
          <a:endParaRPr kumimoji="1" lang="en-US" altLang="ja-JP" sz="2000" b="1" dirty="0">
            <a:latin typeface="HGP創英ﾌﾟﾚｾﾞﾝｽEB" pitchFamily="18" charset="-128"/>
            <a:ea typeface="HGP創英ﾌﾟﾚｾﾞﾝｽEB" pitchFamily="18" charset="-128"/>
          </a:endParaRPr>
        </a:p>
        <a:p>
          <a:r>
            <a:rPr kumimoji="1" lang="ja-JP" altLang="en-US" sz="2000" b="1" dirty="0">
              <a:latin typeface="HGP創英ﾌﾟﾚｾﾞﾝｽEB" pitchFamily="18" charset="-128"/>
              <a:ea typeface="HGP創英ﾌﾟﾚｾﾞﾝｽEB" pitchFamily="18" charset="-128"/>
            </a:rPr>
            <a:t>　　　　ベッドメイク①、備品の準備など）</a:t>
          </a:r>
        </a:p>
      </dgm:t>
    </dgm:pt>
    <dgm:pt modelId="{96A5F4B2-F94C-465C-ABF4-94D109EA5F9F}" type="parTrans" cxnId="{C444009B-6E49-42A5-A8D5-4B31E64E5F41}">
      <dgm:prSet/>
      <dgm:spPr/>
      <dgm:t>
        <a:bodyPr/>
        <a:lstStyle/>
        <a:p>
          <a:endParaRPr kumimoji="1" lang="ja-JP" altLang="en-US"/>
        </a:p>
      </dgm:t>
    </dgm:pt>
    <dgm:pt modelId="{02F5D775-A5F7-4936-97C0-3874FB9773FA}" type="sibTrans" cxnId="{C444009B-6E49-42A5-A8D5-4B31E64E5F41}">
      <dgm:prSet/>
      <dgm:spPr/>
      <dgm:t>
        <a:bodyPr/>
        <a:lstStyle/>
        <a:p>
          <a:endParaRPr kumimoji="1" lang="ja-JP" altLang="en-US"/>
        </a:p>
      </dgm:t>
    </dgm:pt>
    <dgm:pt modelId="{A9C4C218-EE23-49A8-8BC7-BC132E93E40F}">
      <dgm:prSet phldrT="[テキスト]" custT="1"/>
      <dgm:spPr/>
      <dgm:t>
        <a:bodyPr/>
        <a:lstStyle/>
        <a:p>
          <a:r>
            <a:rPr kumimoji="1" lang="ja-JP" altLang="en-US" sz="2000" b="1" dirty="0">
              <a:latin typeface="HGP創英ﾌﾟﾚｾﾞﾝｽEB" pitchFamily="18" charset="-128"/>
              <a:ea typeface="HGP創英ﾌﾟﾚｾﾞﾝｽEB" pitchFamily="18" charset="-128"/>
            </a:rPr>
            <a:t>短期間の研修により得られる程度の専門知識や技術が必要なお仕事</a:t>
          </a:r>
          <a:endParaRPr kumimoji="1" lang="en-US" altLang="ja-JP" sz="2000" b="1" dirty="0">
            <a:latin typeface="HGP創英ﾌﾟﾚｾﾞﾝｽEB" pitchFamily="18" charset="-128"/>
            <a:ea typeface="HGP創英ﾌﾟﾚｾﾞﾝｽEB" pitchFamily="18" charset="-128"/>
          </a:endParaRPr>
        </a:p>
        <a:p>
          <a:r>
            <a:rPr kumimoji="1" lang="ja-JP" altLang="en-US" sz="2000" b="1" dirty="0">
              <a:latin typeface="HGP創英ﾌﾟﾚｾﾞﾝｽEB" pitchFamily="18" charset="-128"/>
              <a:ea typeface="HGP創英ﾌﾟﾚｾﾞﾝｽEB" pitchFamily="18" charset="-128"/>
            </a:rPr>
            <a:t>（ベッドメイク②、食事の配膳　入浴の準備など）</a:t>
          </a:r>
        </a:p>
      </dgm:t>
    </dgm:pt>
    <dgm:pt modelId="{890A298B-3148-4124-9CFD-53ED067FBAB8}" type="parTrans" cxnId="{448B8836-87E0-454C-AAEF-BA75A712ACAC}">
      <dgm:prSet/>
      <dgm:spPr/>
      <dgm:t>
        <a:bodyPr/>
        <a:lstStyle/>
        <a:p>
          <a:endParaRPr kumimoji="1" lang="ja-JP" altLang="en-US"/>
        </a:p>
      </dgm:t>
    </dgm:pt>
    <dgm:pt modelId="{26A58F53-82AF-4BA7-8792-1BB681F4A24A}" type="sibTrans" cxnId="{448B8836-87E0-454C-AAEF-BA75A712ACAC}">
      <dgm:prSet/>
      <dgm:spPr/>
      <dgm:t>
        <a:bodyPr/>
        <a:lstStyle/>
        <a:p>
          <a:endParaRPr kumimoji="1" lang="ja-JP" altLang="en-US"/>
        </a:p>
      </dgm:t>
    </dgm:pt>
    <dgm:pt modelId="{43C18BCF-7484-44C1-BA3D-BF18C094617E}">
      <dgm:prSet phldrT="[テキスト]" custT="1"/>
      <dgm:spPr/>
      <dgm:t>
        <a:bodyPr/>
        <a:lstStyle/>
        <a:p>
          <a:r>
            <a:rPr kumimoji="1" lang="ja-JP" altLang="en-US" sz="2000" b="1" dirty="0">
              <a:latin typeface="HGP創英ﾌﾟﾚｾﾞﾝｽEB" pitchFamily="18" charset="-128"/>
              <a:ea typeface="HGP創英ﾌﾟﾚｾﾞﾝｽEB" pitchFamily="18" charset="-128"/>
            </a:rPr>
            <a:t>一定の専門知識・技術および経験が必要な比較的高度なお仕事</a:t>
          </a:r>
          <a:endParaRPr kumimoji="1" lang="en-US" altLang="ja-JP" sz="2000" b="1" dirty="0">
            <a:latin typeface="HGP創英ﾌﾟﾚｾﾞﾝｽEB" pitchFamily="18" charset="-128"/>
            <a:ea typeface="HGP創英ﾌﾟﾚｾﾞﾝｽEB" pitchFamily="18" charset="-128"/>
          </a:endParaRPr>
        </a:p>
        <a:p>
          <a:r>
            <a:rPr kumimoji="1" lang="ja-JP" altLang="en-US" sz="2000" b="1" dirty="0">
              <a:latin typeface="HGP創英ﾌﾟﾚｾﾞﾝｽEB" pitchFamily="18" charset="-128"/>
              <a:ea typeface="HGP創英ﾌﾟﾚｾﾞﾝｽEB" pitchFamily="18" charset="-128"/>
            </a:rPr>
            <a:t>　（認知症の方への対応、</a:t>
          </a:r>
          <a:endParaRPr kumimoji="1" lang="en-US" altLang="ja-JP" sz="2000" b="1" dirty="0">
            <a:latin typeface="HGP創英ﾌﾟﾚｾﾞﾝｽEB" pitchFamily="18" charset="-128"/>
            <a:ea typeface="HGP創英ﾌﾟﾚｾﾞﾝｽEB" pitchFamily="18" charset="-128"/>
          </a:endParaRPr>
        </a:p>
        <a:p>
          <a:r>
            <a:rPr kumimoji="1" lang="ja-JP" altLang="en-US" sz="2000" b="1" dirty="0">
              <a:latin typeface="HGP創英ﾌﾟﾚｾﾞﾝｽEB" pitchFamily="18" charset="-128"/>
              <a:ea typeface="HGP創英ﾌﾟﾚｾﾞﾝｽEB" pitchFamily="18" charset="-128"/>
            </a:rPr>
            <a:t>　　　見守り、お話相手、</a:t>
          </a:r>
          <a:endParaRPr kumimoji="1" lang="en-US" altLang="ja-JP" sz="2000" b="1" dirty="0">
            <a:latin typeface="HGP創英ﾌﾟﾚｾﾞﾝｽEB" pitchFamily="18" charset="-128"/>
            <a:ea typeface="HGP創英ﾌﾟﾚｾﾞﾝｽEB" pitchFamily="18" charset="-128"/>
          </a:endParaRPr>
        </a:p>
        <a:p>
          <a:r>
            <a:rPr kumimoji="1" lang="ja-JP" altLang="en-US" sz="2000" b="1" dirty="0">
              <a:latin typeface="HGP創英ﾌﾟﾚｾﾞﾝｽEB" pitchFamily="18" charset="-128"/>
              <a:ea typeface="HGP創英ﾌﾟﾚｾﾞﾝｽEB" pitchFamily="18" charset="-128"/>
            </a:rPr>
            <a:t>　　趣味活動の手伝いなど）</a:t>
          </a:r>
          <a:endParaRPr kumimoji="1" lang="en-US" altLang="ja-JP" sz="2000" b="1" dirty="0">
            <a:latin typeface="HGP創英ﾌﾟﾚｾﾞﾝｽEB" pitchFamily="18" charset="-128"/>
            <a:ea typeface="HGP創英ﾌﾟﾚｾﾞﾝｽEB" pitchFamily="18" charset="-128"/>
          </a:endParaRPr>
        </a:p>
      </dgm:t>
    </dgm:pt>
    <dgm:pt modelId="{9C42B5E3-4615-4268-A03F-268D56C0A35B}" type="parTrans" cxnId="{3A790483-77D2-4F48-A5F6-5C7C302B424E}">
      <dgm:prSet/>
      <dgm:spPr/>
      <dgm:t>
        <a:bodyPr/>
        <a:lstStyle/>
        <a:p>
          <a:endParaRPr kumimoji="1" lang="ja-JP" altLang="en-US"/>
        </a:p>
      </dgm:t>
    </dgm:pt>
    <dgm:pt modelId="{C0663C9E-8B16-40A2-8C0A-AD2926AF5B34}" type="sibTrans" cxnId="{3A790483-77D2-4F48-A5F6-5C7C302B424E}">
      <dgm:prSet/>
      <dgm:spPr/>
      <dgm:t>
        <a:bodyPr/>
        <a:lstStyle/>
        <a:p>
          <a:endParaRPr kumimoji="1" lang="ja-JP" altLang="en-US"/>
        </a:p>
      </dgm:t>
    </dgm:pt>
    <dgm:pt modelId="{35C31E6E-087B-4417-9828-E9AEEDFC4F11}" type="pres">
      <dgm:prSet presAssocID="{45C1B158-4DB0-4CB8-8727-D3944CB30C1A}" presName="arrowDiagram" presStyleCnt="0">
        <dgm:presLayoutVars>
          <dgm:chMax val="5"/>
          <dgm:dir/>
          <dgm:resizeHandles val="exact"/>
        </dgm:presLayoutVars>
      </dgm:prSet>
      <dgm:spPr/>
    </dgm:pt>
    <dgm:pt modelId="{204842C7-E750-4EB6-B34A-578EF15E5A49}" type="pres">
      <dgm:prSet presAssocID="{45C1B158-4DB0-4CB8-8727-D3944CB30C1A}" presName="arrow" presStyleLbl="bgShp" presStyleIdx="0" presStyleCnt="1" custLinFactNeighborX="0" custLinFactNeighborY="-442"/>
      <dgm:spPr>
        <a:solidFill>
          <a:schemeClr val="tx2">
            <a:lumMod val="60000"/>
            <a:lumOff val="40000"/>
          </a:schemeClr>
        </a:solidFill>
      </dgm:spPr>
    </dgm:pt>
    <dgm:pt modelId="{CE15D2E6-7CA8-428B-ABA5-034736482328}" type="pres">
      <dgm:prSet presAssocID="{45C1B158-4DB0-4CB8-8727-D3944CB30C1A}" presName="arrowDiagram3" presStyleCnt="0"/>
      <dgm:spPr/>
    </dgm:pt>
    <dgm:pt modelId="{6EF06D82-5404-42D9-B3F0-444839FD22BF}" type="pres">
      <dgm:prSet presAssocID="{09BB83AD-0FE2-49BA-8116-3A5479301AF4}" presName="bullet3a" presStyleLbl="node1" presStyleIdx="0" presStyleCnt="3" custLinFactX="-1200" custLinFactNeighborX="-100000" custLinFactNeighborY="21970"/>
      <dgm:spPr/>
    </dgm:pt>
    <dgm:pt modelId="{F7DBBC0F-8221-4216-B147-668320BE9290}" type="pres">
      <dgm:prSet presAssocID="{09BB83AD-0FE2-49BA-8116-3A5479301AF4}" presName="textBox3a" presStyleLbl="revTx" presStyleIdx="0" presStyleCnt="3" custScaleX="205243" custScaleY="104785">
        <dgm:presLayoutVars>
          <dgm:bulletEnabled val="1"/>
        </dgm:presLayoutVars>
      </dgm:prSet>
      <dgm:spPr/>
      <dgm:t>
        <a:bodyPr/>
        <a:lstStyle/>
        <a:p>
          <a:endParaRPr kumimoji="1" lang="ja-JP" altLang="en-US"/>
        </a:p>
      </dgm:t>
    </dgm:pt>
    <dgm:pt modelId="{1D65C60B-4E02-4F86-A05D-97E6A5533AA5}" type="pres">
      <dgm:prSet presAssocID="{A9C4C218-EE23-49A8-8BC7-BC132E93E40F}" presName="bullet3b" presStyleLbl="node1" presStyleIdx="1" presStyleCnt="3" custLinFactNeighborX="21605" custLinFactNeighborY="-37964"/>
      <dgm:spPr/>
    </dgm:pt>
    <dgm:pt modelId="{5CA0F52F-1A4E-4CA3-8B33-761E1F9D678E}" type="pres">
      <dgm:prSet presAssocID="{A9C4C218-EE23-49A8-8BC7-BC132E93E40F}" presName="textBox3b" presStyleLbl="revTx" presStyleIdx="1" presStyleCnt="3" custScaleX="157531" custScaleY="95874" custLinFactNeighborX="-23507" custLinFactNeighborY="0">
        <dgm:presLayoutVars>
          <dgm:bulletEnabled val="1"/>
        </dgm:presLayoutVars>
      </dgm:prSet>
      <dgm:spPr/>
      <dgm:t>
        <a:bodyPr/>
        <a:lstStyle/>
        <a:p>
          <a:endParaRPr kumimoji="1" lang="ja-JP" altLang="en-US"/>
        </a:p>
      </dgm:t>
    </dgm:pt>
    <dgm:pt modelId="{88D1561E-3EF0-4C9C-9A5F-424BFB0601BA}" type="pres">
      <dgm:prSet presAssocID="{43C18BCF-7484-44C1-BA3D-BF18C094617E}" presName="bullet3c" presStyleLbl="node1" presStyleIdx="2" presStyleCnt="3" custLinFactNeighborX="49784" custLinFactNeighborY="-66802"/>
      <dgm:spPr/>
    </dgm:pt>
    <dgm:pt modelId="{552BD1F1-6690-4000-BD4B-442BC96A3B4B}" type="pres">
      <dgm:prSet presAssocID="{43C18BCF-7484-44C1-BA3D-BF18C094617E}" presName="textBox3c" presStyleLbl="revTx" presStyleIdx="2" presStyleCnt="3" custScaleX="160395" custScaleY="87502" custLinFactNeighborX="9386" custLinFactNeighborY="0">
        <dgm:presLayoutVars>
          <dgm:bulletEnabled val="1"/>
        </dgm:presLayoutVars>
      </dgm:prSet>
      <dgm:spPr/>
      <dgm:t>
        <a:bodyPr/>
        <a:lstStyle/>
        <a:p>
          <a:endParaRPr kumimoji="1" lang="ja-JP" altLang="en-US"/>
        </a:p>
      </dgm:t>
    </dgm:pt>
  </dgm:ptLst>
  <dgm:cxnLst>
    <dgm:cxn modelId="{4C916096-A134-43FE-9A1E-4538C835A75F}" type="presOf" srcId="{09BB83AD-0FE2-49BA-8116-3A5479301AF4}" destId="{F7DBBC0F-8221-4216-B147-668320BE9290}" srcOrd="0" destOrd="0" presId="urn:microsoft.com/office/officeart/2005/8/layout/arrow2"/>
    <dgm:cxn modelId="{5A650CE8-6168-4B7C-A00D-7BF0D6584765}" type="presOf" srcId="{A9C4C218-EE23-49A8-8BC7-BC132E93E40F}" destId="{5CA0F52F-1A4E-4CA3-8B33-761E1F9D678E}" srcOrd="0" destOrd="0" presId="urn:microsoft.com/office/officeart/2005/8/layout/arrow2"/>
    <dgm:cxn modelId="{68C4F634-13D7-40B9-B422-D41A95632A24}" type="presOf" srcId="{45C1B158-4DB0-4CB8-8727-D3944CB30C1A}" destId="{35C31E6E-087B-4417-9828-E9AEEDFC4F11}" srcOrd="0" destOrd="0" presId="urn:microsoft.com/office/officeart/2005/8/layout/arrow2"/>
    <dgm:cxn modelId="{C444009B-6E49-42A5-A8D5-4B31E64E5F41}" srcId="{45C1B158-4DB0-4CB8-8727-D3944CB30C1A}" destId="{09BB83AD-0FE2-49BA-8116-3A5479301AF4}" srcOrd="0" destOrd="0" parTransId="{96A5F4B2-F94C-465C-ABF4-94D109EA5F9F}" sibTransId="{02F5D775-A5F7-4936-97C0-3874FB9773FA}"/>
    <dgm:cxn modelId="{448B8836-87E0-454C-AAEF-BA75A712ACAC}" srcId="{45C1B158-4DB0-4CB8-8727-D3944CB30C1A}" destId="{A9C4C218-EE23-49A8-8BC7-BC132E93E40F}" srcOrd="1" destOrd="0" parTransId="{890A298B-3148-4124-9CFD-53ED067FBAB8}" sibTransId="{26A58F53-82AF-4BA7-8792-1BB681F4A24A}"/>
    <dgm:cxn modelId="{3A790483-77D2-4F48-A5F6-5C7C302B424E}" srcId="{45C1B158-4DB0-4CB8-8727-D3944CB30C1A}" destId="{43C18BCF-7484-44C1-BA3D-BF18C094617E}" srcOrd="2" destOrd="0" parTransId="{9C42B5E3-4615-4268-A03F-268D56C0A35B}" sibTransId="{C0663C9E-8B16-40A2-8C0A-AD2926AF5B34}"/>
    <dgm:cxn modelId="{D8928A8E-6324-4136-8520-D7B1D3B151CD}" type="presOf" srcId="{43C18BCF-7484-44C1-BA3D-BF18C094617E}" destId="{552BD1F1-6690-4000-BD4B-442BC96A3B4B}" srcOrd="0" destOrd="0" presId="urn:microsoft.com/office/officeart/2005/8/layout/arrow2"/>
    <dgm:cxn modelId="{2E939EDB-0725-4BF3-B902-8CBAFEC6F73C}" type="presParOf" srcId="{35C31E6E-087B-4417-9828-E9AEEDFC4F11}" destId="{204842C7-E750-4EB6-B34A-578EF15E5A49}" srcOrd="0" destOrd="0" presId="urn:microsoft.com/office/officeart/2005/8/layout/arrow2"/>
    <dgm:cxn modelId="{44BDFCCA-E6E0-46D9-A2A5-619B9E88276F}" type="presParOf" srcId="{35C31E6E-087B-4417-9828-E9AEEDFC4F11}" destId="{CE15D2E6-7CA8-428B-ABA5-034736482328}" srcOrd="1" destOrd="0" presId="urn:microsoft.com/office/officeart/2005/8/layout/arrow2"/>
    <dgm:cxn modelId="{701CB5DC-37DB-4A2E-8986-803F18E5DEE4}" type="presParOf" srcId="{CE15D2E6-7CA8-428B-ABA5-034736482328}" destId="{6EF06D82-5404-42D9-B3F0-444839FD22BF}" srcOrd="0" destOrd="0" presId="urn:microsoft.com/office/officeart/2005/8/layout/arrow2"/>
    <dgm:cxn modelId="{9E8D3208-63FE-4B92-B0F5-31BA312B2CF3}" type="presParOf" srcId="{CE15D2E6-7CA8-428B-ABA5-034736482328}" destId="{F7DBBC0F-8221-4216-B147-668320BE9290}" srcOrd="1" destOrd="0" presId="urn:microsoft.com/office/officeart/2005/8/layout/arrow2"/>
    <dgm:cxn modelId="{5D89D42A-332F-42F4-BF51-B242DE61089C}" type="presParOf" srcId="{CE15D2E6-7CA8-428B-ABA5-034736482328}" destId="{1D65C60B-4E02-4F86-A05D-97E6A5533AA5}" srcOrd="2" destOrd="0" presId="urn:microsoft.com/office/officeart/2005/8/layout/arrow2"/>
    <dgm:cxn modelId="{39645724-22BC-464D-874D-AAB97523FAC6}" type="presParOf" srcId="{CE15D2E6-7CA8-428B-ABA5-034736482328}" destId="{5CA0F52F-1A4E-4CA3-8B33-761E1F9D678E}" srcOrd="3" destOrd="0" presId="urn:microsoft.com/office/officeart/2005/8/layout/arrow2"/>
    <dgm:cxn modelId="{E0B1BF49-9233-4651-B41C-EED7B8744BDC}" type="presParOf" srcId="{CE15D2E6-7CA8-428B-ABA5-034736482328}" destId="{88D1561E-3EF0-4C9C-9A5F-424BFB0601BA}" srcOrd="4" destOrd="0" presId="urn:microsoft.com/office/officeart/2005/8/layout/arrow2"/>
    <dgm:cxn modelId="{EA730DD2-CEE3-45FA-8A65-95EE07F52A3A}" type="presParOf" srcId="{CE15D2E6-7CA8-428B-ABA5-034736482328}" destId="{552BD1F1-6690-4000-BD4B-442BC96A3B4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842C7-E750-4EB6-B34A-578EF15E5A49}">
      <dsp:nvSpPr>
        <dsp:cNvPr id="0" name=""/>
        <dsp:cNvSpPr/>
      </dsp:nvSpPr>
      <dsp:spPr>
        <a:xfrm>
          <a:off x="0" y="116501"/>
          <a:ext cx="8820472" cy="5512794"/>
        </a:xfrm>
        <a:prstGeom prst="swooshArrow">
          <a:avLst>
            <a:gd name="adj1" fmla="val 25000"/>
            <a:gd name="adj2" fmla="val 25000"/>
          </a:avLst>
        </a:prstGeom>
        <a:solidFill>
          <a:schemeClr val="tx2">
            <a:lumMod val="60000"/>
            <a:lumOff val="4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EF06D82-5404-42D9-B3F0-444839FD22BF}">
      <dsp:nvSpPr>
        <dsp:cNvPr id="0" name=""/>
        <dsp:cNvSpPr/>
      </dsp:nvSpPr>
      <dsp:spPr>
        <a:xfrm>
          <a:off x="888115" y="3996183"/>
          <a:ext cx="229332" cy="2293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DBBC0F-8221-4216-B147-668320BE9290}">
      <dsp:nvSpPr>
        <dsp:cNvPr id="0" name=""/>
        <dsp:cNvSpPr/>
      </dsp:nvSpPr>
      <dsp:spPr>
        <a:xfrm>
          <a:off x="153404" y="4022347"/>
          <a:ext cx="4218092" cy="166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18" tIns="0" rIns="0" bIns="0" numCol="1" spcCol="1270" anchor="t" anchorCtr="0">
          <a:noAutofit/>
        </a:bodyPr>
        <a:lstStyle/>
        <a:p>
          <a:pPr lvl="0" algn="l" defTabSz="889000">
            <a:lnSpc>
              <a:spcPct val="90000"/>
            </a:lnSpc>
            <a:spcBef>
              <a:spcPct val="0"/>
            </a:spcBef>
            <a:spcAft>
              <a:spcPct val="35000"/>
            </a:spcAft>
          </a:pPr>
          <a:endParaRPr kumimoji="1" lang="en-US" altLang="ja-JP" sz="2000" b="1" kern="1200" dirty="0">
            <a:latin typeface="HGP創英ﾌﾟﾚｾﾞﾝｽEB" pitchFamily="18" charset="-128"/>
            <a:ea typeface="HGP創英ﾌﾟﾚｾﾞﾝｽEB" pitchFamily="18" charset="-128"/>
          </a:endParaRPr>
        </a:p>
        <a:p>
          <a:pPr lvl="0" algn="l" defTabSz="889000">
            <a:lnSpc>
              <a:spcPct val="90000"/>
            </a:lnSpc>
            <a:spcBef>
              <a:spcPct val="0"/>
            </a:spcBef>
            <a:spcAft>
              <a:spcPct val="35000"/>
            </a:spcAft>
          </a:pPr>
          <a:r>
            <a:rPr kumimoji="1" lang="ja-JP" altLang="en-US" sz="2000" b="1" kern="1200" dirty="0">
              <a:latin typeface="HGP創英ﾌﾟﾚｾﾞﾝｽEB" pitchFamily="18" charset="-128"/>
              <a:ea typeface="HGP創英ﾌﾟﾚｾﾞﾝｽEB" pitchFamily="18" charset="-128"/>
            </a:rPr>
            <a:t>マニュアル化・パターﾝ化すれば、専門知識や技術がほとんどない方でも出来るお仕事（掃除、片付け、</a:t>
          </a:r>
          <a:endParaRPr kumimoji="1" lang="en-US" altLang="ja-JP" sz="2000" b="1" kern="1200" dirty="0">
            <a:latin typeface="HGP創英ﾌﾟﾚｾﾞﾝｽEB" pitchFamily="18" charset="-128"/>
            <a:ea typeface="HGP創英ﾌﾟﾚｾﾞﾝｽEB" pitchFamily="18" charset="-128"/>
          </a:endParaRPr>
        </a:p>
        <a:p>
          <a:pPr lvl="0" algn="l" defTabSz="889000">
            <a:lnSpc>
              <a:spcPct val="90000"/>
            </a:lnSpc>
            <a:spcBef>
              <a:spcPct val="0"/>
            </a:spcBef>
            <a:spcAft>
              <a:spcPct val="35000"/>
            </a:spcAft>
          </a:pPr>
          <a:r>
            <a:rPr kumimoji="1" lang="ja-JP" altLang="en-US" sz="2000" b="1" kern="1200" dirty="0">
              <a:latin typeface="HGP創英ﾌﾟﾚｾﾞﾝｽEB" pitchFamily="18" charset="-128"/>
              <a:ea typeface="HGP創英ﾌﾟﾚｾﾞﾝｽEB" pitchFamily="18" charset="-128"/>
            </a:rPr>
            <a:t>　　　　ベッドメイク①、備品の準備など）</a:t>
          </a:r>
        </a:p>
      </dsp:txBody>
      <dsp:txXfrm>
        <a:off x="153404" y="4022347"/>
        <a:ext cx="4218092" cy="1669432"/>
      </dsp:txXfrm>
    </dsp:sp>
    <dsp:sp modelId="{1D65C60B-4E02-4F86-A05D-97E6A5533AA5}">
      <dsp:nvSpPr>
        <dsp:cNvPr id="0" name=""/>
        <dsp:cNvSpPr/>
      </dsp:nvSpPr>
      <dsp:spPr>
        <a:xfrm>
          <a:off x="3234064" y="2290036"/>
          <a:ext cx="414562" cy="41456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A0F52F-1A4E-4CA3-8B33-761E1F9D678E}">
      <dsp:nvSpPr>
        <dsp:cNvPr id="0" name=""/>
        <dsp:cNvSpPr/>
      </dsp:nvSpPr>
      <dsp:spPr>
        <a:xfrm>
          <a:off x="2245215" y="2716570"/>
          <a:ext cx="3334794" cy="287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668" tIns="0" rIns="0" bIns="0" numCol="1" spcCol="1270" anchor="t" anchorCtr="0">
          <a:noAutofit/>
        </a:bodyPr>
        <a:lstStyle/>
        <a:p>
          <a:pPr lvl="0" algn="l" defTabSz="889000">
            <a:lnSpc>
              <a:spcPct val="90000"/>
            </a:lnSpc>
            <a:spcBef>
              <a:spcPct val="0"/>
            </a:spcBef>
            <a:spcAft>
              <a:spcPct val="35000"/>
            </a:spcAft>
          </a:pPr>
          <a:r>
            <a:rPr kumimoji="1" lang="ja-JP" altLang="en-US" sz="2000" b="1" kern="1200" dirty="0">
              <a:latin typeface="HGP創英ﾌﾟﾚｾﾞﾝｽEB" pitchFamily="18" charset="-128"/>
              <a:ea typeface="HGP創英ﾌﾟﾚｾﾞﾝｽEB" pitchFamily="18" charset="-128"/>
            </a:rPr>
            <a:t>短期間の研修により得られる程度の専門知識や技術が必要なお仕事</a:t>
          </a:r>
          <a:endParaRPr kumimoji="1" lang="en-US" altLang="ja-JP" sz="2000" b="1" kern="1200" dirty="0">
            <a:latin typeface="HGP創英ﾌﾟﾚｾﾞﾝｽEB" pitchFamily="18" charset="-128"/>
            <a:ea typeface="HGP創英ﾌﾟﾚｾﾞﾝｽEB" pitchFamily="18" charset="-128"/>
          </a:endParaRPr>
        </a:p>
        <a:p>
          <a:pPr lvl="0" algn="l" defTabSz="889000">
            <a:lnSpc>
              <a:spcPct val="90000"/>
            </a:lnSpc>
            <a:spcBef>
              <a:spcPct val="0"/>
            </a:spcBef>
            <a:spcAft>
              <a:spcPct val="35000"/>
            </a:spcAft>
          </a:pPr>
          <a:r>
            <a:rPr kumimoji="1" lang="ja-JP" altLang="en-US" sz="2000" b="1" kern="1200" dirty="0">
              <a:latin typeface="HGP創英ﾌﾟﾚｾﾞﾝｽEB" pitchFamily="18" charset="-128"/>
              <a:ea typeface="HGP創英ﾌﾟﾚｾﾞﾝｽEB" pitchFamily="18" charset="-128"/>
            </a:rPr>
            <a:t>（ベッドメイク②、食事の配膳　入浴の準備など）</a:t>
          </a:r>
        </a:p>
      </dsp:txBody>
      <dsp:txXfrm>
        <a:off x="2245215" y="2716570"/>
        <a:ext cx="3334794" cy="2875223"/>
      </dsp:txXfrm>
    </dsp:sp>
    <dsp:sp modelId="{88D1561E-3EF0-4C9C-9A5F-424BFB0601BA}">
      <dsp:nvSpPr>
        <dsp:cNvPr id="0" name=""/>
        <dsp:cNvSpPr/>
      </dsp:nvSpPr>
      <dsp:spPr>
        <a:xfrm>
          <a:off x="5864375" y="1152608"/>
          <a:ext cx="573330" cy="57333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2BD1F1-6690-4000-BD4B-442BC96A3B4B}">
      <dsp:nvSpPr>
        <dsp:cNvPr id="0" name=""/>
        <dsp:cNvSpPr/>
      </dsp:nvSpPr>
      <dsp:spPr>
        <a:xfrm>
          <a:off x="5425048" y="2061694"/>
          <a:ext cx="3395423" cy="3352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796" tIns="0" rIns="0" bIns="0" numCol="1" spcCol="1270" anchor="t" anchorCtr="0">
          <a:noAutofit/>
        </a:bodyPr>
        <a:lstStyle/>
        <a:p>
          <a:pPr lvl="0" algn="l" defTabSz="889000">
            <a:lnSpc>
              <a:spcPct val="90000"/>
            </a:lnSpc>
            <a:spcBef>
              <a:spcPct val="0"/>
            </a:spcBef>
            <a:spcAft>
              <a:spcPct val="35000"/>
            </a:spcAft>
          </a:pPr>
          <a:r>
            <a:rPr kumimoji="1" lang="ja-JP" altLang="en-US" sz="2000" b="1" kern="1200" dirty="0">
              <a:latin typeface="HGP創英ﾌﾟﾚｾﾞﾝｽEB" pitchFamily="18" charset="-128"/>
              <a:ea typeface="HGP創英ﾌﾟﾚｾﾞﾝｽEB" pitchFamily="18" charset="-128"/>
            </a:rPr>
            <a:t>一定の専門知識・技術および経験が必要な比較的高度なお仕事</a:t>
          </a:r>
          <a:endParaRPr kumimoji="1" lang="en-US" altLang="ja-JP" sz="2000" b="1" kern="1200" dirty="0">
            <a:latin typeface="HGP創英ﾌﾟﾚｾﾞﾝｽEB" pitchFamily="18" charset="-128"/>
            <a:ea typeface="HGP創英ﾌﾟﾚｾﾞﾝｽEB" pitchFamily="18" charset="-128"/>
          </a:endParaRPr>
        </a:p>
        <a:p>
          <a:pPr lvl="0" algn="l" defTabSz="889000">
            <a:lnSpc>
              <a:spcPct val="90000"/>
            </a:lnSpc>
            <a:spcBef>
              <a:spcPct val="0"/>
            </a:spcBef>
            <a:spcAft>
              <a:spcPct val="35000"/>
            </a:spcAft>
          </a:pPr>
          <a:r>
            <a:rPr kumimoji="1" lang="ja-JP" altLang="en-US" sz="2000" b="1" kern="1200" dirty="0">
              <a:latin typeface="HGP創英ﾌﾟﾚｾﾞﾝｽEB" pitchFamily="18" charset="-128"/>
              <a:ea typeface="HGP創英ﾌﾟﾚｾﾞﾝｽEB" pitchFamily="18" charset="-128"/>
            </a:rPr>
            <a:t>　（認知症の方への対応、</a:t>
          </a:r>
          <a:endParaRPr kumimoji="1" lang="en-US" altLang="ja-JP" sz="2000" b="1" kern="1200" dirty="0">
            <a:latin typeface="HGP創英ﾌﾟﾚｾﾞﾝｽEB" pitchFamily="18" charset="-128"/>
            <a:ea typeface="HGP創英ﾌﾟﾚｾﾞﾝｽEB" pitchFamily="18" charset="-128"/>
          </a:endParaRPr>
        </a:p>
        <a:p>
          <a:pPr lvl="0" algn="l" defTabSz="889000">
            <a:lnSpc>
              <a:spcPct val="90000"/>
            </a:lnSpc>
            <a:spcBef>
              <a:spcPct val="0"/>
            </a:spcBef>
            <a:spcAft>
              <a:spcPct val="35000"/>
            </a:spcAft>
          </a:pPr>
          <a:r>
            <a:rPr kumimoji="1" lang="ja-JP" altLang="en-US" sz="2000" b="1" kern="1200" dirty="0">
              <a:latin typeface="HGP創英ﾌﾟﾚｾﾞﾝｽEB" pitchFamily="18" charset="-128"/>
              <a:ea typeface="HGP創英ﾌﾟﾚｾﾞﾝｽEB" pitchFamily="18" charset="-128"/>
            </a:rPr>
            <a:t>　　　見守り、お話相手、</a:t>
          </a:r>
          <a:endParaRPr kumimoji="1" lang="en-US" altLang="ja-JP" sz="2000" b="1" kern="1200" dirty="0">
            <a:latin typeface="HGP創英ﾌﾟﾚｾﾞﾝｽEB" pitchFamily="18" charset="-128"/>
            <a:ea typeface="HGP創英ﾌﾟﾚｾﾞﾝｽEB" pitchFamily="18" charset="-128"/>
          </a:endParaRPr>
        </a:p>
        <a:p>
          <a:pPr lvl="0" algn="l" defTabSz="889000">
            <a:lnSpc>
              <a:spcPct val="90000"/>
            </a:lnSpc>
            <a:spcBef>
              <a:spcPct val="0"/>
            </a:spcBef>
            <a:spcAft>
              <a:spcPct val="35000"/>
            </a:spcAft>
          </a:pPr>
          <a:r>
            <a:rPr kumimoji="1" lang="ja-JP" altLang="en-US" sz="2000" b="1" kern="1200" dirty="0">
              <a:latin typeface="HGP創英ﾌﾟﾚｾﾞﾝｽEB" pitchFamily="18" charset="-128"/>
              <a:ea typeface="HGP創英ﾌﾟﾚｾﾞﾝｽEB" pitchFamily="18" charset="-128"/>
            </a:rPr>
            <a:t>　　趣味活動の手伝いなど）</a:t>
          </a:r>
          <a:endParaRPr kumimoji="1" lang="en-US" altLang="ja-JP" sz="2000" b="1" kern="1200" dirty="0">
            <a:latin typeface="HGP創英ﾌﾟﾚｾﾞﾝｽEB" pitchFamily="18" charset="-128"/>
            <a:ea typeface="HGP創英ﾌﾟﾚｾﾞﾝｽEB" pitchFamily="18" charset="-128"/>
          </a:endParaRPr>
        </a:p>
      </dsp:txBody>
      <dsp:txXfrm>
        <a:off x="5425048" y="2061694"/>
        <a:ext cx="3395423" cy="335254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2BD3AA9-4E3B-4D5B-AD07-7BEDE58B7CB6}" type="datetimeFigureOut">
              <a:rPr kumimoji="1" lang="ja-JP" altLang="en-US" smtClean="0"/>
              <a:t>2018/7/11</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E7F3F81-C021-46BC-9E90-B0DFC9A5A656}" type="slidenum">
              <a:rPr kumimoji="1" lang="ja-JP" altLang="en-US" smtClean="0"/>
              <a:t>‹#›</a:t>
            </a:fld>
            <a:endParaRPr kumimoji="1" lang="ja-JP" altLang="en-US"/>
          </a:p>
        </p:txBody>
      </p:sp>
    </p:spTree>
    <p:extLst>
      <p:ext uri="{BB962C8B-B14F-4D97-AF65-F5344CB8AC3E}">
        <p14:creationId xmlns:p14="http://schemas.microsoft.com/office/powerpoint/2010/main" val="37706370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A119122-96EB-4243-92FD-9954FED05181}" type="datetimeFigureOut">
              <a:rPr kumimoji="1" lang="ja-JP" altLang="en-US" smtClean="0"/>
              <a:pPr/>
              <a:t>2018/7/11</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8EB8007-CFF7-4EB7-B5F9-F4B64CE48F27}" type="slidenum">
              <a:rPr kumimoji="1" lang="ja-JP" altLang="en-US" smtClean="0"/>
              <a:pPr/>
              <a:t>‹#›</a:t>
            </a:fld>
            <a:endParaRPr kumimoji="1" lang="ja-JP" altLang="en-US"/>
          </a:p>
        </p:txBody>
      </p:sp>
    </p:spTree>
    <p:extLst>
      <p:ext uri="{BB962C8B-B14F-4D97-AF65-F5344CB8AC3E}">
        <p14:creationId xmlns:p14="http://schemas.microsoft.com/office/powerpoint/2010/main" val="701517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325142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例えば、入浴の時間帯では、現場ではこのようにたくさんの「周辺作業」をレベル別に切り出すことができました。</a:t>
            </a:r>
            <a:endParaRPr kumimoji="1" lang="en-US" altLang="ja-JP" dirty="0"/>
          </a:p>
          <a:p>
            <a:endParaRPr kumimoji="1" lang="en-US" altLang="ja-JP" dirty="0"/>
          </a:p>
          <a:p>
            <a:r>
              <a:rPr kumimoji="1" lang="en-US" altLang="ja-JP" dirty="0"/>
              <a:t>A</a:t>
            </a:r>
            <a:r>
              <a:rPr kumimoji="1" lang="ja-JP" altLang="en-US" dirty="0"/>
              <a:t>クラスでは、特浴への移乗時に、転倒事故がないように、介護助手さんに、利用者の身体を支えてもらえると、これ</a:t>
            </a:r>
            <a:r>
              <a:rPr kumimoji="1" lang="ja-JP" altLang="en-US" dirty="0" smtClean="0"/>
              <a:t>まで常時</a:t>
            </a:r>
            <a:r>
              <a:rPr kumimoji="1" lang="ja-JP" altLang="en-US" dirty="0"/>
              <a:t>二人がりだった利用者の入浴ケアも、介護士一人でできるようになったという事例がありました。</a:t>
            </a:r>
            <a:endParaRPr kumimoji="1" lang="en-US" altLang="ja-JP" dirty="0"/>
          </a:p>
          <a:p>
            <a:endParaRPr kumimoji="1" lang="en-US" altLang="ja-JP" dirty="0"/>
          </a:p>
          <a:p>
            <a:r>
              <a:rPr kumimoji="1" lang="ja-JP" altLang="en-US" dirty="0"/>
              <a:t>また浴室への誘導も、入浴をいつも拒否される利用者をうまく声掛けして誘導してもらうのは、ある程度個々の利用者への理解が</a:t>
            </a:r>
            <a:r>
              <a:rPr kumimoji="1" lang="ja-JP" altLang="en-US" dirty="0" smtClean="0"/>
              <a:t>なければなかなか</a:t>
            </a:r>
            <a:r>
              <a:rPr kumimoji="1" lang="ja-JP" altLang="en-US" dirty="0"/>
              <a:t>できません</a:t>
            </a:r>
            <a:r>
              <a:rPr kumimoji="1" lang="ja-JP" altLang="en-US" dirty="0" smtClean="0"/>
              <a:t>。</a:t>
            </a:r>
            <a:endParaRPr kumimoji="1" lang="en-US" altLang="ja-JP" dirty="0" smtClean="0"/>
          </a:p>
          <a:p>
            <a:r>
              <a:rPr kumimoji="1" lang="ja-JP" altLang="en-US" dirty="0" smtClean="0"/>
              <a:t>入浴後</a:t>
            </a:r>
            <a:r>
              <a:rPr kumimoji="1" lang="ja-JP" altLang="en-US" dirty="0"/>
              <a:t>のドライヤーかけでも、入浴が終わってから、すっきりしましたね。と言って話しかけながら、髪を整え、化粧していた昔のことなど</a:t>
            </a:r>
            <a:r>
              <a:rPr kumimoji="1" lang="ja-JP" altLang="en-US" dirty="0" smtClean="0"/>
              <a:t>思い出話し</a:t>
            </a:r>
            <a:r>
              <a:rPr kumimoji="1" lang="ja-JP" altLang="en-US" dirty="0"/>
              <a:t>をしながら、たまにはちょっとお化粧もしてみます</a:t>
            </a:r>
            <a:r>
              <a:rPr kumimoji="1" lang="ja-JP" altLang="en-US" dirty="0" smtClean="0"/>
              <a:t>か、と</a:t>
            </a:r>
            <a:r>
              <a:rPr kumimoji="1" lang="ja-JP" altLang="en-US" dirty="0"/>
              <a:t>いった高度なコミュニケーション技術も求められる業務として分類されました。</a:t>
            </a:r>
            <a:endParaRPr kumimoji="1" lang="en-US" altLang="ja-JP" dirty="0"/>
          </a:p>
          <a:p>
            <a:endParaRPr kumimoji="1" lang="en-US" altLang="ja-JP" dirty="0"/>
          </a:p>
          <a:p>
            <a:r>
              <a:rPr kumimoji="1" lang="en-US" altLang="ja-JP" dirty="0"/>
              <a:t>B</a:t>
            </a:r>
            <a:r>
              <a:rPr kumimoji="1" lang="ja-JP" altLang="en-US" dirty="0"/>
              <a:t>クラスに分類した衣類の片付けや準備は、利用者リストをつくってやってもらえれば、間違えないようにできます。</a:t>
            </a:r>
            <a:endParaRPr kumimoji="1" lang="en-US" altLang="ja-JP" dirty="0"/>
          </a:p>
          <a:p>
            <a:r>
              <a:rPr kumimoji="1" lang="ja-JP" altLang="en-US" dirty="0"/>
              <a:t>個々の利用者のことがわからなくてもすぐにできるような　湯を張る、浴室を洗う、シャンプーや石鹸を補充する、バスタオルなどを片付けるといった周辺業務は</a:t>
            </a:r>
            <a:r>
              <a:rPr kumimoji="1" lang="en-US" altLang="ja-JP" dirty="0"/>
              <a:t>C</a:t>
            </a:r>
            <a:r>
              <a:rPr kumimoji="1" lang="ja-JP" altLang="en-US" dirty="0"/>
              <a:t>クラスになります。</a:t>
            </a:r>
            <a:endParaRPr kumimoji="1" lang="en-US" altLang="ja-JP" dirty="0"/>
          </a:p>
          <a:p>
            <a:endParaRPr kumimoji="1" lang="en-US" altLang="ja-JP" dirty="0"/>
          </a:p>
          <a:p>
            <a:r>
              <a:rPr kumimoji="1" lang="ja-JP" altLang="en-US" dirty="0"/>
              <a:t>つまり、分類のひとつのポイントは、ひとりひとりの利用者のことを考えないとできないかかどうかです。</a:t>
            </a:r>
          </a:p>
        </p:txBody>
      </p:sp>
    </p:spTree>
    <p:extLst>
      <p:ext uri="{BB962C8B-B14F-4D97-AF65-F5344CB8AC3E}">
        <p14:creationId xmlns:p14="http://schemas.microsoft.com/office/powerpoint/2010/main" val="426909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7125" cy="3703638"/>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その他、日中の周辺作業では、介護助手導入によって、これまでできなかったリクリエーションや認知症の利用者の方への個々の関与が増えてきた例もたくさんでてきました。</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認知症利用者へ「ちょっと待って」というスピーチロック、日向ぼっこでもして</a:t>
            </a:r>
            <a:r>
              <a:rPr kumimoji="1" lang="ja-JP" altLang="en-US" dirty="0" smtClean="0">
                <a:latin typeface="游明朝" panose="02020400000000000000" pitchFamily="18" charset="-128"/>
                <a:ea typeface="游明朝" panose="02020400000000000000" pitchFamily="18" charset="-128"/>
              </a:rPr>
              <a:t>もらっておく</a:t>
            </a:r>
            <a:r>
              <a:rPr kumimoji="1" lang="ja-JP" altLang="en-US" dirty="0">
                <a:latin typeface="游明朝" panose="02020400000000000000" pitchFamily="18" charset="-128"/>
                <a:ea typeface="游明朝" panose="02020400000000000000" pitchFamily="18" charset="-128"/>
              </a:rPr>
              <a:t>というネグレクトなどが、介護助手の見守りによって無くなり、利用者さん一人ひとりにゆっくり関与できる時間が出来たことで</a:t>
            </a:r>
            <a:r>
              <a:rPr kumimoji="1" lang="ja-JP" altLang="en-US" dirty="0" smtClean="0">
                <a:latin typeface="游明朝" panose="02020400000000000000" pitchFamily="18" charset="-128"/>
                <a:ea typeface="游明朝" panose="02020400000000000000" pitchFamily="18" charset="-128"/>
              </a:rPr>
              <a:t>、ケア</a:t>
            </a:r>
            <a:r>
              <a:rPr kumimoji="1" lang="ja-JP" altLang="en-US" dirty="0">
                <a:latin typeface="游明朝" panose="02020400000000000000" pitchFamily="18" charset="-128"/>
                <a:ea typeface="游明朝" panose="02020400000000000000" pitchFamily="18" charset="-128"/>
              </a:rPr>
              <a:t>の質も向上し、転倒リスクなどのヒヤリも少なくなってきました。</a:t>
            </a:r>
            <a:endParaRPr kumimoji="1" lang="en-US" altLang="ja-JP" dirty="0">
              <a:latin typeface="游明朝" panose="02020400000000000000" pitchFamily="18" charset="-128"/>
              <a:ea typeface="游明朝" panose="02020400000000000000" pitchFamily="18" charset="-128"/>
            </a:endParaRPr>
          </a:p>
          <a:p>
            <a:endParaRPr kumimoji="1" lang="en-US" altLang="ja-JP" dirty="0">
              <a:latin typeface="游明朝" panose="02020400000000000000" pitchFamily="18" charset="-128"/>
              <a:ea typeface="游明朝" panose="02020400000000000000" pitchFamily="18" charset="-128"/>
            </a:endParaRPr>
          </a:p>
          <a:p>
            <a:r>
              <a:rPr kumimoji="1" lang="en-US" altLang="ja-JP" dirty="0">
                <a:latin typeface="游明朝" panose="02020400000000000000" pitchFamily="18" charset="-128"/>
                <a:ea typeface="游明朝" panose="02020400000000000000" pitchFamily="18" charset="-128"/>
              </a:rPr>
              <a:t>A</a:t>
            </a:r>
            <a:r>
              <a:rPr kumimoji="1" lang="ja-JP" altLang="en-US" dirty="0">
                <a:latin typeface="游明朝" panose="02020400000000000000" pitchFamily="18" charset="-128"/>
                <a:ea typeface="游明朝" panose="02020400000000000000" pitchFamily="18" charset="-128"/>
              </a:rPr>
              <a:t>クラスの認知症の方の話し相手や見守りを周辺業務に分類をした時には、これは本来介護職の仕事ではないかと迷ったらしいのですが、結局これまで、やりたくでもできなかった園芸サークルや囲碁将棋クラブ</a:t>
            </a:r>
            <a:r>
              <a:rPr kumimoji="1" lang="ja-JP" altLang="en-US" dirty="0" smtClean="0">
                <a:latin typeface="游明朝" panose="02020400000000000000" pitchFamily="18" charset="-128"/>
                <a:ea typeface="游明朝" panose="02020400000000000000" pitchFamily="18" charset="-128"/>
              </a:rPr>
              <a:t>、手芸</a:t>
            </a:r>
            <a:r>
              <a:rPr kumimoji="1" lang="ja-JP" altLang="en-US" dirty="0">
                <a:latin typeface="游明朝" panose="02020400000000000000" pitchFamily="18" charset="-128"/>
                <a:ea typeface="游明朝" panose="02020400000000000000" pitchFamily="18" charset="-128"/>
              </a:rPr>
              <a:t>クラブ活動を、介護助手さんに手伝ってもらえたこと</a:t>
            </a:r>
            <a:r>
              <a:rPr kumimoji="1" lang="ja-JP" altLang="en-US" dirty="0" smtClean="0">
                <a:latin typeface="游明朝" panose="02020400000000000000" pitchFamily="18" charset="-128"/>
                <a:ea typeface="游明朝" panose="02020400000000000000" pitchFamily="18" charset="-128"/>
              </a:rPr>
              <a:t>で余裕</a:t>
            </a:r>
            <a:r>
              <a:rPr kumimoji="1" lang="ja-JP" altLang="en-US" dirty="0">
                <a:latin typeface="游明朝" panose="02020400000000000000" pitchFamily="18" charset="-128"/>
                <a:ea typeface="游明朝" panose="02020400000000000000" pitchFamily="18" charset="-128"/>
              </a:rPr>
              <a:t>が生まれ、やっとできるようになったという例もありました。</a:t>
            </a:r>
            <a:endParaRPr kumimoji="1" lang="en-US" altLang="ja-JP" dirty="0">
              <a:latin typeface="游明朝" panose="02020400000000000000" pitchFamily="18" charset="-128"/>
              <a:ea typeface="游明朝" panose="02020400000000000000" pitchFamily="18" charset="-128"/>
            </a:endParaRP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また、女性の介護職が</a:t>
            </a:r>
            <a:r>
              <a:rPr kumimoji="1" lang="ja-JP" altLang="en-US" dirty="0" smtClean="0">
                <a:latin typeface="游明朝" panose="02020400000000000000" pitchFamily="18" charset="-128"/>
                <a:ea typeface="游明朝" panose="02020400000000000000" pitchFamily="18" charset="-128"/>
              </a:rPr>
              <a:t>多い施設で</a:t>
            </a:r>
            <a:r>
              <a:rPr kumimoji="1" lang="ja-JP" altLang="en-US" dirty="0">
                <a:latin typeface="游明朝" panose="02020400000000000000" pitchFamily="18" charset="-128"/>
                <a:ea typeface="游明朝" panose="02020400000000000000" pitchFamily="18" charset="-128"/>
              </a:rPr>
              <a:t>は、これまでいなかった営繕的な仕事をやってもらえる男性の「介護助手」さんに、蛍光灯の交換や壁の修理、空調設備の清掃、車椅子の修理や空気入れ</a:t>
            </a:r>
            <a:r>
              <a:rPr kumimoji="1" lang="ja-JP" altLang="en-US" dirty="0" smtClean="0">
                <a:latin typeface="游明朝" panose="02020400000000000000" pitchFamily="18" charset="-128"/>
                <a:ea typeface="游明朝" panose="02020400000000000000" pitchFamily="18" charset="-128"/>
              </a:rPr>
              <a:t>など女性</a:t>
            </a:r>
            <a:r>
              <a:rPr kumimoji="1" lang="ja-JP" altLang="en-US" dirty="0">
                <a:latin typeface="游明朝" panose="02020400000000000000" pitchFamily="18" charset="-128"/>
                <a:ea typeface="游明朝" panose="02020400000000000000" pitchFamily="18" charset="-128"/>
              </a:rPr>
              <a:t>の介護士だけではなかなかできなかったところ</a:t>
            </a:r>
            <a:r>
              <a:rPr kumimoji="1" lang="ja-JP" altLang="en-US" dirty="0" smtClean="0">
                <a:latin typeface="游明朝" panose="02020400000000000000" pitchFamily="18" charset="-128"/>
                <a:ea typeface="游明朝" panose="02020400000000000000" pitchFamily="18" charset="-128"/>
              </a:rPr>
              <a:t>を大い</a:t>
            </a:r>
            <a:r>
              <a:rPr kumimoji="1" lang="ja-JP" altLang="en-US" dirty="0">
                <a:latin typeface="游明朝" panose="02020400000000000000" pitchFamily="18" charset="-128"/>
                <a:ea typeface="游明朝" panose="02020400000000000000" pitchFamily="18" charset="-128"/>
              </a:rPr>
              <a:t>に助けてもらっています。</a:t>
            </a:r>
          </a:p>
        </p:txBody>
      </p:sp>
      <p:sp>
        <p:nvSpPr>
          <p:cNvPr id="4" name="スライド番号プレースホルダー 3"/>
          <p:cNvSpPr>
            <a:spLocks noGrp="1"/>
          </p:cNvSpPr>
          <p:nvPr>
            <p:ph type="sldNum" sz="quarter" idx="10"/>
          </p:nvPr>
        </p:nvSpPr>
        <p:spPr/>
        <p:txBody>
          <a:bodyPr/>
          <a:lstStyle/>
          <a:p>
            <a:fld id="{9B5F3EB8-89E1-4A73-9263-869EAF71A3A3}" type="slidenum">
              <a:rPr kumimoji="1" lang="ja-JP" altLang="en-US" smtClean="0"/>
              <a:pPr/>
              <a:t>11</a:t>
            </a:fld>
            <a:endParaRPr kumimoji="1" lang="ja-JP" altLang="en-US"/>
          </a:p>
        </p:txBody>
      </p:sp>
    </p:spTree>
    <p:extLst>
      <p:ext uri="{BB962C8B-B14F-4D97-AF65-F5344CB8AC3E}">
        <p14:creationId xmlns:p14="http://schemas.microsoft.com/office/powerpoint/2010/main" val="267121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a:t>
            </a:r>
            <a:r>
              <a:rPr kumimoji="1" lang="ja-JP" altLang="en-US" dirty="0"/>
              <a:t>は、</a:t>
            </a:r>
            <a:r>
              <a:rPr kumimoji="1" lang="ja-JP" altLang="en-US" dirty="0" smtClean="0"/>
              <a:t>三重県老人保健施設協会</a:t>
            </a:r>
            <a:r>
              <a:rPr kumimoji="1" lang="ja-JP" altLang="en-US" dirty="0"/>
              <a:t>の年間の事業スケジュール表です。</a:t>
            </a:r>
            <a:endParaRPr kumimoji="1" lang="en-US" altLang="ja-JP" dirty="0"/>
          </a:p>
          <a:p>
            <a:r>
              <a:rPr kumimoji="1" lang="ja-JP" altLang="en-US" dirty="0" smtClean="0"/>
              <a:t>７月中</a:t>
            </a:r>
            <a:r>
              <a:rPr kumimoji="1" lang="ja-JP" altLang="en-US" dirty="0"/>
              <a:t>に事業計画を練り、「事業者セミナー」を開催して参加施設を募集したのは</a:t>
            </a:r>
            <a:r>
              <a:rPr kumimoji="1" lang="en-US" altLang="ja-JP" dirty="0"/>
              <a:t>8</a:t>
            </a:r>
            <a:r>
              <a:rPr kumimoji="1" lang="ja-JP" altLang="en-US" dirty="0"/>
              <a:t>月末でした、</a:t>
            </a:r>
            <a:endParaRPr kumimoji="1" lang="en-US" altLang="ja-JP" dirty="0"/>
          </a:p>
          <a:p>
            <a:r>
              <a:rPr kumimoji="1" lang="ja-JP" altLang="en-US" dirty="0" smtClean="0"/>
              <a:t>参加</a:t>
            </a:r>
            <a:r>
              <a:rPr kumimoji="1" lang="ja-JP" altLang="en-US" dirty="0"/>
              <a:t>施設が決まると、各施設での「事前説明会」の日程・会場を決めて、チラシを発注し、介護業務の切り出し作業</a:t>
            </a:r>
            <a:r>
              <a:rPr kumimoji="1" lang="ja-JP" altLang="en-US" dirty="0" smtClean="0"/>
              <a:t>に</a:t>
            </a:r>
            <a:r>
              <a:rPr kumimoji="1" lang="ja-JP" altLang="en-US" dirty="0"/>
              <a:t>　取り掛かりました</a:t>
            </a:r>
            <a:r>
              <a:rPr kumimoji="1" lang="ja-JP" altLang="en-US" dirty="0" smtClean="0"/>
              <a:t>。</a:t>
            </a:r>
            <a:endParaRPr kumimoji="1" lang="en-US" altLang="ja-JP" dirty="0"/>
          </a:p>
          <a:p>
            <a:r>
              <a:rPr kumimoji="1" lang="ja-JP" altLang="en-US" dirty="0" smtClean="0"/>
              <a:t>９月</a:t>
            </a:r>
            <a:r>
              <a:rPr kumimoji="1" lang="ja-JP" altLang="en-US" dirty="0"/>
              <a:t>に新聞折込チラシで「事前説明会」への参加募集を行い、１０月中に参加施設で「事前説明会」をして、申し込み</a:t>
            </a:r>
            <a:r>
              <a:rPr kumimoji="1" lang="ja-JP" altLang="en-US" dirty="0" smtClean="0"/>
              <a:t>して頂いた</a:t>
            </a:r>
            <a:r>
              <a:rPr kumimoji="1" lang="ja-JP" altLang="en-US" dirty="0"/>
              <a:t>方と個別に１１月に「就労マッチング」来てもらいました</a:t>
            </a:r>
            <a:r>
              <a:rPr kumimoji="1" lang="ja-JP" altLang="en-US" dirty="0" smtClean="0"/>
              <a:t>。</a:t>
            </a:r>
            <a:endParaRPr kumimoji="1" lang="en-US" altLang="ja-JP" dirty="0" smtClean="0"/>
          </a:p>
          <a:p>
            <a:r>
              <a:rPr kumimoji="1" lang="ja-JP" altLang="en-US" dirty="0" smtClean="0"/>
              <a:t>１２月</a:t>
            </a:r>
            <a:r>
              <a:rPr kumimoji="1" lang="ja-JP" altLang="en-US" dirty="0"/>
              <a:t>から２月末までの３ヶ月間で職場</a:t>
            </a:r>
            <a:r>
              <a:rPr kumimoji="1" lang="en-US" altLang="ja-JP" dirty="0"/>
              <a:t>OJT</a:t>
            </a:r>
            <a:r>
              <a:rPr kumimoji="1" lang="ja-JP" altLang="en-US" dirty="0"/>
              <a:t>研修として、実際</a:t>
            </a:r>
            <a:r>
              <a:rPr kumimoji="1" lang="ja-JP" altLang="en-US" dirty="0" smtClean="0"/>
              <a:t>に介護</a:t>
            </a:r>
            <a:r>
              <a:rPr kumimoji="1" lang="ja-JP" altLang="en-US" dirty="0"/>
              <a:t>助手として働きはじめてもらい、介護現場がどのように変化するのか試してもらい、３月に成果報告会をして、継続雇用の相談をしました</a:t>
            </a:r>
            <a:r>
              <a:rPr kumimoji="1" lang="ja-JP" altLang="en-US" dirty="0" smtClean="0"/>
              <a:t>。</a:t>
            </a:r>
            <a:endParaRPr kumimoji="1" lang="en-US" altLang="ja-JP" dirty="0"/>
          </a:p>
        </p:txBody>
      </p:sp>
    </p:spTree>
    <p:extLst>
      <p:ext uri="{BB962C8B-B14F-4D97-AF65-F5344CB8AC3E}">
        <p14:creationId xmlns:p14="http://schemas.microsoft.com/office/powerpoint/2010/main" val="1783268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１０月に各参加施設を会場に、地域の高齢者のみなさんに、介護の仕事を理解してもらい、周辺業務を手伝ってもらえる方を募集する「事前説明会」をしていただきました。</a:t>
            </a:r>
            <a:endParaRPr kumimoji="1" lang="en-US" altLang="ja-JP" dirty="0"/>
          </a:p>
          <a:p>
            <a:r>
              <a:rPr kumimoji="1" lang="ja-JP" altLang="en-US" dirty="0"/>
              <a:t>募集方法は、事務局で一括で発注した先程の新聞折込チラシを、それぞれの施設の周辺地域・送迎エリア地域に、一番購読率が</a:t>
            </a:r>
            <a:r>
              <a:rPr kumimoji="1" lang="ja-JP" altLang="en-US" dirty="0" smtClean="0"/>
              <a:t>高い新聞</a:t>
            </a:r>
            <a:r>
              <a:rPr kumimoji="1" lang="ja-JP" altLang="en-US" dirty="0"/>
              <a:t>の日曜日の朝刊に折込を入れました。何回も折込を準備していたのですが、最初の１回で、すべての会場が電話予約でいっぱいになりました。</a:t>
            </a:r>
            <a:endParaRPr kumimoji="1" lang="en-US" altLang="ja-JP" dirty="0"/>
          </a:p>
          <a:p>
            <a:r>
              <a:rPr kumimoji="1" lang="ja-JP" altLang="en-US" dirty="0"/>
              <a:t>それだけ、地域の高齢者に働きたいというニーズが高いことがわかりました。（年令：</a:t>
            </a:r>
            <a:r>
              <a:rPr kumimoji="1" lang="en-US" altLang="ja-JP" dirty="0"/>
              <a:t>60</a:t>
            </a:r>
            <a:r>
              <a:rPr kumimoji="1" lang="ja-JP" altLang="en-US" dirty="0"/>
              <a:t>歳</a:t>
            </a:r>
            <a:r>
              <a:rPr kumimoji="1" lang="en-US" altLang="ja-JP" dirty="0"/>
              <a:t>~79</a:t>
            </a:r>
            <a:r>
              <a:rPr kumimoji="1" lang="ja-JP" altLang="en-US" dirty="0"/>
              <a:t>歳：平均</a:t>
            </a:r>
            <a:r>
              <a:rPr kumimoji="1" lang="en-US" altLang="ja-JP" dirty="0"/>
              <a:t>69.5</a:t>
            </a:r>
            <a:r>
              <a:rPr kumimoji="1" lang="ja-JP" altLang="en-US" dirty="0"/>
              <a:t>歳、女性</a:t>
            </a:r>
            <a:r>
              <a:rPr kumimoji="1" lang="en-US" altLang="ja-JP" dirty="0"/>
              <a:t>8</a:t>
            </a:r>
            <a:r>
              <a:rPr kumimoji="1" lang="ja-JP" altLang="en-US" dirty="0"/>
              <a:t>割、</a:t>
            </a:r>
            <a:r>
              <a:rPr kumimoji="1" lang="en-US" altLang="ja-JP" dirty="0"/>
              <a:t>3</a:t>
            </a:r>
            <a:r>
              <a:rPr kumimoji="1" lang="ja-JP" altLang="en-US" dirty="0"/>
              <a:t>割が介護福祉士や看護師資格保有でした。）各施設の玄関や併設病院にチラシを拡大コピーして張り出したり、送迎時に配ったり、職員に配ってもらって、事前にこれはという方に声かけてもらったりした施設もありました。近い施設同士で駅前に会場を借りて合同開催されたところもありました。</a:t>
            </a:r>
            <a:endParaRPr kumimoji="1" lang="en-US" altLang="ja-JP" dirty="0"/>
          </a:p>
          <a:p>
            <a:endParaRPr kumimoji="1" lang="en-US" altLang="ja-JP" dirty="0"/>
          </a:p>
          <a:p>
            <a:r>
              <a:rPr kumimoji="1" lang="ja-JP" altLang="en-US" dirty="0"/>
              <a:t>「事前説明会」では、各施設でスライドを作成してもらい</a:t>
            </a:r>
            <a:r>
              <a:rPr kumimoji="1" lang="ja-JP" altLang="en-US" dirty="0" smtClean="0"/>
              <a:t>、</a:t>
            </a:r>
            <a:endParaRPr kumimoji="1" lang="en-US" altLang="ja-JP" dirty="0" smtClean="0"/>
          </a:p>
          <a:p>
            <a:r>
              <a:rPr kumimoji="1" lang="ja-JP" altLang="en-US" b="1" dirty="0" smtClean="0"/>
              <a:t>①</a:t>
            </a:r>
            <a:r>
              <a:rPr kumimoji="1" lang="ja-JP" altLang="en-US" b="1" dirty="0"/>
              <a:t>当施設の概要、②介護保健について、③介護助手モデル事業について、③現場の介護職員が切り出した時間帯別「周辺業務」、④認知症や介護予防に</a:t>
            </a:r>
            <a:r>
              <a:rPr kumimoji="1" lang="ja-JP" altLang="en-US" b="1" dirty="0" smtClean="0"/>
              <a:t>ついて、</a:t>
            </a:r>
            <a:r>
              <a:rPr kumimoji="1" lang="ja-JP" altLang="en-US" b="1" dirty="0"/>
              <a:t>⑤モデル事業への参加申込み（定員・時間帯・時給など雇用条件など）</a:t>
            </a:r>
            <a:r>
              <a:rPr kumimoji="1" lang="ja-JP" altLang="en-US" dirty="0"/>
              <a:t>の流れで説明いたしました。</a:t>
            </a:r>
            <a:endParaRPr kumimoji="1" lang="en-US" altLang="ja-JP" dirty="0"/>
          </a:p>
          <a:p>
            <a:endParaRPr kumimoji="1" lang="en-US" altLang="ja-JP" dirty="0"/>
          </a:p>
          <a:p>
            <a:r>
              <a:rPr kumimoji="1" lang="ja-JP" altLang="en-US" dirty="0"/>
              <a:t>事前説明会の最後に、参加者アンケートと一緒に</a:t>
            </a:r>
            <a:r>
              <a:rPr kumimoji="1" lang="ja-JP" altLang="en-US" dirty="0" smtClean="0"/>
              <a:t>、「</a:t>
            </a:r>
            <a:r>
              <a:rPr kumimoji="1" lang="ja-JP" altLang="en-US" dirty="0"/>
              <a:t>参加申込書」を配りました</a:t>
            </a:r>
            <a:r>
              <a:rPr kumimoji="1" lang="ja-JP" altLang="en-US" dirty="0" smtClean="0"/>
              <a:t>。</a:t>
            </a:r>
            <a:endParaRPr kumimoji="1" lang="en-US" altLang="ja-JP" dirty="0" smtClean="0"/>
          </a:p>
          <a:p>
            <a:r>
              <a:rPr kumimoji="1" lang="ja-JP" altLang="en-US" dirty="0" smtClean="0"/>
              <a:t>そこ</a:t>
            </a:r>
            <a:r>
              <a:rPr kumimoji="1" lang="ja-JP" altLang="en-US" dirty="0"/>
              <a:t>に、参加希望の方は、希望する曜日、時間や、今日聞いた周辺業務の中で、自分でもできそうな仕事を書いてもらって</a:t>
            </a:r>
            <a:r>
              <a:rPr kumimoji="1" lang="ja-JP" altLang="en-US" dirty="0" smtClean="0"/>
              <a:t>、参加</a:t>
            </a:r>
            <a:r>
              <a:rPr kumimoji="1" lang="en-US" altLang="ja-JP" dirty="0"/>
              <a:t>9</a:t>
            </a:r>
            <a:r>
              <a:rPr kumimoji="1" lang="ja-JP" altLang="en-US" dirty="0"/>
              <a:t>施設合計で、参加者２５１名中、１７８名（７割以上）の方に申込んでもらえました。それを施設で手伝って欲しい時間帯別に並べるだけで、介護助手さんのローテーション勤務表にできたくらいでした</a:t>
            </a:r>
            <a:r>
              <a:rPr kumimoji="1" lang="ja-JP" altLang="en-US" dirty="0" smtClean="0"/>
              <a:t>。</a:t>
            </a:r>
            <a:endParaRPr kumimoji="1" lang="ja-JP" altLang="en-US" dirty="0"/>
          </a:p>
        </p:txBody>
      </p:sp>
    </p:spTree>
    <p:extLst>
      <p:ext uri="{BB962C8B-B14F-4D97-AF65-F5344CB8AC3E}">
        <p14:creationId xmlns:p14="http://schemas.microsoft.com/office/powerpoint/2010/main" val="2124749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１０月の「事前説明会」に参加してもらった方のアンケートでは、このような感想をたくさん頂きました。</a:t>
            </a:r>
            <a:endParaRPr kumimoji="1" lang="en-US" altLang="ja-JP" dirty="0"/>
          </a:p>
          <a:p>
            <a:endParaRPr kumimoji="1" lang="en-US" altLang="ja-JP" dirty="0"/>
          </a:p>
          <a:p>
            <a:r>
              <a:rPr kumimoji="1" lang="ja-JP" altLang="en-US" dirty="0"/>
              <a:t>地域の高齢者の介護や認知症への関心の高さ、（いつ自分や家族がなるかもしれないという不安感</a:t>
            </a:r>
            <a:r>
              <a:rPr kumimoji="1" lang="ja-JP" altLang="en-US" dirty="0" smtClean="0"/>
              <a:t>）や</a:t>
            </a:r>
            <a:r>
              <a:rPr kumimoji="1" lang="ja-JP" altLang="en-US" dirty="0"/>
              <a:t>、事前の予想どおり、まだまだ働きたい、社会貢献したいという意欲の高さが伺えました。</a:t>
            </a:r>
            <a:endParaRPr kumimoji="1" lang="en-US" altLang="ja-JP" dirty="0"/>
          </a:p>
          <a:p>
            <a:endParaRPr kumimoji="1" lang="en-US" altLang="ja-JP" dirty="0"/>
          </a:p>
          <a:p>
            <a:r>
              <a:rPr kumimoji="1" lang="ja-JP" altLang="en-US" dirty="0"/>
              <a:t>実際には、このような好意的なご意見ばかりでなく、</a:t>
            </a:r>
            <a:endParaRPr kumimoji="1" lang="en-US" altLang="ja-JP" dirty="0"/>
          </a:p>
          <a:p>
            <a:r>
              <a:rPr kumimoji="1" lang="ja-JP" altLang="en-US" dirty="0"/>
              <a:t>●介護のような仕事は奉仕の精神がないと、自分にはなかなか出来ない。とか</a:t>
            </a:r>
            <a:endParaRPr kumimoji="1" lang="en-US" altLang="ja-JP" dirty="0"/>
          </a:p>
          <a:p>
            <a:r>
              <a:rPr kumimoji="1" lang="ja-JP" altLang="en-US" dirty="0"/>
              <a:t>●この仕事で時給はいくらもらえるのか、もっと高いところはあるといったお金のことばかり言われた方</a:t>
            </a:r>
            <a:r>
              <a:rPr kumimoji="1" lang="ja-JP" altLang="en-US" dirty="0" smtClean="0"/>
              <a:t>も中</a:t>
            </a:r>
            <a:r>
              <a:rPr kumimoji="1" lang="ja-JP" altLang="en-US" dirty="0"/>
              <a:t>にはみえました。</a:t>
            </a:r>
            <a:endParaRPr kumimoji="1" lang="en-US" altLang="ja-JP" dirty="0"/>
          </a:p>
          <a:p>
            <a:endParaRPr kumimoji="1" lang="en-US" altLang="ja-JP" dirty="0"/>
          </a:p>
          <a:p>
            <a:r>
              <a:rPr kumimoji="1" lang="ja-JP" altLang="en-US" dirty="0"/>
              <a:t>介護助手の時給は、各地域や施設ごとに相場もありますので、参加施設で独自に設定いただきました。</a:t>
            </a:r>
            <a:endParaRPr kumimoji="1" lang="en-US" altLang="ja-JP" dirty="0"/>
          </a:p>
          <a:p>
            <a:r>
              <a:rPr kumimoji="1" lang="ja-JP" altLang="en-US" dirty="0"/>
              <a:t>介護職のパートよりは若干安い、８００円ちょっとで設定された施設が多かったです。</a:t>
            </a:r>
            <a:endParaRPr kumimoji="1" lang="en-US" altLang="ja-JP" dirty="0"/>
          </a:p>
          <a:p>
            <a:r>
              <a:rPr kumimoji="1" lang="ja-JP" altLang="en-US" dirty="0"/>
              <a:t>少しでも年金の足しになればというレベルですが、それでも、無償のボランティアでは、就労人材には</a:t>
            </a:r>
            <a:r>
              <a:rPr kumimoji="1" lang="ja-JP" altLang="en-US" dirty="0" smtClean="0"/>
              <a:t>なりません</a:t>
            </a:r>
            <a:r>
              <a:rPr kumimoji="1" lang="ja-JP" altLang="en-US" dirty="0"/>
              <a:t>し、時給の高さよりも、仕事のやりがいや社会貢献モデルへの参加に意義を感じて</a:t>
            </a:r>
            <a:r>
              <a:rPr kumimoji="1" lang="ja-JP" altLang="en-US" dirty="0" smtClean="0"/>
              <a:t>頂ける</a:t>
            </a:r>
            <a:r>
              <a:rPr kumimoji="1" lang="ja-JP" altLang="en-US" dirty="0"/>
              <a:t>方に</a:t>
            </a:r>
            <a:r>
              <a:rPr kumimoji="1" lang="ja-JP" altLang="en-US" dirty="0" smtClean="0"/>
              <a:t>、次</a:t>
            </a:r>
            <a:r>
              <a:rPr kumimoji="1" lang="ja-JP" altLang="en-US" dirty="0"/>
              <a:t>の「就労マッチング」事業の段階で、各施設で選んで頂いたと思います。</a:t>
            </a:r>
            <a:endParaRPr kumimoji="1" lang="en-US" altLang="ja-JP" dirty="0"/>
          </a:p>
          <a:p>
            <a:r>
              <a:rPr kumimoji="1" lang="ja-JP" altLang="en-US" dirty="0"/>
              <a:t>「事前説明会」にたくさん集まってもらえると、それだけいい方に来て頂けました</a:t>
            </a:r>
            <a:r>
              <a:rPr kumimoji="1" lang="ja-JP" altLang="en-US" dirty="0" smtClean="0"/>
              <a:t>。</a:t>
            </a:r>
            <a:endParaRPr kumimoji="1" lang="ja-JP" altLang="en-US" dirty="0"/>
          </a:p>
        </p:txBody>
      </p:sp>
    </p:spTree>
    <p:extLst>
      <p:ext uri="{BB962C8B-B14F-4D97-AF65-F5344CB8AC3E}">
        <p14:creationId xmlns:p14="http://schemas.microsoft.com/office/powerpoint/2010/main" val="173484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１１月に、事業に申込んでもらった方と、各施設のニーズをすり合わせる「就労マッチング」をしました。</a:t>
            </a:r>
            <a:endParaRPr kumimoji="1" lang="en-US" altLang="ja-JP" dirty="0"/>
          </a:p>
          <a:p>
            <a:r>
              <a:rPr kumimoji="1" lang="ja-JP" altLang="en-US" dirty="0"/>
              <a:t>個別に一人ひとり面談してヒアリングをしていく中から、この世代の方が最も働きやすいと思うような条件が</a:t>
            </a:r>
            <a:r>
              <a:rPr kumimoji="1" lang="ja-JP" altLang="en-US" dirty="0" smtClean="0"/>
              <a:t>、見えて</a:t>
            </a:r>
            <a:r>
              <a:rPr kumimoji="1" lang="ja-JP" altLang="en-US" dirty="0"/>
              <a:t>きました</a:t>
            </a:r>
            <a:r>
              <a:rPr kumimoji="1" lang="ja-JP" altLang="en-US" dirty="0" smtClean="0"/>
              <a:t>。</a:t>
            </a:r>
            <a:endParaRPr kumimoji="1" lang="en-US" altLang="ja-JP" dirty="0" smtClean="0"/>
          </a:p>
          <a:p>
            <a:r>
              <a:rPr kumimoji="1" lang="ja-JP" altLang="en-US" dirty="0" smtClean="0"/>
              <a:t>それら</a:t>
            </a:r>
            <a:r>
              <a:rPr kumimoji="1" lang="ja-JP" altLang="en-US" dirty="0"/>
              <a:t>を各施設で切り出した時間帯別に「就労マッチング」してもらいました。</a:t>
            </a:r>
            <a:endParaRPr kumimoji="1" lang="en-US" altLang="ja-JP" dirty="0"/>
          </a:p>
          <a:p>
            <a:endParaRPr kumimoji="1" lang="en-US" altLang="ja-JP" dirty="0"/>
          </a:p>
          <a:p>
            <a:r>
              <a:rPr kumimoji="1" lang="ja-JP" altLang="en-US" dirty="0"/>
              <a:t>高齢者の働きやすい条件は、１日３時間～４時間、午前午後の交代制、週３日～４日が平均でした。</a:t>
            </a:r>
            <a:endParaRPr kumimoji="1" lang="en-US" altLang="ja-JP" dirty="0"/>
          </a:p>
          <a:p>
            <a:r>
              <a:rPr kumimoji="1" lang="ja-JP" altLang="en-US" dirty="0"/>
              <a:t>早起きで、早朝からの仕事でもあまり抵抗ないかわりに、９時から５時の終日では体力的に続かなかったり</a:t>
            </a:r>
            <a:r>
              <a:rPr kumimoji="1" lang="ja-JP" altLang="en-US" dirty="0" smtClean="0"/>
              <a:t>、夫</a:t>
            </a:r>
            <a:r>
              <a:rPr kumimoji="1" lang="ja-JP" altLang="en-US" dirty="0"/>
              <a:t>や両親の介護や、働く娘の子供の面倒を託児所の休みの日や熱が出た時には見なければならなかったり</a:t>
            </a:r>
            <a:r>
              <a:rPr kumimoji="1" lang="ja-JP" altLang="en-US" dirty="0" smtClean="0"/>
              <a:t>、自分</a:t>
            </a:r>
            <a:r>
              <a:rPr kumimoji="1" lang="ja-JP" altLang="en-US" dirty="0"/>
              <a:t>の趣味の時間も大切にしたいなど、人それぞれでした。</a:t>
            </a:r>
            <a:endParaRPr kumimoji="1" lang="en-US" altLang="ja-JP" dirty="0"/>
          </a:p>
          <a:p>
            <a:r>
              <a:rPr kumimoji="1" lang="ja-JP" altLang="en-US" dirty="0"/>
              <a:t>普通のパート雇用なら、そんなわがまま勝手な勤務形態では受け入れがたいのですが、数名の高齢者を</a:t>
            </a:r>
            <a:r>
              <a:rPr kumimoji="1" lang="ja-JP" altLang="en-US" dirty="0" smtClean="0"/>
              <a:t>、</a:t>
            </a:r>
            <a:r>
              <a:rPr kumimoji="1" lang="en-US" altLang="ja-JP" dirty="0" smtClean="0"/>
              <a:t>1</a:t>
            </a:r>
            <a:r>
              <a:rPr kumimoji="1" lang="ja-JP" altLang="en-US" dirty="0"/>
              <a:t>日</a:t>
            </a:r>
            <a:r>
              <a:rPr kumimoji="1" lang="en-US" altLang="ja-JP" dirty="0"/>
              <a:t>3~4</a:t>
            </a:r>
            <a:r>
              <a:rPr kumimoji="1" lang="ja-JP" altLang="en-US" dirty="0"/>
              <a:t>時間、早朝は</a:t>
            </a:r>
            <a:r>
              <a:rPr kumimoji="1" lang="en-US" altLang="ja-JP" dirty="0"/>
              <a:t>2</a:t>
            </a:r>
            <a:r>
              <a:rPr kumimoji="1" lang="ja-JP" altLang="en-US" dirty="0"/>
              <a:t>時間、夜勤も夕食後２時間とか、それぞれの高齢者が働きやすい、働きたい</a:t>
            </a:r>
            <a:r>
              <a:rPr kumimoji="1" lang="ja-JP" altLang="en-US" dirty="0" smtClean="0"/>
              <a:t>と希望</a:t>
            </a:r>
            <a:r>
              <a:rPr kumimoji="1" lang="ja-JP" altLang="en-US" dirty="0"/>
              <a:t>される時帯と、施設側で切り出した時間帯別「周辺業務」に合わせるように「就労マッチング」をして</a:t>
            </a:r>
            <a:r>
              <a:rPr kumimoji="1" lang="ja-JP" altLang="en-US" dirty="0" smtClean="0"/>
              <a:t>、「</a:t>
            </a:r>
            <a:r>
              <a:rPr kumimoji="1" lang="ja-JP" altLang="en-US" dirty="0"/>
              <a:t>時間モザイクのようなローテイション勤務表」にすれば解決策がみえてきます。</a:t>
            </a:r>
            <a:endParaRPr kumimoji="1" lang="en-US" altLang="ja-JP" dirty="0"/>
          </a:p>
          <a:p>
            <a:endParaRPr kumimoji="1" lang="en-US" altLang="ja-JP" dirty="0"/>
          </a:p>
          <a:p>
            <a:r>
              <a:rPr kumimoji="1" lang="ja-JP" altLang="en-US" dirty="0"/>
              <a:t>また、施設側でこの時間帯にこの仕事を助けてもらいたいという「時間帯指定」で就労発注が出来る点も</a:t>
            </a:r>
            <a:r>
              <a:rPr kumimoji="1" lang="ja-JP" altLang="en-US" dirty="0" smtClean="0"/>
              <a:t>、使い方</a:t>
            </a:r>
            <a:r>
              <a:rPr kumimoji="1" lang="ja-JP" altLang="en-US" dirty="0"/>
              <a:t>によってはフルタイムのパート職員を雇用するより、効率的な雇用形態となりえます。</a:t>
            </a:r>
            <a:endParaRPr kumimoji="1" lang="en-US" altLang="ja-JP" dirty="0"/>
          </a:p>
          <a:p>
            <a:r>
              <a:rPr kumimoji="1" lang="ja-JP" altLang="en-US" dirty="0"/>
              <a:t>そうすれば、これまで介護人材確保に苦労してきた事務長たちからも「こんな施設の近くにこんな有力な</a:t>
            </a:r>
            <a:r>
              <a:rPr kumimoji="1" lang="ja-JP" altLang="en-US" dirty="0" smtClean="0"/>
              <a:t>人材が</a:t>
            </a:r>
            <a:r>
              <a:rPr kumimoji="1" lang="ja-JP" altLang="en-US" dirty="0"/>
              <a:t>いたなんて、灯台基暗しもいいとこだった」といった感想になりました。</a:t>
            </a:r>
            <a:endParaRPr kumimoji="1" lang="en-US" altLang="ja-JP" dirty="0"/>
          </a:p>
          <a:p>
            <a:endParaRPr kumimoji="1" lang="en-US" altLang="ja-JP" dirty="0"/>
          </a:p>
          <a:p>
            <a:r>
              <a:rPr kumimoji="1" lang="ja-JP" altLang="en-US" dirty="0"/>
              <a:t>つまり、数名の元気高齢者が短時間のローテーションを組んで、人手がタイトな時間帯に合わせて一人の有力な「介護助手」を作り上げるよう</a:t>
            </a:r>
            <a:r>
              <a:rPr kumimoji="1" lang="ja-JP" altLang="en-US" dirty="0" smtClean="0"/>
              <a:t>なイメージ</a:t>
            </a:r>
            <a:r>
              <a:rPr kumimoji="1" lang="ja-JP" altLang="en-US" dirty="0"/>
              <a:t>です。</a:t>
            </a:r>
            <a:endParaRPr kumimoji="1" lang="en-US" altLang="ja-JP" dirty="0"/>
          </a:p>
          <a:p>
            <a:endParaRPr kumimoji="1" lang="en-US" altLang="ja-JP" dirty="0"/>
          </a:p>
          <a:p>
            <a:r>
              <a:rPr kumimoji="1" lang="ja-JP" altLang="en-US" dirty="0"/>
              <a:t>例として、現在</a:t>
            </a:r>
            <a:r>
              <a:rPr kumimoji="1" lang="ja-JP" altLang="en-US" dirty="0" smtClean="0"/>
              <a:t>、ある施設では</a:t>
            </a:r>
            <a:r>
              <a:rPr kumimoji="1" lang="ja-JP" altLang="en-US" dirty="0"/>
              <a:t>、１０名の「介護助手」さんに、ローテーションを組んで、人手の少ない夜勤明けの早朝には毎日</a:t>
            </a:r>
            <a:r>
              <a:rPr kumimoji="1" lang="ja-JP" altLang="en-US" dirty="0" smtClean="0"/>
              <a:t>、お昼</a:t>
            </a:r>
            <a:r>
              <a:rPr kumimoji="1" lang="ja-JP" altLang="en-US" dirty="0"/>
              <a:t>の下膳・食器片付けまでに各階１人が「周辺業務」をサポートしていただいています</a:t>
            </a:r>
            <a:r>
              <a:rPr kumimoji="1" lang="ja-JP" altLang="en-US" dirty="0" smtClean="0"/>
              <a:t>。</a:t>
            </a:r>
            <a:endParaRPr kumimoji="1" lang="en-US" altLang="ja-JP" dirty="0" smtClean="0"/>
          </a:p>
          <a:p>
            <a:r>
              <a:rPr kumimoji="1" lang="ja-JP" altLang="en-US" dirty="0" smtClean="0"/>
              <a:t>また</a:t>
            </a:r>
            <a:r>
              <a:rPr kumimoji="1" lang="ja-JP" altLang="en-US" dirty="0"/>
              <a:t>、午後の集団リハの時間帯には、週２日～</a:t>
            </a:r>
            <a:r>
              <a:rPr kumimoji="1" lang="ja-JP" altLang="en-US" dirty="0" smtClean="0"/>
              <a:t>３日</a:t>
            </a:r>
            <a:r>
              <a:rPr kumimoji="1" lang="en-US" altLang="ja-JP" dirty="0" smtClean="0"/>
              <a:t>A</a:t>
            </a:r>
            <a:r>
              <a:rPr kumimoji="1" lang="ja-JP" altLang="en-US" dirty="0"/>
              <a:t>クラスの「介護助手」さんに、交代で認知症の方の見守りや、レクの補助に入ってもらっています</a:t>
            </a:r>
            <a:r>
              <a:rPr kumimoji="1" lang="ja-JP" altLang="en-US" dirty="0" smtClean="0"/>
              <a:t>。</a:t>
            </a:r>
            <a:endParaRPr kumimoji="1" lang="en-US" altLang="ja-JP" dirty="0" smtClean="0"/>
          </a:p>
          <a:p>
            <a:r>
              <a:rPr kumimoji="1" lang="ja-JP" altLang="en-US" dirty="0" smtClean="0"/>
              <a:t>これ</a:t>
            </a:r>
            <a:r>
              <a:rPr kumimoji="1" lang="ja-JP" altLang="en-US" dirty="0"/>
              <a:t>によって、介護職は、一人ひとりの</a:t>
            </a:r>
            <a:r>
              <a:rPr kumimoji="1" lang="ja-JP" altLang="en-US" dirty="0" smtClean="0"/>
              <a:t>利用者に</a:t>
            </a:r>
            <a:r>
              <a:rPr kumimoji="1" lang="ja-JP" altLang="en-US" dirty="0"/>
              <a:t>手厚いケアができるようになり、これまでいつも連発していた「ちょっと待って」というスピーチロックが聞こえなくなってきました</a:t>
            </a:r>
            <a:r>
              <a:rPr kumimoji="1" lang="ja-JP" altLang="en-US" dirty="0" smtClean="0"/>
              <a:t>。</a:t>
            </a:r>
            <a:endParaRPr kumimoji="1" lang="en-US" altLang="ja-JP" dirty="0" smtClean="0"/>
          </a:p>
          <a:p>
            <a:r>
              <a:rPr kumimoji="1" lang="ja-JP" altLang="en-US" dirty="0" smtClean="0"/>
              <a:t>また</a:t>
            </a:r>
            <a:r>
              <a:rPr kumimoji="1" lang="ja-JP" altLang="en-US" dirty="0"/>
              <a:t>、毎朝の早朝</a:t>
            </a:r>
            <a:r>
              <a:rPr kumimoji="1" lang="ja-JP" altLang="en-US" dirty="0" smtClean="0"/>
              <a:t>時間に</a:t>
            </a:r>
            <a:r>
              <a:rPr kumimoji="1" lang="ja-JP" altLang="en-US" dirty="0"/>
              <a:t>、３フロアーの利用者を起床させて食堂まで誘導して、朝食の配膳をするという早朝業務に、正職員１名、夜勤明け２時間の残業引張り</a:t>
            </a:r>
            <a:r>
              <a:rPr kumimoji="1" lang="ja-JP" altLang="en-US" dirty="0" smtClean="0"/>
              <a:t>がなく</a:t>
            </a:r>
            <a:r>
              <a:rPr kumimoji="1" lang="ja-JP" altLang="en-US" dirty="0"/>
              <a:t>なっただけでも、数名の「介護助手」の時給がまかなえます</a:t>
            </a:r>
            <a:r>
              <a:rPr kumimoji="1" lang="ja-JP" altLang="en-US" dirty="0" smtClean="0"/>
              <a:t>。</a:t>
            </a:r>
            <a:endParaRPr kumimoji="1" lang="en-US" altLang="ja-JP" dirty="0" smtClean="0"/>
          </a:p>
          <a:p>
            <a:r>
              <a:rPr kumimoji="1" lang="ja-JP" altLang="en-US" dirty="0" smtClean="0"/>
              <a:t>全体</a:t>
            </a:r>
            <a:r>
              <a:rPr kumimoji="1" lang="ja-JP" altLang="en-US" dirty="0"/>
              <a:t>で１０名の「介護助手」のフルタイムパート時給で換算するとだいたい</a:t>
            </a:r>
            <a:r>
              <a:rPr kumimoji="1" lang="ja-JP" altLang="en-US" dirty="0" smtClean="0"/>
              <a:t>３名弱くらい</a:t>
            </a:r>
            <a:r>
              <a:rPr kumimoji="1" lang="ja-JP" altLang="en-US" dirty="0"/>
              <a:t>です。　限られた定員の介護職でなんとか回っているのも、「介護助手」のお陰です。初年度に開始した</a:t>
            </a:r>
            <a:r>
              <a:rPr kumimoji="1" lang="en-US" altLang="ja-JP" dirty="0"/>
              <a:t>9</a:t>
            </a:r>
            <a:r>
              <a:rPr kumimoji="1" lang="ja-JP" altLang="en-US" dirty="0"/>
              <a:t>施設でもだいたい同じような状況で</a:t>
            </a:r>
            <a:r>
              <a:rPr kumimoji="1" lang="ja-JP" altLang="en-US" dirty="0" smtClean="0"/>
              <a:t>、１名</a:t>
            </a:r>
            <a:r>
              <a:rPr kumimoji="1" lang="ja-JP" altLang="en-US" dirty="0"/>
              <a:t>の「介護助手」導入により、１日平均１９０時間の介護職員の時間が確保できたと計測された施設もありました</a:t>
            </a:r>
            <a:r>
              <a:rPr kumimoji="1" lang="ja-JP" altLang="en-US" dirty="0" smtClean="0"/>
              <a:t>。多く</a:t>
            </a:r>
            <a:r>
              <a:rPr kumimoji="1" lang="ja-JP" altLang="en-US" dirty="0"/>
              <a:t>の元気な地域の高齢者の方々が</a:t>
            </a:r>
            <a:r>
              <a:rPr kumimoji="1" lang="ja-JP" altLang="en-US" dirty="0" smtClean="0"/>
              <a:t>、みんな</a:t>
            </a:r>
            <a:r>
              <a:rPr kumimoji="1" lang="ja-JP" altLang="en-US" dirty="0"/>
              <a:t>でワークシェアして、施設で就業してもらえるようになりました</a:t>
            </a:r>
            <a:r>
              <a:rPr kumimoji="1" lang="ja-JP" altLang="en-US" dirty="0" smtClean="0"/>
              <a:t>。</a:t>
            </a:r>
            <a:endParaRPr kumimoji="1" lang="en-US" altLang="ja-JP" dirty="0"/>
          </a:p>
        </p:txBody>
      </p:sp>
    </p:spTree>
    <p:extLst>
      <p:ext uri="{BB962C8B-B14F-4D97-AF65-F5344CB8AC3E}">
        <p14:creationId xmlns:p14="http://schemas.microsoft.com/office/powerpoint/2010/main" val="10175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１２月から職場</a:t>
            </a:r>
            <a:r>
              <a:rPr kumimoji="1" lang="en-US" altLang="ja-JP" dirty="0"/>
              <a:t>OJT</a:t>
            </a:r>
            <a:r>
              <a:rPr kumimoji="1" lang="ja-JP" altLang="en-US" dirty="0"/>
              <a:t>研修で働き始めてもらいました「介護助手」の中間地点での感想です。</a:t>
            </a:r>
            <a:endParaRPr kumimoji="1" lang="en-US" altLang="ja-JP" dirty="0"/>
          </a:p>
          <a:p>
            <a:r>
              <a:rPr kumimoji="1" lang="ja-JP" altLang="en-US" dirty="0"/>
              <a:t>最初は、どこも施設側・介護助手とも手探りの中、居室のシーツ交換とベッドメイクの量に戸惑い、時間内に一人で終わらせようと一生懸命やりすぎて、腰や手首を痛めて、すぐ辞めたくなったと言う感想もありました。</a:t>
            </a:r>
            <a:endParaRPr kumimoji="1" lang="en-US" altLang="ja-JP" dirty="0"/>
          </a:p>
          <a:p>
            <a:r>
              <a:rPr kumimoji="1" lang="ja-JP" altLang="en-US" dirty="0" smtClean="0"/>
              <a:t>その施設</a:t>
            </a:r>
            <a:r>
              <a:rPr kumimoji="1" lang="ja-JP" altLang="en-US" dirty="0"/>
              <a:t>では、対策としてベッドメイキングの作業を２人一組でやってもらって、だんだん慣れてもらい、空いた時間に、見守りしながら話し合い手になってもらえるようになり、</a:t>
            </a:r>
            <a:endParaRPr kumimoji="1" lang="en-US" altLang="ja-JP" dirty="0"/>
          </a:p>
          <a:p>
            <a:r>
              <a:rPr kumimoji="1" lang="ja-JP" altLang="en-US" dirty="0"/>
              <a:t>辞めたいと言っていた介護助手さんも、だんだん慣れてきて、今では、利用者に話しかけられるようにもなり、やりがいを感じてもらえるようになりました。</a:t>
            </a:r>
            <a:endParaRPr kumimoji="1" lang="en-US" altLang="ja-JP" dirty="0"/>
          </a:p>
          <a:p>
            <a:r>
              <a:rPr kumimoji="1" lang="ja-JP" altLang="en-US" dirty="0"/>
              <a:t>これまで家でやることなく一人でいた方からは、若い介護職員と一緒に食事の準備などしながら働けて楽しいし、感謝されると、やりがいを感じるとの感想もありました。</a:t>
            </a:r>
            <a:endParaRPr kumimoji="1" lang="en-US" altLang="ja-JP" dirty="0"/>
          </a:p>
          <a:p>
            <a:r>
              <a:rPr kumimoji="1" lang="ja-JP" altLang="en-US" dirty="0"/>
              <a:t>各施設では、日報や交換ノートなどを使って、「介護助手」</a:t>
            </a:r>
            <a:r>
              <a:rPr kumimoji="1" lang="ja-JP" altLang="en-US" dirty="0" err="1"/>
              <a:t>さんと</a:t>
            </a:r>
            <a:r>
              <a:rPr kumimoji="1" lang="ja-JP" altLang="en-US" dirty="0"/>
              <a:t>職員とのコミュニケーションにいろいろ工夫しながら、３ヶ月間の就労をを体験してもらいました。</a:t>
            </a:r>
          </a:p>
        </p:txBody>
      </p:sp>
    </p:spTree>
    <p:extLst>
      <p:ext uri="{BB962C8B-B14F-4D97-AF65-F5344CB8AC3E}">
        <p14:creationId xmlns:p14="http://schemas.microsoft.com/office/powerpoint/2010/main" val="106984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11676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2025</a:t>
            </a:r>
            <a:r>
              <a:rPr kumimoji="1" lang="ja-JP" altLang="en-US" dirty="0"/>
              <a:t>年には、</a:t>
            </a:r>
            <a:r>
              <a:rPr kumimoji="1" lang="en-US" altLang="ja-JP" dirty="0"/>
              <a:t>65</a:t>
            </a:r>
            <a:r>
              <a:rPr kumimoji="1" lang="ja-JP" altLang="en-US" dirty="0"/>
              <a:t>歳以上の高齢者人口は</a:t>
            </a:r>
            <a:r>
              <a:rPr kumimoji="1" lang="en-US" altLang="ja-JP" dirty="0"/>
              <a:t>3,600</a:t>
            </a:r>
            <a:r>
              <a:rPr kumimoji="1" lang="ja-JP" altLang="en-US" dirty="0"/>
              <a:t>万人を超え、高齢化率は</a:t>
            </a:r>
            <a:r>
              <a:rPr kumimoji="1" lang="en-US" altLang="ja-JP" dirty="0"/>
              <a:t>30</a:t>
            </a:r>
            <a:r>
              <a:rPr kumimoji="1" lang="ja-JP" altLang="en-US" dirty="0"/>
              <a:t>％を超えると言われています。</a:t>
            </a:r>
            <a:endParaRPr kumimoji="1" lang="en-US" altLang="ja-JP" dirty="0"/>
          </a:p>
          <a:p>
            <a:r>
              <a:rPr kumimoji="1" lang="ja-JP" altLang="en-US" dirty="0"/>
              <a:t>ちょうど日本の人口ピラミッドは、つり鐘型から、逆ピラニッド型になってきます。これは日本全体の平均ですが、地方では、現在すでに高齢化率</a:t>
            </a:r>
            <a:r>
              <a:rPr kumimoji="1" lang="en-US" altLang="ja-JP" dirty="0"/>
              <a:t>30</a:t>
            </a:r>
            <a:r>
              <a:rPr kumimoji="1" lang="ja-JP" altLang="en-US" dirty="0"/>
              <a:t>％を超える「逆ビラミッドな地域」はたくさんあります。</a:t>
            </a:r>
            <a:endParaRPr kumimoji="1" lang="en-US" altLang="ja-JP" dirty="0"/>
          </a:p>
          <a:p>
            <a:r>
              <a:rPr kumimoji="1" lang="ja-JP" altLang="en-US" dirty="0"/>
              <a:t>就労世帯の</a:t>
            </a:r>
            <a:r>
              <a:rPr kumimoji="1" lang="en-US" altLang="ja-JP" dirty="0"/>
              <a:t>15</a:t>
            </a:r>
            <a:r>
              <a:rPr kumimoji="1" lang="ja-JP" altLang="en-US" dirty="0"/>
              <a:t>歳から</a:t>
            </a:r>
            <a:r>
              <a:rPr kumimoji="1" lang="en-US" altLang="ja-JP" dirty="0"/>
              <a:t>64</a:t>
            </a:r>
            <a:r>
              <a:rPr kumimoji="1" lang="ja-JP" altLang="en-US" dirty="0"/>
              <a:t>歳までの世代が仕事を求めて都会に移り住み、少子高齢化は益々高まっています。支える側の世代がいなくなるその先には、介護崩壊や、地域社会の消滅が懸念されています。</a:t>
            </a:r>
            <a:endParaRPr kumimoji="1" lang="en-US" altLang="ja-JP" dirty="0"/>
          </a:p>
          <a:p>
            <a:endParaRPr kumimoji="1" lang="en-US" altLang="ja-JP" dirty="0"/>
          </a:p>
          <a:p>
            <a:r>
              <a:rPr kumimoji="1" lang="ja-JP" altLang="en-US" dirty="0" smtClean="0"/>
              <a:t>しかし、</a:t>
            </a:r>
            <a:r>
              <a:rPr kumimoji="1" lang="ja-JP" altLang="en-US" dirty="0"/>
              <a:t>今の高齢者は元気な方がたくさん見えます。今の</a:t>
            </a:r>
            <a:r>
              <a:rPr kumimoji="1" lang="en-US" altLang="ja-JP" dirty="0"/>
              <a:t>70</a:t>
            </a:r>
            <a:r>
              <a:rPr kumimoji="1" lang="ja-JP" altLang="en-US" dirty="0"/>
              <a:t>歳の方は、</a:t>
            </a:r>
            <a:r>
              <a:rPr kumimoji="1" lang="en-US" altLang="ja-JP" dirty="0"/>
              <a:t>10</a:t>
            </a:r>
            <a:r>
              <a:rPr kumimoji="1" lang="ja-JP" altLang="en-US" dirty="0"/>
              <a:t>年前の</a:t>
            </a:r>
            <a:r>
              <a:rPr kumimoji="1" lang="en-US" altLang="ja-JP" dirty="0"/>
              <a:t>60</a:t>
            </a:r>
            <a:r>
              <a:rPr kumimoji="1" lang="ja-JP" altLang="en-US" dirty="0"/>
              <a:t>歳と同じくらいの身体能力があると言われ、高齢者の年令を</a:t>
            </a:r>
            <a:r>
              <a:rPr kumimoji="1" lang="en-US" altLang="ja-JP" dirty="0"/>
              <a:t>75</a:t>
            </a:r>
            <a:r>
              <a:rPr kumimoji="1" lang="ja-JP" altLang="en-US" dirty="0"/>
              <a:t>歳以上にするという案も出ています。</a:t>
            </a:r>
            <a:endParaRPr kumimoji="1" lang="en-US" altLang="ja-JP" dirty="0"/>
          </a:p>
          <a:p>
            <a:r>
              <a:rPr kumimoji="1" lang="ja-JP" altLang="en-US" dirty="0"/>
              <a:t>医療や健康予防効果の進展によって、今の</a:t>
            </a:r>
            <a:r>
              <a:rPr kumimoji="1" lang="en-US" altLang="ja-JP" dirty="0"/>
              <a:t>75</a:t>
            </a:r>
            <a:r>
              <a:rPr kumimoji="1" lang="ja-JP" altLang="en-US" dirty="0"/>
              <a:t>歳以上も</a:t>
            </a:r>
            <a:r>
              <a:rPr kumimoji="1" lang="en-US" altLang="ja-JP" dirty="0"/>
              <a:t>10</a:t>
            </a:r>
            <a:r>
              <a:rPr kumimoji="1" lang="ja-JP" altLang="en-US" dirty="0"/>
              <a:t>年後にはさらに若返っているかもしれません。</a:t>
            </a:r>
            <a:endParaRPr kumimoji="1" lang="en-US" altLang="ja-JP" dirty="0"/>
          </a:p>
          <a:p>
            <a:r>
              <a:rPr kumimoji="1" lang="ja-JP" altLang="en-US" dirty="0"/>
              <a:t>実際、現在でも高齢者の大部分は、支えられなければならない要介護者ではありません。</a:t>
            </a:r>
            <a:r>
              <a:rPr kumimoji="1" lang="en-US" altLang="ja-JP" dirty="0"/>
              <a:t>65</a:t>
            </a:r>
            <a:r>
              <a:rPr kumimoji="1" lang="ja-JP" altLang="en-US" dirty="0"/>
              <a:t>歳以上の要介護率が</a:t>
            </a:r>
            <a:r>
              <a:rPr kumimoji="1" lang="en-US" altLang="ja-JP" dirty="0"/>
              <a:t>4.5</a:t>
            </a:r>
            <a:r>
              <a:rPr kumimoji="1" lang="ja-JP" altLang="en-US" dirty="0"/>
              <a:t>％、</a:t>
            </a:r>
            <a:r>
              <a:rPr kumimoji="1" lang="en-US" altLang="ja-JP" dirty="0"/>
              <a:t>75</a:t>
            </a:r>
            <a:r>
              <a:rPr kumimoji="1" lang="ja-JP" altLang="en-US" dirty="0"/>
              <a:t>歳以上だと</a:t>
            </a:r>
            <a:r>
              <a:rPr kumimoji="1" lang="en-US" altLang="ja-JP" dirty="0"/>
              <a:t>24.5</a:t>
            </a:r>
            <a:r>
              <a:rPr kumimoji="1" lang="ja-JP" altLang="en-US" dirty="0"/>
              <a:t>％ということは、</a:t>
            </a:r>
            <a:r>
              <a:rPr kumimoji="1" lang="en-US" altLang="ja-JP" dirty="0"/>
              <a:t>65</a:t>
            </a:r>
            <a:r>
              <a:rPr kumimoji="1" lang="ja-JP" altLang="en-US" dirty="0"/>
              <a:t>歳以上の９５％以上、</a:t>
            </a:r>
            <a:r>
              <a:rPr kumimoji="1" lang="en-US" altLang="ja-JP" dirty="0"/>
              <a:t>75</a:t>
            </a:r>
            <a:r>
              <a:rPr kumimoji="1" lang="ja-JP" altLang="en-US" dirty="0"/>
              <a:t>歳以上</a:t>
            </a:r>
            <a:r>
              <a:rPr kumimoji="1" lang="ja-JP" altLang="en-US" dirty="0" smtClean="0"/>
              <a:t>の７０％</a:t>
            </a:r>
            <a:r>
              <a:rPr kumimoji="1" lang="ja-JP" altLang="en-US" dirty="0"/>
              <a:t>以上、全体でも</a:t>
            </a:r>
            <a:r>
              <a:rPr kumimoji="1" lang="en-US" altLang="ja-JP" dirty="0"/>
              <a:t>8</a:t>
            </a:r>
            <a:r>
              <a:rPr kumimoji="1" lang="ja-JP" altLang="en-US" dirty="0"/>
              <a:t>割以上の方は、元気な高齢者、アクティブ・シニアです。</a:t>
            </a:r>
            <a:endParaRPr kumimoji="1" lang="en-US" altLang="ja-JP" dirty="0"/>
          </a:p>
          <a:p>
            <a:endParaRPr kumimoji="1" lang="en-US" altLang="ja-JP" dirty="0"/>
          </a:p>
          <a:p>
            <a:r>
              <a:rPr kumimoji="1" lang="en-US" altLang="ja-JP" b="1" dirty="0"/>
              <a:t>27</a:t>
            </a:r>
            <a:r>
              <a:rPr kumimoji="1" lang="ja-JP" altLang="en-US" b="1" dirty="0"/>
              <a:t>年高齢者白書</a:t>
            </a:r>
            <a:r>
              <a:rPr kumimoji="1" lang="ja-JP" altLang="en-US" dirty="0"/>
              <a:t>によると、</a:t>
            </a:r>
            <a:r>
              <a:rPr kumimoji="1" lang="en-US" altLang="ja-JP" dirty="0"/>
              <a:t>65</a:t>
            </a:r>
            <a:r>
              <a:rPr kumimoji="1" lang="ja-JP" altLang="en-US" dirty="0"/>
              <a:t>歳以上の</a:t>
            </a:r>
            <a:r>
              <a:rPr kumimoji="1" lang="en-US" altLang="ja-JP" dirty="0"/>
              <a:t>54</a:t>
            </a:r>
            <a:r>
              <a:rPr kumimoji="1" lang="ja-JP" altLang="en-US" dirty="0"/>
              <a:t>％は就労意欲があり、いつまでも働きたいと考えています。また、</a:t>
            </a:r>
            <a:r>
              <a:rPr kumimoji="1" lang="ja-JP" altLang="en-US" b="1" dirty="0"/>
              <a:t>静岡県で実施されている健康寿命大規模コホート調査によると</a:t>
            </a:r>
            <a:r>
              <a:rPr kumimoji="1" lang="ja-JP" altLang="en-US" dirty="0"/>
              <a:t>、働きながら社会参加している高齢者層の健康寿命が最も長く</a:t>
            </a:r>
            <a:r>
              <a:rPr kumimoji="1" lang="ja-JP" altLang="en-US" dirty="0" smtClean="0"/>
              <a:t>、心身ともに</a:t>
            </a:r>
            <a:r>
              <a:rPr kumimoji="1" lang="ja-JP" altLang="en-US" dirty="0"/>
              <a:t>健康維持・介護予防に繋がることが実証され、日本老年医学会の論文でも発表されました。</a:t>
            </a:r>
            <a:endParaRPr kumimoji="1" lang="en-US" altLang="ja-JP" dirty="0"/>
          </a:p>
          <a:p>
            <a:endParaRPr kumimoji="1" lang="en-US" altLang="ja-JP" dirty="0"/>
          </a:p>
          <a:p>
            <a:r>
              <a:rPr kumimoji="1" lang="ja-JP" altLang="en-US" dirty="0"/>
              <a:t>つまり、３</a:t>
            </a:r>
            <a:r>
              <a:rPr kumimoji="1" lang="en-US" altLang="ja-JP" dirty="0"/>
              <a:t>000</a:t>
            </a:r>
            <a:r>
              <a:rPr kumimoji="1" lang="ja-JP" altLang="en-US" dirty="0"/>
              <a:t>万人以上の健康なアクティブ・シニアがいて、その半分以上は、できるなら生涯いつまでも働きたいという意欲をもっておられます。　全国各地に、そんな高齢者の活躍できる働き口があって、たくさんのアクティブシニアが現役世代をサポートできる仕組みがつくれれば、逆人口ピラミッドを、逆転の発想で、上下逆さまにした、</a:t>
            </a:r>
            <a:r>
              <a:rPr kumimoji="1" lang="ja-JP" altLang="en-US" b="1" dirty="0"/>
              <a:t>将来も安心できる「元気高齢者が支える持続可能な超高齢化社会モデル」が見えてきます。</a:t>
            </a:r>
            <a:endParaRPr kumimoji="1" lang="en-US" altLang="ja-JP" b="1" dirty="0"/>
          </a:p>
          <a:p>
            <a:endParaRPr kumimoji="1" lang="en-US" altLang="ja-JP" dirty="0"/>
          </a:p>
          <a:p>
            <a:r>
              <a:rPr kumimoji="1" lang="ja-JP" altLang="en-US" dirty="0"/>
              <a:t>介護人材が</a:t>
            </a:r>
            <a:r>
              <a:rPr kumimoji="1" lang="en-US" altLang="ja-JP" dirty="0"/>
              <a:t>2025</a:t>
            </a:r>
            <a:r>
              <a:rPr kumimoji="1" lang="ja-JP" altLang="en-US" dirty="0"/>
              <a:t>年までに６０万人も不足すると言われ、外国人介護士やロボット介護士が期待されていますが、各地のアクティブシニアのうち、その</a:t>
            </a:r>
            <a:r>
              <a:rPr kumimoji="1" lang="en-US" altLang="ja-JP" dirty="0"/>
              <a:t>0.</a:t>
            </a:r>
            <a:r>
              <a:rPr kumimoji="1" lang="ja-JP" altLang="en-US" dirty="0"/>
              <a:t>２％でも介護助手として活躍してもらえれば、すぐ解決できる計算になります。　</a:t>
            </a:r>
            <a:endParaRPr kumimoji="1" lang="en-US" altLang="ja-JP" dirty="0"/>
          </a:p>
          <a:p>
            <a:r>
              <a:rPr kumimoji="1" lang="ja-JP" altLang="en-US" dirty="0"/>
              <a:t>今現在、全国の各地域にまんべんなく存在していて、働き口を求めている</a:t>
            </a:r>
            <a:r>
              <a:rPr kumimoji="1" lang="en-US" altLang="ja-JP" dirty="0"/>
              <a:t>3000</a:t>
            </a:r>
            <a:r>
              <a:rPr kumimoji="1" lang="ja-JP" altLang="en-US" dirty="0"/>
              <a:t>万人のアクティシニアの潜在労働力が、顕在化する時のインパクトは、相当なものになることがわかると思います</a:t>
            </a:r>
            <a:r>
              <a:rPr kumimoji="1" lang="ja-JP" altLang="en-US" dirty="0" smtClean="0"/>
              <a:t>。</a:t>
            </a:r>
            <a:endParaRPr kumimoji="1" lang="en-US" altLang="ja-JP" dirty="0"/>
          </a:p>
        </p:txBody>
      </p:sp>
    </p:spTree>
    <p:extLst>
      <p:ext uri="{BB962C8B-B14F-4D97-AF65-F5344CB8AC3E}">
        <p14:creationId xmlns:p14="http://schemas.microsoft.com/office/powerpoint/2010/main" val="52474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このスライドは、平成</a:t>
            </a:r>
            <a:r>
              <a:rPr kumimoji="1" lang="en-US" altLang="ja-JP" dirty="0"/>
              <a:t>26</a:t>
            </a:r>
            <a:r>
              <a:rPr kumimoji="1" lang="ja-JP" altLang="en-US" dirty="0"/>
              <a:t>年厚労省</a:t>
            </a:r>
            <a:r>
              <a:rPr kumimoji="1" lang="ja-JP" altLang="en-US" sz="1200" b="1" kern="100" spc="30" dirty="0">
                <a:effectLst/>
                <a:ea typeface="ＭＳ 明朝" panose="02020609040205080304" pitchFamily="17" charset="-128"/>
                <a:cs typeface="Times New Roman" panose="02020603050405020304" pitchFamily="18" charset="0"/>
              </a:rPr>
              <a:t>介護保険部会で説明された座長の慶応大学田中滋先生による　「総合的な介護人材確保方策」の目指す</a:t>
            </a:r>
            <a:r>
              <a:rPr kumimoji="1" lang="ja-JP" altLang="en-US" dirty="0"/>
              <a:t>イメージ図です。</a:t>
            </a:r>
            <a:endParaRPr kumimoji="1" lang="en-US" altLang="ja-JP" dirty="0"/>
          </a:p>
          <a:p>
            <a:endParaRPr kumimoji="1" lang="en-US" altLang="ja-JP" dirty="0"/>
          </a:p>
          <a:p>
            <a:r>
              <a:rPr kumimoji="1" lang="ja-JP" altLang="en-US" dirty="0"/>
              <a:t>御存知のように、現在、全国的に「介護人材不足」が深刻な状況になっています。介護士をめざす若い就労世代が少なくなる上に、せっかく介護士になっても、早期離職が相次いでいます。欠員を募集しようとしても、なかなか求職者が見つからないといった悪循環です。そもそも急速に少子高齢化</a:t>
            </a:r>
            <a:r>
              <a:rPr kumimoji="1" lang="ja-JP" altLang="en-US" dirty="0" smtClean="0"/>
              <a:t>する日本の</a:t>
            </a:r>
            <a:r>
              <a:rPr kumimoji="1" lang="ja-JP" altLang="en-US" dirty="0"/>
              <a:t>人口構造、そして世間一般の介護士へのイメージの低さなど、すぐには変えられないような要因はありますが、自分たちで変えられる要因もあります。</a:t>
            </a:r>
            <a:endParaRPr kumimoji="1" lang="en-US" altLang="ja-JP" dirty="0"/>
          </a:p>
          <a:p>
            <a:r>
              <a:rPr kumimoji="1" lang="ja-JP" altLang="en-US" dirty="0"/>
              <a:t>そのひとつに、いまの介護士の業務が、専門性が不明確で、日常生活面のお世話は何でも介護士がしているという状況のなか、毎日業務に追われて、将来の展望が見えなくなり、いつかやる気をなくしてドロップアウトしてしまうような業務内容を変えてみようということです。そこ</a:t>
            </a:r>
            <a:r>
              <a:rPr kumimoji="1" lang="ja-JP" altLang="en-US" dirty="0" smtClean="0"/>
              <a:t>で厚生労働省が</a:t>
            </a:r>
            <a:r>
              <a:rPr kumimoji="1" lang="ja-JP" altLang="en-US" dirty="0"/>
              <a:t>考えたのは、イメージ図の左側のような現在の「まんじゅう型」のような職能制度から、右側の専門性の高い「富士山型」の専門性の高い職能資格制度を目指し、実務研修や認定介護福祉士のような上位資格を作って、キャリアアップをしてもらおうと制度改正されました。</a:t>
            </a:r>
            <a:endParaRPr kumimoji="1" lang="en-US" altLang="ja-JP" dirty="0"/>
          </a:p>
          <a:p>
            <a:endParaRPr kumimoji="1" lang="en-US" altLang="ja-JP" dirty="0"/>
          </a:p>
          <a:p>
            <a:r>
              <a:rPr kumimoji="1" lang="ja-JP" altLang="en-US" dirty="0" smtClean="0"/>
              <a:t>そのために肝心</a:t>
            </a:r>
            <a:r>
              <a:rPr kumimoji="1" lang="ja-JP" altLang="en-US" dirty="0"/>
              <a:t>なことは、介護士がやらなければならない通常業務のうち、介護士でなくても、誰でもできるような日常生活支援のお世話（配膳下膳、食器の片付けやベッドメイキングなど）を切り離して、誰かに担ってもらわなければ、専門性の高い業務にはならないということです。</a:t>
            </a:r>
            <a:endParaRPr kumimoji="1" lang="en-US" altLang="ja-JP" dirty="0"/>
          </a:p>
          <a:p>
            <a:r>
              <a:rPr kumimoji="1" lang="ja-JP" altLang="en-US" dirty="0"/>
              <a:t>日常生活支援のお世話（配膳下膳、食器の片付けやベッドメイキングなど）を切り離して、誰かに担って</a:t>
            </a:r>
            <a:r>
              <a:rPr kumimoji="1" lang="ja-JP" altLang="en-US" dirty="0" smtClean="0"/>
              <a:t>もらう</a:t>
            </a:r>
            <a:r>
              <a:rPr kumimoji="1" lang="ja-JP" altLang="en-US" dirty="0"/>
              <a:t>ことによってはじめて、「おまんじゅう型」だった介護業務が改善され、「富士山型」のように、介護士の専門性を押し上げることができると思います。</a:t>
            </a:r>
            <a:endParaRPr kumimoji="1" lang="en-US" altLang="ja-JP" dirty="0"/>
          </a:p>
          <a:p>
            <a:r>
              <a:rPr kumimoji="1" lang="ja-JP" altLang="en-US" dirty="0"/>
              <a:t>この部分を、</a:t>
            </a:r>
            <a:r>
              <a:rPr kumimoji="1" lang="ja-JP" altLang="en-US" dirty="0" smtClean="0"/>
              <a:t>三重県老人保健施設協会</a:t>
            </a:r>
            <a:r>
              <a:rPr kumimoji="1" lang="ja-JP" altLang="en-US" dirty="0"/>
              <a:t>では、地域で働き口を求めている元気な高齢者の方に、「介護助手」として担ってもらえないか、と</a:t>
            </a:r>
            <a:r>
              <a:rPr kumimoji="1" lang="ja-JP" altLang="en-US" dirty="0" smtClean="0"/>
              <a:t>考えました。</a:t>
            </a:r>
            <a:endParaRPr kumimoji="1" lang="en-US" altLang="ja-JP" dirty="0"/>
          </a:p>
        </p:txBody>
      </p:sp>
    </p:spTree>
    <p:extLst>
      <p:ext uri="{BB962C8B-B14F-4D97-AF65-F5344CB8AC3E}">
        <p14:creationId xmlns:p14="http://schemas.microsoft.com/office/powerpoint/2010/main" val="116125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①この事業の意義は大きく２つあります。</a:t>
            </a:r>
            <a:endParaRPr kumimoji="1" lang="en-US" altLang="ja-JP" dirty="0"/>
          </a:p>
          <a:p>
            <a:r>
              <a:rPr kumimoji="1" lang="ja-JP" altLang="en-US" dirty="0"/>
              <a:t>　</a:t>
            </a:r>
            <a:r>
              <a:rPr kumimoji="1" lang="ja-JP" altLang="en-US" b="1" dirty="0"/>
              <a:t>この比較的簡単な単純作業の部分</a:t>
            </a:r>
            <a:r>
              <a:rPr kumimoji="1" lang="ja-JP" altLang="en-US" dirty="0"/>
              <a:t>を</a:t>
            </a:r>
            <a:r>
              <a:rPr kumimoji="1" lang="ja-JP" altLang="en-US" b="1" dirty="0"/>
              <a:t>「周辺業務」</a:t>
            </a:r>
            <a:r>
              <a:rPr kumimoji="1" lang="ja-JP" altLang="en-US" dirty="0"/>
              <a:t>と名付けて、</a:t>
            </a:r>
            <a:r>
              <a:rPr kumimoji="1" lang="ja-JP" altLang="en-US" b="1" dirty="0"/>
              <a:t>介護士の「中心業務」である直接身体に触れて介助を行う「食事・入浴・排泄など身体介護」から切り離してもらう</a:t>
            </a:r>
            <a:r>
              <a:rPr kumimoji="1" lang="ja-JP" altLang="en-US" dirty="0"/>
              <a:t>。という考え方を導入しました。</a:t>
            </a:r>
            <a:endParaRPr kumimoji="1" lang="en-US" altLang="ja-JP" dirty="0"/>
          </a:p>
          <a:p>
            <a:r>
              <a:rPr kumimoji="1" lang="ja-JP" altLang="en-US" dirty="0"/>
              <a:t>　そして、</a:t>
            </a:r>
            <a:r>
              <a:rPr kumimoji="1" lang="ja-JP" altLang="en-US" dirty="0" smtClean="0"/>
              <a:t>三重県老人保健施設協会</a:t>
            </a:r>
            <a:r>
              <a:rPr kumimoji="1" lang="ja-JP" altLang="en-US" dirty="0"/>
              <a:t>では、</a:t>
            </a:r>
            <a:r>
              <a:rPr kumimoji="1" lang="ja-JP" altLang="en-US" b="1" u="sng" dirty="0"/>
              <a:t>　この「周辺業務」を担っていただく職種を、新たに「介護助手」と呼びました。</a:t>
            </a:r>
            <a:endParaRPr kumimoji="1" lang="en-US" altLang="ja-JP" b="1" u="sng" dirty="0"/>
          </a:p>
          <a:p>
            <a:r>
              <a:rPr kumimoji="1" lang="ja-JP" altLang="en-US" dirty="0"/>
              <a:t>　</a:t>
            </a:r>
            <a:endParaRPr kumimoji="1" lang="en-US" altLang="ja-JP" b="1" dirty="0"/>
          </a:p>
          <a:p>
            <a:r>
              <a:rPr kumimoji="1" lang="ja-JP" altLang="en-US" b="1" dirty="0"/>
              <a:t>②</a:t>
            </a:r>
            <a:r>
              <a:rPr kumimoji="1" lang="ja-JP" altLang="en-US" dirty="0"/>
              <a:t>もうひとつの大きな意義は、この</a:t>
            </a:r>
            <a:r>
              <a:rPr kumimoji="1" lang="ja-JP" altLang="en-US" b="1" dirty="0"/>
              <a:t>「介護助手」の担い手</a:t>
            </a:r>
            <a:r>
              <a:rPr kumimoji="1" lang="ja-JP" altLang="en-US" dirty="0"/>
              <a:t>として、年齢的に地域に働き口が少なく、これから益々少なくなる年金に依存せざるを得ないが、</a:t>
            </a:r>
            <a:r>
              <a:rPr kumimoji="1" lang="ja-JP" altLang="en-US" b="1" dirty="0"/>
              <a:t>まだまだ元気で働きたいという高齢者世代（</a:t>
            </a:r>
            <a:r>
              <a:rPr kumimoji="1" lang="en-US" altLang="ja-JP" b="1" dirty="0"/>
              <a:t>60</a:t>
            </a:r>
            <a:r>
              <a:rPr kumimoji="1" lang="ja-JP" altLang="en-US" b="1" dirty="0"/>
              <a:t>歳から</a:t>
            </a:r>
            <a:r>
              <a:rPr kumimoji="1" lang="en-US" altLang="ja-JP" b="1" dirty="0"/>
              <a:t>75</a:t>
            </a:r>
            <a:r>
              <a:rPr kumimoji="1" lang="ja-JP" altLang="en-US" b="1" dirty="0"/>
              <a:t>歳くらい）</a:t>
            </a:r>
            <a:r>
              <a:rPr kumimoji="1" lang="ja-JP" altLang="en-US" dirty="0"/>
              <a:t>を起用した点です。</a:t>
            </a:r>
            <a:endParaRPr kumimoji="1" lang="en-US" altLang="ja-JP" dirty="0"/>
          </a:p>
          <a:p>
            <a:r>
              <a:rPr kumimoji="1" lang="ja-JP" altLang="en-US" dirty="0"/>
              <a:t>　これは、発案者の東先生が</a:t>
            </a:r>
            <a:r>
              <a:rPr kumimoji="1" lang="ja-JP" altLang="en-US" dirty="0" smtClean="0"/>
              <a:t>、クリニック</a:t>
            </a:r>
            <a:r>
              <a:rPr kumimoji="1" lang="ja-JP" altLang="en-US" dirty="0"/>
              <a:t>で外来診察中に、「働き口さえあれば、まだまだ元気に働きたい」という高齢の患者さんが声が多いこと、さらに最近の介護予防・老年医学の知見で、大規模なコホート調査から、働きながら社会参加しているグループが介護予防、認知証予防に最も効果的で、健康寿命を延ばしていることから、人材の不足で苦労している各地域の介護施設で、高齢者でも出来る範囲で「周辺業務」のすそ野を担ってもらえないかと考えました</a:t>
            </a:r>
            <a:r>
              <a:rPr kumimoji="1" lang="ja-JP" altLang="en-US" dirty="0" smtClean="0"/>
              <a:t>。</a:t>
            </a:r>
            <a:endParaRPr kumimoji="1" lang="en-US" altLang="ja-JP" dirty="0"/>
          </a:p>
        </p:txBody>
      </p:sp>
    </p:spTree>
    <p:extLst>
      <p:ext uri="{BB962C8B-B14F-4D97-AF65-F5344CB8AC3E}">
        <p14:creationId xmlns:p14="http://schemas.microsoft.com/office/powerpoint/2010/main" val="319352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8525" y="739775"/>
            <a:ext cx="4940300" cy="3705225"/>
          </a:xfrm>
        </p:spPr>
      </p:sp>
      <p:sp>
        <p:nvSpPr>
          <p:cNvPr id="3" name="ノート プレースホルダー 2"/>
          <p:cNvSpPr>
            <a:spLocks noGrp="1"/>
          </p:cNvSpPr>
          <p:nvPr>
            <p:ph type="body" idx="1"/>
          </p:nvPr>
        </p:nvSpPr>
        <p:spPr/>
        <p:txBody>
          <a:bodyPr/>
          <a:lstStyle/>
          <a:p>
            <a:r>
              <a:rPr kumimoji="1" lang="ja-JP" altLang="en-US" dirty="0"/>
              <a:t>この</a:t>
            </a:r>
            <a:r>
              <a:rPr kumimoji="1" lang="ja-JP" altLang="en-US" b="1" dirty="0"/>
              <a:t>介護の「周辺業務」と、「元気高齢者」の組み合わせ</a:t>
            </a:r>
            <a:r>
              <a:rPr kumimoji="1" lang="ja-JP" altLang="en-US" dirty="0"/>
              <a:t>によって、</a:t>
            </a:r>
            <a:r>
              <a:rPr kumimoji="1" lang="ja-JP" altLang="en-US" b="1" dirty="0"/>
              <a:t>本事業のねらい</a:t>
            </a:r>
            <a:r>
              <a:rPr kumimoji="1" lang="ja-JP" altLang="en-US" dirty="0"/>
              <a:t>は、</a:t>
            </a:r>
            <a:r>
              <a:rPr kumimoji="1" lang="ja-JP" altLang="en-US" b="1" dirty="0"/>
              <a:t>一石二鳥にも三鳥</a:t>
            </a:r>
            <a:r>
              <a:rPr kumimoji="1" lang="ja-JP" altLang="en-US" dirty="0"/>
              <a:t>にもなります。</a:t>
            </a:r>
            <a:endParaRPr kumimoji="1" lang="en-US" altLang="ja-JP" dirty="0"/>
          </a:p>
          <a:p>
            <a:endParaRPr kumimoji="1" lang="en-US" altLang="ja-JP" dirty="0"/>
          </a:p>
          <a:p>
            <a:r>
              <a:rPr kumimoji="1" lang="ja-JP" altLang="en-US" dirty="0" smtClean="0"/>
              <a:t>１つ目は</a:t>
            </a:r>
            <a:r>
              <a:rPr kumimoji="1" lang="ja-JP" altLang="en-US" dirty="0"/>
              <a:t>．</a:t>
            </a:r>
            <a:r>
              <a:rPr kumimoji="1" lang="ja-JP" altLang="en-US" b="1" dirty="0"/>
              <a:t>介護人材のすそ野が拡大する。と同時に、介護職の専門職化が図れること</a:t>
            </a:r>
            <a:endParaRPr kumimoji="1" lang="en-US" altLang="ja-JP" b="1" dirty="0"/>
          </a:p>
          <a:p>
            <a:r>
              <a:rPr kumimoji="1" lang="ja-JP" altLang="en-US" dirty="0" smtClean="0"/>
              <a:t>２つ目</a:t>
            </a:r>
            <a:r>
              <a:rPr kumimoji="1" lang="ja-JP" altLang="en-US" dirty="0"/>
              <a:t>は．</a:t>
            </a:r>
            <a:r>
              <a:rPr kumimoji="1" lang="ja-JP" altLang="en-US" b="1" dirty="0"/>
              <a:t>地域の高齢者に、自宅近くに今までなかった新たな就労機会が広がること</a:t>
            </a:r>
            <a:endParaRPr kumimoji="1" lang="en-US" altLang="ja-JP" b="1" dirty="0"/>
          </a:p>
          <a:p>
            <a:r>
              <a:rPr kumimoji="1" lang="ja-JP" altLang="en-US" dirty="0" smtClean="0"/>
              <a:t>３つ目</a:t>
            </a:r>
            <a:r>
              <a:rPr kumimoji="1" lang="ja-JP" altLang="en-US" dirty="0"/>
              <a:t>は．</a:t>
            </a:r>
            <a:r>
              <a:rPr kumimoji="1" lang="ja-JP" altLang="en-US" b="1" dirty="0"/>
              <a:t>地域の高齢者が、いくつになっても社会参加できて、健康維持と介護予防につながること</a:t>
            </a:r>
            <a:r>
              <a:rPr kumimoji="1" lang="ja-JP" altLang="en-US" dirty="0"/>
              <a:t>　です。</a:t>
            </a:r>
            <a:endParaRPr kumimoji="1" lang="en-US" altLang="ja-JP" dirty="0"/>
          </a:p>
          <a:p>
            <a:endParaRPr kumimoji="1" lang="en-US" altLang="ja-JP" dirty="0"/>
          </a:p>
          <a:p>
            <a:r>
              <a:rPr kumimoji="1" lang="ja-JP" altLang="en-US" dirty="0"/>
              <a:t>これは、各施設での「介護助手の事前説明会」への参加者募集のために</a:t>
            </a:r>
            <a:r>
              <a:rPr kumimoji="1" lang="ja-JP" altLang="en-US" dirty="0" smtClean="0"/>
              <a:t>、三重県老人保健施設協会が新聞</a:t>
            </a:r>
            <a:r>
              <a:rPr kumimoji="1" lang="ja-JP" altLang="en-US" dirty="0"/>
              <a:t>の日曜朝刊にいれた新聞折込チラシですが、</a:t>
            </a:r>
            <a:endParaRPr kumimoji="1" lang="en-US" altLang="ja-JP" dirty="0"/>
          </a:p>
          <a:p>
            <a:r>
              <a:rPr kumimoji="1" lang="ja-JP" altLang="en-US" dirty="0"/>
              <a:t>チラシの一番上に赤で囲ったところに書いたように、</a:t>
            </a:r>
            <a:r>
              <a:rPr kumimoji="1" lang="ja-JP" altLang="en-US" b="1" u="sng" dirty="0"/>
              <a:t>６０歳から７５歳の元気な高齢者世代</a:t>
            </a:r>
            <a:r>
              <a:rPr kumimoji="1" lang="ja-JP" altLang="en-US" u="sng" dirty="0"/>
              <a:t>を対</a:t>
            </a:r>
            <a:r>
              <a:rPr kumimoji="1" lang="ja-JP" altLang="en-US" dirty="0"/>
              <a:t>象に、</a:t>
            </a:r>
            <a:r>
              <a:rPr kumimoji="1" lang="ja-JP" altLang="en-US" b="1" dirty="0"/>
              <a:t>「元気な高齢者が支える超高齢化社会モデル事業」</a:t>
            </a:r>
            <a:r>
              <a:rPr kumimoji="1" lang="ja-JP" altLang="en-US" dirty="0"/>
              <a:t>として県へ事業</a:t>
            </a:r>
            <a:r>
              <a:rPr kumimoji="1" lang="ja-JP" altLang="en-US" dirty="0" smtClean="0"/>
              <a:t>提案されました。</a:t>
            </a:r>
            <a:endParaRPr kumimoji="1" lang="en-US" altLang="ja-JP" dirty="0"/>
          </a:p>
          <a:p>
            <a:endParaRPr kumimoji="1" lang="en-US" altLang="ja-JP" dirty="0"/>
          </a:p>
          <a:p>
            <a:r>
              <a:rPr kumimoji="1" lang="ja-JP" altLang="en-US" dirty="0"/>
              <a:t>結果的に３０代、４０代、５０代の方が集まって</a:t>
            </a:r>
            <a:r>
              <a:rPr kumimoji="1" lang="ja-JP" altLang="en-US" dirty="0" smtClean="0"/>
              <a:t>もらい、</a:t>
            </a:r>
            <a:r>
              <a:rPr kumimoji="1" lang="ja-JP" altLang="en-US" dirty="0"/>
              <a:t>就労マッチングで採用となるのは構いませんが、最初から、</a:t>
            </a:r>
            <a:r>
              <a:rPr kumimoji="1" lang="ja-JP" altLang="en-US" b="1" dirty="0"/>
              <a:t>４０代以上の中高年や主婦層を介護へ就労支援するといって</a:t>
            </a:r>
            <a:r>
              <a:rPr kumimoji="1" lang="ja-JP" altLang="en-US" dirty="0"/>
              <a:t>募集しても</a:t>
            </a:r>
            <a:r>
              <a:rPr kumimoji="1" lang="ja-JP" altLang="en-US" dirty="0" smtClean="0"/>
              <a:t>、多く</a:t>
            </a:r>
            <a:r>
              <a:rPr kumimoji="1" lang="ja-JP" altLang="en-US" dirty="0"/>
              <a:t>のマスコミ報道などにより介護へのマイナスのイメージや抵抗感もあって</a:t>
            </a:r>
            <a:r>
              <a:rPr kumimoji="1" lang="ja-JP" altLang="en-US" dirty="0" smtClean="0"/>
              <a:t>、人を集められないとのことでした。</a:t>
            </a:r>
            <a:endParaRPr kumimoji="1" lang="en-US" altLang="ja-JP" dirty="0" smtClean="0"/>
          </a:p>
          <a:p>
            <a:r>
              <a:rPr kumimoji="1" lang="ja-JP" altLang="en-US" dirty="0" smtClean="0"/>
              <a:t>三重県老人保健施設協会では、</a:t>
            </a:r>
            <a:r>
              <a:rPr kumimoji="1" lang="ja-JP" altLang="en-US" b="1" u="sng" dirty="0"/>
              <a:t>将来も持続可能で安心できる　高齢者自身が支える「安心できる地域づくり」に参加しませんか</a:t>
            </a:r>
            <a:r>
              <a:rPr kumimoji="1" lang="ja-JP" altLang="en-US" dirty="0"/>
              <a:t>と募集し、「事前説明会」でも、そのような</a:t>
            </a:r>
            <a:r>
              <a:rPr kumimoji="1" lang="ja-JP" altLang="en-US" b="1" u="sng" dirty="0"/>
              <a:t>社会貢献「モデル事業」に参加しませんか？人材不足で大変な私たちを助けてください。</a:t>
            </a:r>
            <a:r>
              <a:rPr kumimoji="1" lang="ja-JP" altLang="en-US" dirty="0"/>
              <a:t>と説明したのが、この世代の方々の琴線に触れ、「よし自分も、」とたくさん集まって</a:t>
            </a:r>
            <a:r>
              <a:rPr kumimoji="1" lang="ja-JP" altLang="en-US" dirty="0" smtClean="0"/>
              <a:t>もらえたとのことです。</a:t>
            </a:r>
            <a:r>
              <a:rPr kumimoji="1" lang="ja-JP" altLang="en-US" dirty="0"/>
              <a:t>人が近い将来、介護を受ける側になったときに、介護士不足で介護難民に鳴るかもしれないという不安も大きい世代だと思います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EA6DCA02-5BBE-4EC3-A781-30121A53E8FE}" type="slidenum">
              <a:rPr kumimoji="1" lang="ja-JP" altLang="en-US" smtClean="0"/>
              <a:t>4</a:t>
            </a:fld>
            <a:endParaRPr kumimoji="1" lang="ja-JP" altLang="en-US" dirty="0"/>
          </a:p>
        </p:txBody>
      </p:sp>
    </p:spTree>
    <p:extLst>
      <p:ext uri="{BB962C8B-B14F-4D97-AF65-F5344CB8AC3E}">
        <p14:creationId xmlns:p14="http://schemas.microsoft.com/office/powerpoint/2010/main" val="23641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介護</a:t>
            </a:r>
            <a:r>
              <a:rPr kumimoji="1" lang="ja-JP" altLang="en-US" dirty="0"/>
              <a:t>の仕事は、日常生活支援のお世話全般を含んでいますので、どれも切り離すことの出来ない重要な介護業務です。それでも、業務の中身をもう一度細かく見直してもらえば、その中には</a:t>
            </a:r>
            <a:r>
              <a:rPr kumimoji="1" lang="ja-JP" altLang="en-US" dirty="0" smtClean="0"/>
              <a:t>介護士</a:t>
            </a:r>
            <a:r>
              <a:rPr kumimoji="1" lang="ja-JP" altLang="en-US" dirty="0"/>
              <a:t>でなくて</a:t>
            </a:r>
            <a:r>
              <a:rPr kumimoji="1" lang="ja-JP" altLang="en-US" dirty="0" smtClean="0"/>
              <a:t>はできない</a:t>
            </a:r>
            <a:r>
              <a:rPr kumimoji="1" lang="ja-JP" altLang="en-US" dirty="0"/>
              <a:t>「自分たちが専門性を高めたいと思う本来業務」以外に、</a:t>
            </a:r>
            <a:r>
              <a:rPr kumimoji="1" lang="ja-JP" altLang="en-US" dirty="0" smtClean="0"/>
              <a:t>介護士</a:t>
            </a:r>
            <a:r>
              <a:rPr kumimoji="1" lang="ja-JP" altLang="en-US" dirty="0"/>
              <a:t>でなくても、誰でもしてもらうことができる日常生活面の家事的な「周辺業務」（例えば配膳・下膳・食器洗い・ベッドメイキングなど）</a:t>
            </a:r>
            <a:r>
              <a:rPr kumimoji="1" lang="ja-JP" altLang="en-US" dirty="0" smtClean="0"/>
              <a:t>がどの</a:t>
            </a:r>
            <a:r>
              <a:rPr kumimoji="1" lang="ja-JP" altLang="en-US" dirty="0"/>
              <a:t>施設でもあるのではないかと思います。</a:t>
            </a:r>
            <a:endParaRPr kumimoji="1" lang="en-US" altLang="ja-JP" dirty="0"/>
          </a:p>
          <a:p>
            <a:r>
              <a:rPr kumimoji="1" lang="ja-JP" altLang="en-US" dirty="0"/>
              <a:t>そんな地域の高齢者の方にも簡単に担ってもらえそうな「周辺業務」を、現在の業務の中から一部でも切り出し、介護士の日常業務から切り離すことで、自分たちはその切り離した分、より利用者さんに手厚いケア</a:t>
            </a:r>
            <a:r>
              <a:rPr kumimoji="1" lang="ja-JP" altLang="en-US" dirty="0" smtClean="0"/>
              <a:t>、自分</a:t>
            </a:r>
            <a:r>
              <a:rPr kumimoji="1" lang="ja-JP" altLang="en-US" dirty="0"/>
              <a:t>たちが本来やりたかった介護ができる時間をつくることを狙いました。</a:t>
            </a:r>
            <a:endParaRPr kumimoji="1" lang="en-US" altLang="ja-JP" dirty="0"/>
          </a:p>
          <a:p>
            <a:r>
              <a:rPr kumimoji="1" lang="ja-JP" altLang="en-US" dirty="0"/>
              <a:t>それを、どのようにしたら、地域の元気な高齢者の方々に担ってもらえる仕組みづくりにまでもってこれるかというのが</a:t>
            </a:r>
            <a:r>
              <a:rPr kumimoji="1" lang="ja-JP" altLang="en-US" dirty="0" smtClean="0"/>
              <a:t>、この</a:t>
            </a:r>
            <a:r>
              <a:rPr kumimoji="1" lang="ja-JP" altLang="en-US" dirty="0"/>
              <a:t>モデル事業です。</a:t>
            </a:r>
            <a:endParaRPr kumimoji="1" lang="en-US" altLang="ja-JP" dirty="0"/>
          </a:p>
          <a:p>
            <a:endParaRPr kumimoji="1" lang="en-US" altLang="ja-JP" dirty="0"/>
          </a:p>
          <a:p>
            <a:r>
              <a:rPr kumimoji="1" lang="ja-JP" altLang="en-US" dirty="0"/>
              <a:t>そのため、モデル事業の＜事前準備作業＞として、まず、このイメージ図のように、</a:t>
            </a:r>
            <a:r>
              <a:rPr kumimoji="1" lang="ja-JP" altLang="en-US" b="1" dirty="0"/>
              <a:t>「周辺業務」の切り出し作業を</a:t>
            </a:r>
            <a:r>
              <a:rPr kumimoji="1" lang="ja-JP" altLang="en-US" dirty="0"/>
              <a:t>、各参加施設で、</a:t>
            </a:r>
            <a:r>
              <a:rPr kumimoji="1" lang="ja-JP" altLang="en-US" b="1" dirty="0"/>
              <a:t>現場の介護士さんたち自身の手</a:t>
            </a:r>
            <a:r>
              <a:rPr kumimoji="1" lang="ja-JP" altLang="en-US" dirty="0"/>
              <a:t>で</a:t>
            </a:r>
            <a:r>
              <a:rPr kumimoji="1" lang="ja-JP" altLang="en-US" dirty="0" smtClean="0"/>
              <a:t>、お行ってもらいました</a:t>
            </a:r>
            <a:r>
              <a:rPr kumimoji="1" lang="ja-JP" altLang="en-US" dirty="0"/>
              <a:t>。</a:t>
            </a:r>
            <a:endParaRPr kumimoji="1" lang="en-US" altLang="ja-JP" dirty="0"/>
          </a:p>
          <a:p>
            <a:r>
              <a:rPr kumimoji="1" lang="ja-JP" altLang="en-US" dirty="0"/>
              <a:t>この</a:t>
            </a:r>
            <a:r>
              <a:rPr kumimoji="1" lang="ja-JP" altLang="en-US" b="1" dirty="0"/>
              <a:t>現場の介護士さんたち自身の手で！という点がポイントで、</a:t>
            </a:r>
            <a:r>
              <a:rPr kumimoji="1" lang="ja-JP" altLang="en-US" dirty="0"/>
              <a:t>「周辺業務」は各施設の職員配置や運営状況によっても違いますし、なによりこの作業は介護士さんたち自身が目的意識をもってしないと、肝心の</a:t>
            </a:r>
            <a:r>
              <a:rPr kumimoji="1" lang="ja-JP" altLang="en-US" dirty="0" smtClean="0"/>
              <a:t>、自分</a:t>
            </a:r>
            <a:r>
              <a:rPr kumimoji="1" lang="ja-JP" altLang="en-US" dirty="0"/>
              <a:t>たちの業務改善や自分たちの専門性の向上にはつながりません。自分たちで意識して切り分けできないと、いつまでも同じように周辺業務を続けてしまいます。</a:t>
            </a:r>
            <a:endParaRPr kumimoji="1" lang="en-US" altLang="ja-JP" dirty="0"/>
          </a:p>
        </p:txBody>
      </p:sp>
    </p:spTree>
    <p:extLst>
      <p:ext uri="{BB962C8B-B14F-4D97-AF65-F5344CB8AC3E}">
        <p14:creationId xmlns:p14="http://schemas.microsoft.com/office/powerpoint/2010/main" val="329558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7125" cy="3703638"/>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モデル事業では、初めての方でも業務に取り掛かりやすく、続けていくうちに徐々にステップアップしていけるように、切り出した</a:t>
            </a:r>
            <a:r>
              <a:rPr kumimoji="1" lang="ja-JP" altLang="en-US" b="1" dirty="0"/>
              <a:t>「周辺業務</a:t>
            </a:r>
            <a:r>
              <a:rPr kumimoji="1" lang="ja-JP" altLang="en-US" dirty="0"/>
              <a:t>」を、</a:t>
            </a:r>
            <a:r>
              <a:rPr kumimoji="1" lang="ja-JP" altLang="en-US" dirty="0" smtClean="0"/>
              <a:t>さらに</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a:t>
            </a:r>
            <a:r>
              <a:rPr kumimoji="1" lang="ja-JP" altLang="en-US" dirty="0"/>
              <a:t>クラス：一定程度の専門知識や技術・経験が必要な業務（認知症の方の見守り・趣味活動など</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B</a:t>
            </a:r>
            <a:r>
              <a:rPr kumimoji="1" lang="ja-JP" altLang="en-US" dirty="0"/>
              <a:t>クラス：</a:t>
            </a:r>
            <a:r>
              <a:rPr kumimoji="1" lang="ja-JP" altLang="en-US" dirty="0" smtClean="0"/>
              <a:t>短期間の研修で</a:t>
            </a:r>
            <a:r>
              <a:rPr kumimoji="1" lang="ja-JP" altLang="en-US" dirty="0"/>
              <a:t>習得可能な比較的単純な業務（ベッドメイキング、配膳下膳など</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a:t>
            </a:r>
            <a:r>
              <a:rPr kumimoji="1" lang="ja-JP" altLang="en-US" dirty="0"/>
              <a:t>クラス（誰でもすぐできるような家事的な業務（食器洗い、備品補充やシーツ交換など</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の</a:t>
            </a:r>
            <a:r>
              <a:rPr kumimoji="1" lang="en-US" altLang="ja-JP" dirty="0"/>
              <a:t>3</a:t>
            </a:r>
            <a:r>
              <a:rPr kumimoji="1" lang="ja-JP" altLang="en-US" dirty="0"/>
              <a:t>つ段階別に介護助手も経験やステップアップしていけるように分けてみました。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そのことで、地域の高齢者の方に、これまでのご経験や資格に応じて、様々な「周辺業務」に取組んでいただきやすく、やりがいを持って長く継続して就労してもらえる体制ができました。</a:t>
            </a:r>
            <a:endParaRPr kumimoji="1" lang="en-US" altLang="ja-JP" dirty="0"/>
          </a:p>
          <a:p>
            <a:r>
              <a:rPr kumimoji="1" lang="ja-JP" altLang="en-US" dirty="0"/>
              <a:t>誤解されやすいのですが、これは高齢者のランク分けしたのではなく、</a:t>
            </a:r>
            <a:r>
              <a:rPr kumimoji="1" lang="en-US" altLang="ja-JP" dirty="0"/>
              <a:t>B</a:t>
            </a:r>
            <a:r>
              <a:rPr kumimoji="1" lang="ja-JP" altLang="en-US" dirty="0"/>
              <a:t>クラスは</a:t>
            </a:r>
            <a:r>
              <a:rPr kumimoji="1" lang="en-US" altLang="ja-JP" dirty="0"/>
              <a:t>C</a:t>
            </a:r>
            <a:r>
              <a:rPr kumimoji="1" lang="ja-JP" altLang="en-US" dirty="0"/>
              <a:t>もしながら、</a:t>
            </a:r>
            <a:r>
              <a:rPr kumimoji="1" lang="en-US" altLang="ja-JP" dirty="0"/>
              <a:t>A</a:t>
            </a:r>
            <a:r>
              <a:rPr kumimoji="1" lang="ja-JP" altLang="en-US" dirty="0"/>
              <a:t>クラスは、</a:t>
            </a:r>
            <a:r>
              <a:rPr kumimoji="1" lang="en-US" altLang="ja-JP" dirty="0"/>
              <a:t>B</a:t>
            </a:r>
            <a:r>
              <a:rPr kumimoji="1" lang="ja-JP" altLang="en-US" dirty="0"/>
              <a:t>も</a:t>
            </a:r>
            <a:r>
              <a:rPr kumimoji="1" lang="en-US" altLang="ja-JP" dirty="0"/>
              <a:t>C</a:t>
            </a:r>
            <a:r>
              <a:rPr kumimoji="1" lang="ja-JP" altLang="en-US" dirty="0"/>
              <a:t>もしながら、例えば、</a:t>
            </a:r>
            <a:r>
              <a:rPr kumimoji="1" lang="en-US" altLang="ja-JP" dirty="0"/>
              <a:t>A</a:t>
            </a:r>
            <a:r>
              <a:rPr kumimoji="1" lang="ja-JP" altLang="en-US" dirty="0"/>
              <a:t>クラスの介護助手さんは、水分補給のタイニングをみてお茶を出しながら、認知症の利用者さんと、地元の言葉で、地元の昔話に花を咲かせながら、見守ってもらうというようにステップアップしていくイメージです。</a:t>
            </a:r>
            <a:endParaRPr kumimoji="1" lang="en-US" altLang="ja-JP" dirty="0"/>
          </a:p>
          <a:p>
            <a:r>
              <a:rPr kumimoji="1" lang="ja-JP" altLang="en-US" dirty="0"/>
              <a:t>利用者の方も、自分と近い世代の方だと、安心してゆっくり話ができますと好評なように、高齢者には若い職員にはない年令と経験の「強み」があります</a:t>
            </a:r>
            <a:r>
              <a:rPr kumimoji="1" lang="ja-JP" altLang="en-US" dirty="0" smtClean="0"/>
              <a:t>。</a:t>
            </a:r>
            <a:endParaRPr kumimoji="1" lang="en-US" altLang="ja-JP" dirty="0" smtClean="0"/>
          </a:p>
          <a:p>
            <a:r>
              <a:rPr kumimoji="1" lang="ja-JP" altLang="en-US" dirty="0" smtClean="0"/>
              <a:t>その</a:t>
            </a:r>
            <a:r>
              <a:rPr kumimoji="1" lang="ja-JP" altLang="en-US" dirty="0"/>
              <a:t>ためには</a:t>
            </a:r>
            <a:r>
              <a:rPr kumimoji="1" lang="ja-JP" altLang="en-US" dirty="0" smtClean="0"/>
              <a:t>、認知症</a:t>
            </a:r>
            <a:r>
              <a:rPr kumimoji="1" lang="ja-JP" altLang="en-US" dirty="0"/>
              <a:t>のことを理解してもらわないと</a:t>
            </a:r>
            <a:r>
              <a:rPr kumimoji="1" lang="ja-JP" altLang="en-US" dirty="0" smtClean="0"/>
              <a:t>難しく、</a:t>
            </a:r>
            <a:r>
              <a:rPr kumimoji="1" lang="ja-JP" altLang="en-US" dirty="0"/>
              <a:t>水分補給一つとっても、その方の持病や体調によって変わってきます</a:t>
            </a:r>
            <a:r>
              <a:rPr kumimoji="1" lang="ja-JP" altLang="en-US" dirty="0" smtClean="0"/>
              <a:t>。</a:t>
            </a:r>
            <a:endParaRPr kumimoji="1" lang="en-US" altLang="ja-JP" dirty="0" smtClean="0"/>
          </a:p>
          <a:p>
            <a:r>
              <a:rPr kumimoji="1" lang="ja-JP" altLang="en-US" dirty="0" smtClean="0"/>
              <a:t>「</a:t>
            </a:r>
            <a:r>
              <a:rPr kumimoji="1" lang="ja-JP" altLang="en-US" dirty="0"/>
              <a:t>周辺業務」といっても段階的な職場研修や新たな知識の修得が必要です。</a:t>
            </a:r>
            <a:endParaRPr kumimoji="1" lang="en-US" altLang="ja-JP" dirty="0"/>
          </a:p>
          <a:p>
            <a:r>
              <a:rPr kumimoji="1" lang="en-US" altLang="ja-JP" dirty="0"/>
              <a:t>B</a:t>
            </a:r>
            <a:r>
              <a:rPr kumimoji="1" lang="ja-JP" altLang="en-US" dirty="0"/>
              <a:t>クラスでも、ホテルのベッドメイキングとは違い、利用者一人一人の</a:t>
            </a:r>
            <a:r>
              <a:rPr kumimoji="1" lang="en-US" altLang="ja-JP" dirty="0"/>
              <a:t>ADL</a:t>
            </a:r>
            <a:r>
              <a:rPr kumimoji="1" lang="ja-JP" altLang="en-US" dirty="0"/>
              <a:t>や身体の拘縮状態などにより、クッションや安全柵など細かな調整も必要です</a:t>
            </a:r>
            <a:r>
              <a:rPr kumimoji="1" lang="ja-JP" altLang="en-US" dirty="0" smtClean="0"/>
              <a:t>。</a:t>
            </a:r>
            <a:endParaRPr kumimoji="1" lang="en-US" altLang="ja-JP" dirty="0" smtClean="0"/>
          </a:p>
          <a:p>
            <a:r>
              <a:rPr kumimoji="1" lang="en-US" altLang="ja-JP" dirty="0" smtClean="0"/>
              <a:t>C</a:t>
            </a:r>
            <a:r>
              <a:rPr kumimoji="1" lang="ja-JP" altLang="en-US" dirty="0"/>
              <a:t>クラスは、最初に場所ややり方を伝えるだけで、誰でもすぐにできるような家事的な業務が中心になります。</a:t>
            </a:r>
            <a:endParaRPr kumimoji="1" lang="en-US" altLang="ja-JP" dirty="0"/>
          </a:p>
          <a:p>
            <a:endParaRPr kumimoji="1" lang="en-US" altLang="ja-JP" dirty="0"/>
          </a:p>
          <a:p>
            <a:r>
              <a:rPr kumimoji="1" lang="ja-JP" altLang="en-US" dirty="0"/>
              <a:t>この清掃など周辺業務をクリーン会社などへ外注にしている施設や、すでに高齢者の方を雇用しておらえれる施設も多いと思います</a:t>
            </a:r>
            <a:r>
              <a:rPr kumimoji="1" lang="ja-JP" altLang="en-US" dirty="0" smtClean="0"/>
              <a:t>。しかし、</a:t>
            </a:r>
            <a:r>
              <a:rPr kumimoji="1" lang="ja-JP" altLang="en-US" dirty="0"/>
              <a:t>介護助手の皆さんは、経験を積みながら、自分ができること、自分がしたいことに挑戦していっていただける点が大きく違います</a:t>
            </a:r>
            <a:r>
              <a:rPr kumimoji="1" lang="ja-JP" altLang="en-US" dirty="0" smtClean="0"/>
              <a:t>。</a:t>
            </a:r>
            <a:endParaRPr kumimoji="1" lang="ja-JP" altLang="en-US" dirty="0"/>
          </a:p>
        </p:txBody>
      </p:sp>
    </p:spTree>
    <p:extLst>
      <p:ext uri="{BB962C8B-B14F-4D97-AF65-F5344CB8AC3E}">
        <p14:creationId xmlns:p14="http://schemas.microsoft.com/office/powerpoint/2010/main" val="48513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a:t>
            </a:r>
            <a:r>
              <a:rPr kumimoji="1" lang="ja-JP" altLang="en-US" dirty="0" smtClean="0"/>
              <a:t>、ある施設の</a:t>
            </a:r>
            <a:r>
              <a:rPr kumimoji="1" lang="ja-JP" altLang="en-US" dirty="0"/>
              <a:t>「事前説明会」のスライドです。</a:t>
            </a:r>
            <a:endParaRPr kumimoji="1" lang="en-US" altLang="ja-JP" dirty="0"/>
          </a:p>
          <a:p>
            <a:r>
              <a:rPr kumimoji="1" lang="ja-JP" altLang="en-US" dirty="0"/>
              <a:t>切り出した「周辺業務」を、３つに分類して、介護助手も経験やステップアップしていけるようなわかりやすいイメージになっています</a:t>
            </a:r>
            <a:r>
              <a:rPr kumimoji="1" lang="ja-JP" altLang="en-US" dirty="0" smtClean="0"/>
              <a:t>。</a:t>
            </a:r>
            <a:endParaRPr kumimoji="1" lang="en-US" altLang="ja-JP" dirty="0" smtClean="0"/>
          </a:p>
          <a:p>
            <a:r>
              <a:rPr kumimoji="1" lang="ja-JP" altLang="en-US" dirty="0" smtClean="0"/>
              <a:t>この</a:t>
            </a:r>
            <a:r>
              <a:rPr kumimoji="1" lang="ja-JP" altLang="en-US" dirty="0"/>
              <a:t>スライドをみて</a:t>
            </a:r>
            <a:r>
              <a:rPr kumimoji="1" lang="ja-JP" altLang="en-US" dirty="0" smtClean="0"/>
              <a:t>、「</a:t>
            </a:r>
            <a:r>
              <a:rPr kumimoji="1" lang="ja-JP" altLang="en-US" dirty="0"/>
              <a:t>事前説明会」に</a:t>
            </a:r>
            <a:r>
              <a:rPr kumimoji="1" lang="ja-JP" altLang="en-US" dirty="0" smtClean="0"/>
              <a:t>集まった２１名</a:t>
            </a:r>
            <a:r>
              <a:rPr kumimoji="1" lang="ja-JP" altLang="en-US" dirty="0"/>
              <a:t>中２０名の方が「自分にもできる」、「ぜひやってみたい」と、モデル事業へ参加申し込みいただきました</a:t>
            </a:r>
            <a:r>
              <a:rPr kumimoji="1" lang="ja-JP" altLang="en-US" dirty="0" smtClean="0"/>
              <a:t>。</a:t>
            </a:r>
            <a:endParaRPr kumimoji="1" lang="en-US" altLang="ja-JP" dirty="0" smtClean="0"/>
          </a:p>
          <a:p>
            <a:r>
              <a:rPr kumimoji="1" lang="en-US" altLang="ja-JP" dirty="0" smtClean="0"/>
              <a:t>B</a:t>
            </a:r>
            <a:r>
              <a:rPr kumimoji="1" lang="ja-JP" altLang="en-US" dirty="0"/>
              <a:t>は</a:t>
            </a:r>
            <a:r>
              <a:rPr kumimoji="1" lang="en-US" altLang="ja-JP" dirty="0"/>
              <a:t>C</a:t>
            </a:r>
            <a:r>
              <a:rPr kumimoji="1" lang="ja-JP" altLang="en-US" dirty="0"/>
              <a:t>もできる、</a:t>
            </a:r>
            <a:r>
              <a:rPr kumimoji="1" lang="en-US" altLang="ja-JP" dirty="0"/>
              <a:t>A</a:t>
            </a:r>
            <a:r>
              <a:rPr kumimoji="1" lang="ja-JP" altLang="en-US" dirty="0"/>
              <a:t>は</a:t>
            </a:r>
            <a:r>
              <a:rPr kumimoji="1" lang="en-US" altLang="ja-JP" dirty="0"/>
              <a:t>B</a:t>
            </a:r>
            <a:r>
              <a:rPr kumimoji="1" lang="ja-JP" altLang="en-US" dirty="0"/>
              <a:t>も</a:t>
            </a:r>
            <a:r>
              <a:rPr kumimoji="1" lang="en-US" altLang="ja-JP" dirty="0"/>
              <a:t>C</a:t>
            </a:r>
            <a:r>
              <a:rPr kumimoji="1" lang="ja-JP" altLang="en-US" dirty="0"/>
              <a:t>もできる。実際には、時間帯別に</a:t>
            </a:r>
            <a:r>
              <a:rPr kumimoji="1" lang="en-US" altLang="ja-JP" dirty="0"/>
              <a:t>C</a:t>
            </a:r>
            <a:r>
              <a:rPr kumimoji="1" lang="ja-JP" altLang="en-US" dirty="0"/>
              <a:t>や</a:t>
            </a:r>
            <a:r>
              <a:rPr kumimoji="1" lang="en-US" altLang="ja-JP" dirty="0"/>
              <a:t>B</a:t>
            </a:r>
            <a:r>
              <a:rPr kumimoji="1" lang="ja-JP" altLang="en-US" dirty="0"/>
              <a:t>が中心になりますが、時には</a:t>
            </a:r>
            <a:r>
              <a:rPr kumimoji="1" lang="en-US" altLang="ja-JP" dirty="0"/>
              <a:t>A</a:t>
            </a:r>
            <a:r>
              <a:rPr kumimoji="1" lang="ja-JP" altLang="en-US" dirty="0"/>
              <a:t>の周辺業務にも徐々に挑戦してもらえるように「職場</a:t>
            </a:r>
            <a:r>
              <a:rPr kumimoji="1" lang="en-US" altLang="ja-JP" dirty="0"/>
              <a:t>OJT</a:t>
            </a:r>
            <a:r>
              <a:rPr kumimoji="1" lang="ja-JP" altLang="en-US" dirty="0"/>
              <a:t>研修」をしてもらいました</a:t>
            </a:r>
            <a:r>
              <a:rPr kumimoji="1" lang="ja-JP" altLang="en-US" dirty="0" smtClean="0"/>
              <a:t>。</a:t>
            </a:r>
            <a:endParaRPr kumimoji="1" lang="en-US" altLang="ja-JP" dirty="0"/>
          </a:p>
        </p:txBody>
      </p:sp>
    </p:spTree>
    <p:extLst>
      <p:ext uri="{BB962C8B-B14F-4D97-AF65-F5344CB8AC3E}">
        <p14:creationId xmlns:p14="http://schemas.microsoft.com/office/powerpoint/2010/main" val="362145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次にこの「周辺作業」を、各施設で</a:t>
            </a:r>
            <a:r>
              <a:rPr kumimoji="1" lang="ja-JP" altLang="en-US" b="1" dirty="0"/>
              <a:t>「時間帯別」に切り出した例です。</a:t>
            </a:r>
            <a:endParaRPr kumimoji="1" lang="en-US" altLang="ja-JP" b="1" dirty="0"/>
          </a:p>
          <a:p>
            <a:endParaRPr kumimoji="1" lang="en-US" altLang="ja-JP" b="1" dirty="0"/>
          </a:p>
          <a:p>
            <a:r>
              <a:rPr kumimoji="1" lang="ja-JP" altLang="en-US" b="1" dirty="0"/>
              <a:t>この作業も、実際に介護職員自らやってもらうこと</a:t>
            </a:r>
            <a:r>
              <a:rPr kumimoji="1" lang="ja-JP" altLang="en-US" dirty="0"/>
              <a:t>が大事です。</a:t>
            </a:r>
            <a:endParaRPr kumimoji="1" lang="en-US" altLang="ja-JP" dirty="0"/>
          </a:p>
          <a:p>
            <a:r>
              <a:rPr kumimoji="1" lang="ja-JP" altLang="en-US" dirty="0"/>
              <a:t>こんな時間帯に、こんな作業に毎日追われていたから、いつも忙しかったんだと、自分たち自身</a:t>
            </a:r>
            <a:r>
              <a:rPr kumimoji="1" lang="ja-JP" altLang="en-US" dirty="0" smtClean="0"/>
              <a:t>で気</a:t>
            </a:r>
            <a:r>
              <a:rPr kumimoji="1" lang="ja-JP" altLang="en-US" dirty="0"/>
              <a:t>が付いてもらうことが重要です。でないと、せっかく「介護助手」を導入しても、何も気が</a:t>
            </a:r>
            <a:r>
              <a:rPr kumimoji="1" lang="ja-JP" altLang="en-US" dirty="0" smtClean="0"/>
              <a:t>付かずに</a:t>
            </a:r>
            <a:r>
              <a:rPr kumimoji="1" lang="ja-JP" altLang="en-US" dirty="0"/>
              <a:t>、以前と全く同じように業務をしてしまい、時間帯別人員配置の改善までには発展しません。</a:t>
            </a:r>
            <a:endParaRPr kumimoji="1" lang="en-US" altLang="ja-JP" dirty="0"/>
          </a:p>
          <a:p>
            <a:endParaRPr kumimoji="1" lang="en-US" altLang="ja-JP" dirty="0"/>
          </a:p>
          <a:p>
            <a:r>
              <a:rPr kumimoji="1" lang="ja-JP" altLang="en-US" dirty="0"/>
              <a:t>また施設管理者の方にとっても、切り出し前は、こんな同時並行の時間帯に、こんな周辺作業</a:t>
            </a:r>
            <a:r>
              <a:rPr kumimoji="1" lang="ja-JP" altLang="en-US" dirty="0" smtClean="0"/>
              <a:t>に追われてた</a:t>
            </a:r>
            <a:r>
              <a:rPr kumimoji="1" lang="ja-JP" altLang="en-US" dirty="0"/>
              <a:t>から、いつも忙しかったのかと、目も届かなくて転倒事故や、人が足らない、足らない</a:t>
            </a:r>
            <a:r>
              <a:rPr kumimoji="1" lang="ja-JP" altLang="en-US" dirty="0" smtClean="0"/>
              <a:t>となって</a:t>
            </a:r>
            <a:r>
              <a:rPr kumimoji="1" lang="ja-JP" altLang="en-US" dirty="0"/>
              <a:t>いたのかと、これまでの介護士の業務内容を切り出されてみて、初めてその中身まで</a:t>
            </a:r>
            <a:r>
              <a:rPr kumimoji="1" lang="ja-JP" altLang="en-US" dirty="0" smtClean="0"/>
              <a:t>詳しくわかり</a:t>
            </a:r>
            <a:r>
              <a:rPr kumimoji="1" lang="ja-JP" altLang="en-US" dirty="0"/>
              <a:t>、人員配置や業務運営上の改善点がみえてきたという意見も多かったです。</a:t>
            </a:r>
            <a:endParaRPr kumimoji="1" lang="en-US" altLang="ja-JP" dirty="0"/>
          </a:p>
          <a:p>
            <a:endParaRPr kumimoji="1" lang="en-US" altLang="ja-JP" dirty="0"/>
          </a:p>
          <a:p>
            <a:r>
              <a:rPr kumimoji="1" lang="ja-JP" altLang="en-US" dirty="0"/>
              <a:t>この作業が、次の「就労マッチング」で、地域に元気な高齢者の方のニーズをすり合わせ</a:t>
            </a:r>
            <a:r>
              <a:rPr kumimoji="1" lang="ja-JP" altLang="en-US" dirty="0" smtClean="0"/>
              <a:t>を行って</a:t>
            </a:r>
            <a:r>
              <a:rPr kumimoji="1" lang="ja-JP" altLang="en-US" dirty="0"/>
              <a:t>いただく際の、「施設側の求人ニーズ」となります。</a:t>
            </a:r>
          </a:p>
        </p:txBody>
      </p:sp>
    </p:spTree>
    <p:extLst>
      <p:ext uri="{BB962C8B-B14F-4D97-AF65-F5344CB8AC3E}">
        <p14:creationId xmlns:p14="http://schemas.microsoft.com/office/powerpoint/2010/main" val="268355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各時間帯別に、各施設でどのように切り出してもらったかの参考事例です</a:t>
            </a:r>
            <a:r>
              <a:rPr kumimoji="1" lang="ja-JP" altLang="en-US" dirty="0" smtClean="0"/>
              <a:t>。</a:t>
            </a:r>
            <a:endParaRPr kumimoji="1" lang="en-US" altLang="ja-JP" dirty="0"/>
          </a:p>
          <a:p>
            <a:r>
              <a:rPr kumimoji="1" lang="ja-JP" altLang="en-US" dirty="0"/>
              <a:t>ここに書いてある仕事内容や分類方法にとらわれる必要はまったくありません。老健と特養とでは人員配置や運営面で違う面もあるし、自分の施設なりに切り出していただくことが、「自施設の業務改善」にとって最も重要なポイントになります。</a:t>
            </a:r>
            <a:endParaRPr kumimoji="1" lang="en-US" altLang="ja-JP" dirty="0"/>
          </a:p>
          <a:p>
            <a:endParaRPr kumimoji="1" lang="en-US" altLang="ja-JP" dirty="0"/>
          </a:p>
          <a:p>
            <a:r>
              <a:rPr kumimoji="1" lang="ja-JP" altLang="en-US" dirty="0"/>
              <a:t>そして切り出した「時間帯別ニーズ」を、</a:t>
            </a:r>
            <a:r>
              <a:rPr kumimoji="1" lang="en-US" altLang="ja-JP" dirty="0"/>
              <a:t>10</a:t>
            </a:r>
            <a:r>
              <a:rPr kumimoji="1" lang="ja-JP" altLang="en-US" dirty="0"/>
              <a:t>月中に各施設で行う地域の高齢者への</a:t>
            </a:r>
            <a:r>
              <a:rPr kumimoji="1" lang="ja-JP" altLang="en-US" b="1" dirty="0"/>
              <a:t>「事前説明会」</a:t>
            </a:r>
            <a:r>
              <a:rPr kumimoji="1" lang="ja-JP" altLang="en-US" dirty="0"/>
              <a:t>で、切り出した介護職員自らで説明してもらいました。</a:t>
            </a:r>
            <a:endParaRPr kumimoji="1" lang="en-US" altLang="ja-JP" dirty="0"/>
          </a:p>
          <a:p>
            <a:r>
              <a:rPr kumimoji="1" lang="ja-JP" altLang="en-US" dirty="0" smtClean="0"/>
              <a:t>そうすると</a:t>
            </a:r>
            <a:r>
              <a:rPr kumimoji="1" lang="ja-JP" altLang="en-US" dirty="0"/>
              <a:t>、自分たちのために自分たちが説明しなければならないと、介護職員自身も参加意識がわいて、ひとつひとつ真剣そのもので議論し、切り出してリストアップしてもらいました。</a:t>
            </a:r>
            <a:endParaRPr kumimoji="1" lang="en-US" altLang="ja-JP" dirty="0"/>
          </a:p>
          <a:p>
            <a:endParaRPr kumimoji="1" lang="en-US" altLang="ja-JP" dirty="0"/>
          </a:p>
          <a:p>
            <a:r>
              <a:rPr kumimoji="1" lang="ja-JP" altLang="en-US" dirty="0"/>
              <a:t>「事前説明会」の冒頭の施設概要とか、この施設はどんなところかという説明や、施設長でも事務長でも構いませんが、この部分だけは、切り出した介護士にしてもらわないことには</a:t>
            </a:r>
            <a:r>
              <a:rPr kumimoji="1" lang="ja-JP" altLang="en-US" dirty="0" smtClean="0"/>
              <a:t>、この</a:t>
            </a:r>
            <a:r>
              <a:rPr kumimoji="1" lang="ja-JP" altLang="en-US" dirty="0"/>
              <a:t>事業をする意味</a:t>
            </a:r>
            <a:r>
              <a:rPr kumimoji="1" lang="ja-JP" altLang="en-US" dirty="0" smtClean="0"/>
              <a:t>がなく、</a:t>
            </a:r>
            <a:r>
              <a:rPr kumimoji="1" lang="ja-JP" altLang="en-US" dirty="0"/>
              <a:t>人も集まりません。各施設の「事前説明会」で、現場の介護職員から、切り出した「周辺業務」の内容をひとつひとつ説明し、</a:t>
            </a:r>
            <a:endParaRPr kumimoji="1" lang="en-US" altLang="ja-JP" dirty="0"/>
          </a:p>
          <a:p>
            <a:r>
              <a:rPr kumimoji="1" lang="ja-JP" altLang="en-US" dirty="0"/>
              <a:t>◆</a:t>
            </a:r>
            <a:r>
              <a:rPr kumimoji="1" lang="ja-JP" altLang="en-US" b="1" dirty="0"/>
              <a:t>「地域の皆さんに助けて欲しい仕事をみんなで考えました。これらは介護の仕事でも身体に直接触れる介護とは違う、日常生活面の家事的なお仕事です。</a:t>
            </a:r>
            <a:endParaRPr kumimoji="1" lang="en-US" altLang="ja-JP" b="1" dirty="0"/>
          </a:p>
          <a:p>
            <a:r>
              <a:rPr kumimoji="1" lang="ja-JP" altLang="en-US" b="1" dirty="0"/>
              <a:t>　　この部分を少しでも助けてもらえれば、私たちはもっと、もっと、お一人お一人の利用者にかける時間が出来て、充実した介護ができます。どうかお願いします。」</a:t>
            </a:r>
            <a:endParaRPr kumimoji="1" lang="en-US" altLang="ja-JP" b="1" dirty="0"/>
          </a:p>
          <a:p>
            <a:r>
              <a:rPr kumimoji="1" lang="ja-JP" altLang="en-US" dirty="0"/>
              <a:t>と説明してもらいました。そうすることで、多くの地域の元気な高齢者の方の共感を得て、たくさん手を上げていただくことができたと思います。</a:t>
            </a:r>
            <a:endParaRPr kumimoji="1" lang="en-US" altLang="ja-JP" dirty="0"/>
          </a:p>
        </p:txBody>
      </p:sp>
    </p:spTree>
    <p:extLst>
      <p:ext uri="{BB962C8B-B14F-4D97-AF65-F5344CB8AC3E}">
        <p14:creationId xmlns:p14="http://schemas.microsoft.com/office/powerpoint/2010/main" val="2022070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AE36CFE-C72B-4168-AC33-FF0295C6D561}" type="datetimeFigureOut">
              <a:rPr kumimoji="1" lang="ja-JP" altLang="en-US" smtClean="0"/>
              <a:pPr/>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752FCA-A69B-4A67-997B-FB733DDF35AD}" type="slidenum">
              <a:rPr kumimoji="1" lang="ja-JP" altLang="en-US" smtClean="0"/>
              <a:pPr/>
              <a:t>‹#›</a:t>
            </a:fld>
            <a:endParaRPr kumimoji="1" lang="ja-JP" altLang="en-US"/>
          </a:p>
        </p:txBody>
      </p:sp>
    </p:spTree>
    <p:extLst>
      <p:ext uri="{BB962C8B-B14F-4D97-AF65-F5344CB8AC3E}">
        <p14:creationId xmlns:p14="http://schemas.microsoft.com/office/powerpoint/2010/main" val="327103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E36CFE-C72B-4168-AC33-FF0295C6D561}" type="datetimeFigureOut">
              <a:rPr kumimoji="1" lang="ja-JP" altLang="en-US" smtClean="0"/>
              <a:pPr/>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752FCA-A69B-4A67-997B-FB733DDF35AD}" type="slidenum">
              <a:rPr kumimoji="1" lang="ja-JP" altLang="en-US" smtClean="0"/>
              <a:pPr/>
              <a:t>‹#›</a:t>
            </a:fld>
            <a:endParaRPr kumimoji="1" lang="ja-JP" altLang="en-US"/>
          </a:p>
        </p:txBody>
      </p:sp>
    </p:spTree>
    <p:extLst>
      <p:ext uri="{BB962C8B-B14F-4D97-AF65-F5344CB8AC3E}">
        <p14:creationId xmlns:p14="http://schemas.microsoft.com/office/powerpoint/2010/main" val="104147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E36CFE-C72B-4168-AC33-FF0295C6D561}" type="datetimeFigureOut">
              <a:rPr kumimoji="1" lang="ja-JP" altLang="en-US" smtClean="0"/>
              <a:pPr/>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752FCA-A69B-4A67-997B-FB733DDF35AD}" type="slidenum">
              <a:rPr kumimoji="1" lang="ja-JP" altLang="en-US" smtClean="0"/>
              <a:pPr/>
              <a:t>‹#›</a:t>
            </a:fld>
            <a:endParaRPr kumimoji="1" lang="ja-JP" altLang="en-US"/>
          </a:p>
        </p:txBody>
      </p:sp>
    </p:spTree>
    <p:extLst>
      <p:ext uri="{BB962C8B-B14F-4D97-AF65-F5344CB8AC3E}">
        <p14:creationId xmlns:p14="http://schemas.microsoft.com/office/powerpoint/2010/main" val="355690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B46FB51-73DA-42FC-94A3-8005531BDE2A}" type="datetime1">
              <a:rPr lang="ja-JP" altLang="en-US" smtClean="0">
                <a:solidFill>
                  <a:prstClr val="black">
                    <a:tint val="75000"/>
                  </a:prstClr>
                </a:solidFill>
              </a:rPr>
              <a:pPr/>
              <a:t>2018/7/11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8181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C5CB26-48F5-4654-B8E0-FD749732187F}" type="datetime1">
              <a:rPr lang="ja-JP" altLang="en-US" smtClean="0">
                <a:solidFill>
                  <a:prstClr val="black">
                    <a:tint val="75000"/>
                  </a:prstClr>
                </a:solidFill>
              </a:rPr>
              <a:pPr/>
              <a:t>2018/7/11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7178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2F847F2-6982-4EA1-955C-0939C6568E0D}" type="datetime1">
              <a:rPr lang="ja-JP" altLang="en-US" smtClean="0">
                <a:solidFill>
                  <a:prstClr val="black">
                    <a:tint val="75000"/>
                  </a:prstClr>
                </a:solidFill>
              </a:rPr>
              <a:pPr/>
              <a:t>2018/7/11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91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94C248C-7861-4BEA-8F39-32298A9B2E31}" type="datetime1">
              <a:rPr lang="ja-JP" altLang="en-US" smtClean="0">
                <a:solidFill>
                  <a:prstClr val="black">
                    <a:tint val="75000"/>
                  </a:prstClr>
                </a:solidFill>
              </a:rPr>
              <a:pPr/>
              <a:t>2018/7/11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1293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C7026E0-CDB7-435C-AFE8-2DBB6B77FAEF}" type="datetime1">
              <a:rPr lang="ja-JP" altLang="en-US" smtClean="0">
                <a:solidFill>
                  <a:prstClr val="black">
                    <a:tint val="75000"/>
                  </a:prstClr>
                </a:solidFill>
              </a:rPr>
              <a:pPr/>
              <a:t>2018/7/11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4212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3C0C504-9F6D-4C99-9501-9B8FA281AEE3}" type="datetime1">
              <a:rPr lang="ja-JP" altLang="en-US" smtClean="0">
                <a:solidFill>
                  <a:prstClr val="black">
                    <a:tint val="75000"/>
                  </a:prstClr>
                </a:solidFill>
              </a:rPr>
              <a:pPr/>
              <a:t>2018/7/11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5467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775B334-3E14-4CA6-B00F-C63D4F68BE42}" type="datetime1">
              <a:rPr lang="ja-JP" altLang="en-US" smtClean="0">
                <a:solidFill>
                  <a:prstClr val="black">
                    <a:tint val="75000"/>
                  </a:prstClr>
                </a:solidFill>
              </a:rPr>
              <a:pPr/>
              <a:t>2018/7/11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6918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3D1054C-C3EA-4B22-AE44-D12683FAD059}" type="datetime1">
              <a:rPr lang="ja-JP" altLang="en-US" smtClean="0">
                <a:solidFill>
                  <a:prstClr val="black">
                    <a:tint val="75000"/>
                  </a:prstClr>
                </a:solidFill>
              </a:rPr>
              <a:pPr/>
              <a:t>2018/7/11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900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E36CFE-C72B-4168-AC33-FF0295C6D561}" type="datetimeFigureOut">
              <a:rPr kumimoji="1" lang="ja-JP" altLang="en-US" smtClean="0"/>
              <a:pPr/>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752FCA-A69B-4A67-997B-FB733DDF35AD}" type="slidenum">
              <a:rPr kumimoji="1" lang="ja-JP" altLang="en-US" smtClean="0"/>
              <a:pPr/>
              <a:t>‹#›</a:t>
            </a:fld>
            <a:endParaRPr kumimoji="1" lang="ja-JP" altLang="en-US"/>
          </a:p>
        </p:txBody>
      </p:sp>
    </p:spTree>
    <p:extLst>
      <p:ext uri="{BB962C8B-B14F-4D97-AF65-F5344CB8AC3E}">
        <p14:creationId xmlns:p14="http://schemas.microsoft.com/office/powerpoint/2010/main" val="3465062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644B8AB-5351-46A5-98D7-573166BF9FE5}" type="datetime1">
              <a:rPr lang="ja-JP" altLang="en-US" smtClean="0">
                <a:solidFill>
                  <a:prstClr val="black">
                    <a:tint val="75000"/>
                  </a:prstClr>
                </a:solidFill>
              </a:rPr>
              <a:pPr/>
              <a:t>2018/7/11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092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ECA8AF-B990-4463-8A9D-977EB09B3C4C}" type="datetime1">
              <a:rPr lang="ja-JP" altLang="en-US" smtClean="0">
                <a:solidFill>
                  <a:prstClr val="black">
                    <a:tint val="75000"/>
                  </a:prstClr>
                </a:solidFill>
              </a:rPr>
              <a:pPr/>
              <a:t>2018/7/11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1789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3C35AB-48E9-48D8-9D6D-0FB19F2C1518}" type="datetime1">
              <a:rPr lang="ja-JP" altLang="en-US" smtClean="0">
                <a:solidFill>
                  <a:prstClr val="black">
                    <a:tint val="75000"/>
                  </a:prstClr>
                </a:solidFill>
              </a:rPr>
              <a:pPr/>
              <a:t>2018/7/11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901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AE36CFE-C72B-4168-AC33-FF0295C6D561}" type="datetimeFigureOut">
              <a:rPr kumimoji="1" lang="ja-JP" altLang="en-US" smtClean="0"/>
              <a:pPr/>
              <a:t>2018/7/11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752FCA-A69B-4A67-997B-FB733DDF35AD}" type="slidenum">
              <a:rPr kumimoji="1" lang="ja-JP" altLang="en-US" smtClean="0"/>
              <a:pPr/>
              <a:t>‹#›</a:t>
            </a:fld>
            <a:endParaRPr kumimoji="1" lang="ja-JP" altLang="en-US"/>
          </a:p>
        </p:txBody>
      </p:sp>
    </p:spTree>
    <p:extLst>
      <p:ext uri="{BB962C8B-B14F-4D97-AF65-F5344CB8AC3E}">
        <p14:creationId xmlns:p14="http://schemas.microsoft.com/office/powerpoint/2010/main" val="116692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AE36CFE-C72B-4168-AC33-FF0295C6D561}" type="datetimeFigureOut">
              <a:rPr kumimoji="1" lang="ja-JP" altLang="en-US" smtClean="0"/>
              <a:pPr/>
              <a:t>2018/7/11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D752FCA-A69B-4A67-997B-FB733DDF35AD}" type="slidenum">
              <a:rPr kumimoji="1" lang="ja-JP" altLang="en-US" smtClean="0"/>
              <a:pPr/>
              <a:t>‹#›</a:t>
            </a:fld>
            <a:endParaRPr kumimoji="1" lang="ja-JP" altLang="en-US"/>
          </a:p>
        </p:txBody>
      </p:sp>
    </p:spTree>
    <p:extLst>
      <p:ext uri="{BB962C8B-B14F-4D97-AF65-F5344CB8AC3E}">
        <p14:creationId xmlns:p14="http://schemas.microsoft.com/office/powerpoint/2010/main" val="267150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AE36CFE-C72B-4168-AC33-FF0295C6D561}" type="datetimeFigureOut">
              <a:rPr kumimoji="1" lang="ja-JP" altLang="en-US" smtClean="0"/>
              <a:pPr/>
              <a:t>2018/7/11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D752FCA-A69B-4A67-997B-FB733DDF35AD}" type="slidenum">
              <a:rPr kumimoji="1" lang="ja-JP" altLang="en-US" smtClean="0"/>
              <a:pPr/>
              <a:t>‹#›</a:t>
            </a:fld>
            <a:endParaRPr kumimoji="1" lang="ja-JP" altLang="en-US"/>
          </a:p>
        </p:txBody>
      </p:sp>
    </p:spTree>
    <p:extLst>
      <p:ext uri="{BB962C8B-B14F-4D97-AF65-F5344CB8AC3E}">
        <p14:creationId xmlns:p14="http://schemas.microsoft.com/office/powerpoint/2010/main" val="140090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AE36CFE-C72B-4168-AC33-FF0295C6D561}" type="datetimeFigureOut">
              <a:rPr kumimoji="1" lang="ja-JP" altLang="en-US" smtClean="0"/>
              <a:pPr/>
              <a:t>2018/7/11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D752FCA-A69B-4A67-997B-FB733DDF35AD}" type="slidenum">
              <a:rPr kumimoji="1" lang="ja-JP" altLang="en-US" smtClean="0"/>
              <a:pPr/>
              <a:t>‹#›</a:t>
            </a:fld>
            <a:endParaRPr kumimoji="1" lang="ja-JP" altLang="en-US"/>
          </a:p>
        </p:txBody>
      </p:sp>
    </p:spTree>
    <p:extLst>
      <p:ext uri="{BB962C8B-B14F-4D97-AF65-F5344CB8AC3E}">
        <p14:creationId xmlns:p14="http://schemas.microsoft.com/office/powerpoint/2010/main" val="22599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AE36CFE-C72B-4168-AC33-FF0295C6D561}" type="datetimeFigureOut">
              <a:rPr kumimoji="1" lang="ja-JP" altLang="en-US" smtClean="0"/>
              <a:pPr/>
              <a:t>2018/7/11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D752FCA-A69B-4A67-997B-FB733DDF35AD}" type="slidenum">
              <a:rPr kumimoji="1" lang="ja-JP" altLang="en-US" smtClean="0"/>
              <a:pPr/>
              <a:t>‹#›</a:t>
            </a:fld>
            <a:endParaRPr kumimoji="1" lang="ja-JP" altLang="en-US"/>
          </a:p>
        </p:txBody>
      </p:sp>
    </p:spTree>
    <p:extLst>
      <p:ext uri="{BB962C8B-B14F-4D97-AF65-F5344CB8AC3E}">
        <p14:creationId xmlns:p14="http://schemas.microsoft.com/office/powerpoint/2010/main" val="168890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AE36CFE-C72B-4168-AC33-FF0295C6D561}" type="datetimeFigureOut">
              <a:rPr kumimoji="1" lang="ja-JP" altLang="en-US" smtClean="0"/>
              <a:pPr/>
              <a:t>2018/7/11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D752FCA-A69B-4A67-997B-FB733DDF35AD}" type="slidenum">
              <a:rPr kumimoji="1" lang="ja-JP" altLang="en-US" smtClean="0"/>
              <a:pPr/>
              <a:t>‹#›</a:t>
            </a:fld>
            <a:endParaRPr kumimoji="1" lang="ja-JP" altLang="en-US"/>
          </a:p>
        </p:txBody>
      </p:sp>
    </p:spTree>
    <p:extLst>
      <p:ext uri="{BB962C8B-B14F-4D97-AF65-F5344CB8AC3E}">
        <p14:creationId xmlns:p14="http://schemas.microsoft.com/office/powerpoint/2010/main" val="228722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AE36CFE-C72B-4168-AC33-FF0295C6D561}" type="datetimeFigureOut">
              <a:rPr kumimoji="1" lang="ja-JP" altLang="en-US" smtClean="0"/>
              <a:pPr/>
              <a:t>2018/7/11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D752FCA-A69B-4A67-997B-FB733DDF35AD}" type="slidenum">
              <a:rPr kumimoji="1" lang="ja-JP" altLang="en-US" smtClean="0"/>
              <a:pPr/>
              <a:t>‹#›</a:t>
            </a:fld>
            <a:endParaRPr kumimoji="1" lang="ja-JP" altLang="en-US"/>
          </a:p>
        </p:txBody>
      </p:sp>
    </p:spTree>
    <p:extLst>
      <p:ext uri="{BB962C8B-B14F-4D97-AF65-F5344CB8AC3E}">
        <p14:creationId xmlns:p14="http://schemas.microsoft.com/office/powerpoint/2010/main" val="393781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36CFE-C72B-4168-AC33-FF0295C6D561}" type="datetimeFigureOut">
              <a:rPr kumimoji="1" lang="ja-JP" altLang="en-US" smtClean="0"/>
              <a:pPr/>
              <a:t>2018/7/11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52FCA-A69B-4A67-997B-FB733DDF35AD}" type="slidenum">
              <a:rPr kumimoji="1" lang="ja-JP" altLang="en-US" smtClean="0"/>
              <a:pPr/>
              <a:t>‹#›</a:t>
            </a:fld>
            <a:endParaRPr kumimoji="1" lang="ja-JP" altLang="en-US"/>
          </a:p>
        </p:txBody>
      </p:sp>
    </p:spTree>
    <p:extLst>
      <p:ext uri="{BB962C8B-B14F-4D97-AF65-F5344CB8AC3E}">
        <p14:creationId xmlns:p14="http://schemas.microsoft.com/office/powerpoint/2010/main" val="1557730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C9DCF-3571-4A25-ADC2-AB96DFEE7462}" type="datetime1">
              <a:rPr lang="ja-JP" altLang="en-US" smtClean="0">
                <a:solidFill>
                  <a:prstClr val="black">
                    <a:tint val="75000"/>
                  </a:prstClr>
                </a:solidFill>
              </a:rPr>
              <a:pPr/>
              <a:t>2018/7/11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181C6A-E884-4757-B59D-0BC2571BDA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4600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283968" y="6237312"/>
            <a:ext cx="4704184" cy="461665"/>
          </a:xfrm>
          <a:prstGeom prst="rect">
            <a:avLst/>
          </a:prstGeom>
        </p:spPr>
        <p:txBody>
          <a:bodyPr wrap="square">
            <a:spAutoFit/>
          </a:bodyPr>
          <a:lstStyle/>
          <a:p>
            <a:pPr algn="ctr"/>
            <a:r>
              <a:rPr lang="ja-JP" altLang="en-US" sz="2400" b="1" dirty="0" smtClean="0"/>
              <a:t>三重県医療保健部長寿介護課</a:t>
            </a:r>
            <a:endParaRPr lang="ja-JP" altLang="en-US" sz="2400" b="1" dirty="0"/>
          </a:p>
        </p:txBody>
      </p:sp>
      <p:sp>
        <p:nvSpPr>
          <p:cNvPr id="2" name="タイトル 1"/>
          <p:cNvSpPr>
            <a:spLocks noGrp="1"/>
          </p:cNvSpPr>
          <p:nvPr>
            <p:ph type="ctrTitle"/>
          </p:nvPr>
        </p:nvSpPr>
        <p:spPr/>
        <p:txBody>
          <a:bodyPr>
            <a:normAutofit/>
          </a:bodyPr>
          <a:lstStyle/>
          <a:p>
            <a:pPr lvl="0">
              <a:spcBef>
                <a:spcPct val="20000"/>
              </a:spcBef>
            </a:pPr>
            <a:r>
              <a:rPr lang="ja-JP" altLang="en-US" sz="4000" b="1" dirty="0">
                <a:solidFill>
                  <a:srgbClr val="FF0000"/>
                </a:solidFill>
                <a:effectLst>
                  <a:outerShdw blurRad="38100" dist="38100" dir="2700000" algn="tl">
                    <a:srgbClr val="000000">
                      <a:alpha val="43137"/>
                    </a:srgbClr>
                  </a:outerShdw>
                </a:effectLst>
                <a:cs typeface="+mn-cs"/>
              </a:rPr>
              <a:t>元気高齢者「介護助手」モデル</a:t>
            </a:r>
            <a:r>
              <a:rPr lang="ja-JP" altLang="en-US" sz="4000" b="1" dirty="0" smtClean="0">
                <a:solidFill>
                  <a:srgbClr val="FF0000"/>
                </a:solidFill>
                <a:effectLst>
                  <a:outerShdw blurRad="38100" dist="38100" dir="2700000" algn="tl">
                    <a:srgbClr val="000000">
                      <a:alpha val="43137"/>
                    </a:srgbClr>
                  </a:outerShdw>
                </a:effectLst>
                <a:cs typeface="+mn-cs"/>
              </a:rPr>
              <a:t>事業</a:t>
            </a:r>
            <a:endParaRPr kumimoji="1" lang="ja-JP" altLang="en-US" dirty="0"/>
          </a:p>
        </p:txBody>
      </p:sp>
      <p:sp>
        <p:nvSpPr>
          <p:cNvPr id="8" name="サブタイトル 7"/>
          <p:cNvSpPr>
            <a:spLocks noGrp="1"/>
          </p:cNvSpPr>
          <p:nvPr>
            <p:ph type="subTitle" idx="1"/>
          </p:nvPr>
        </p:nvSpPr>
        <p:spPr/>
        <p:txBody>
          <a:bodyPr/>
          <a:lstStyle/>
          <a:p>
            <a:pPr lvl="0">
              <a:spcBef>
                <a:spcPts val="0"/>
              </a:spcBef>
            </a:pPr>
            <a:r>
              <a:rPr lang="ja-JP" altLang="en-US" sz="2400" b="1" dirty="0">
                <a:solidFill>
                  <a:prstClr val="black"/>
                </a:solidFill>
                <a:latin typeface="HGｺﾞｼｯｸM" panose="020B0609000000000000" pitchFamily="49" charset="-128"/>
                <a:ea typeface="HGｺﾞｼｯｸM" panose="020B0609000000000000" pitchFamily="49" charset="-128"/>
              </a:rPr>
              <a:t>三重県老人保健施設協会による取組</a:t>
            </a:r>
            <a:endParaRPr lang="ja-JP" altLang="ja-JP" sz="2400" b="1" dirty="0">
              <a:solidFill>
                <a:prstClr val="black"/>
              </a:solidFill>
              <a:latin typeface="HGｺﾞｼｯｸM" panose="020B0609000000000000" pitchFamily="49" charset="-128"/>
              <a:ea typeface="HGｺﾞｼｯｸM" panose="020B0609000000000000" pitchFamily="49" charset="-128"/>
            </a:endParaRPr>
          </a:p>
          <a:p>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1498" y="188640"/>
            <a:ext cx="8752990" cy="113692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r>
              <a:rPr lang="ja-JP" altLang="ja-JP" sz="4000" b="1" dirty="0"/>
              <a:t>【</a:t>
            </a:r>
            <a:r>
              <a:rPr lang="ja-JP" altLang="ja-JP" sz="4000" b="1" dirty="0">
                <a:solidFill>
                  <a:srgbClr val="FF0000"/>
                </a:solidFill>
              </a:rPr>
              <a:t>入浴</a:t>
            </a:r>
            <a:r>
              <a:rPr lang="ja-JP" altLang="ja-JP" sz="4000" b="1" dirty="0"/>
              <a:t>に伴う</a:t>
            </a:r>
            <a:r>
              <a:rPr lang="ja-JP" altLang="en-US" sz="4000" b="1" dirty="0">
                <a:solidFill>
                  <a:srgbClr val="FF0000"/>
                </a:solidFill>
              </a:rPr>
              <a:t>周辺作業</a:t>
            </a:r>
            <a:r>
              <a:rPr lang="ja-JP" altLang="ja-JP" sz="4000" b="1" dirty="0"/>
              <a:t>：</a:t>
            </a:r>
            <a:r>
              <a:rPr lang="en-US" altLang="ja-JP" sz="4000" b="1" dirty="0">
                <a:solidFill>
                  <a:srgbClr val="001BE2"/>
                </a:solidFill>
              </a:rPr>
              <a:t>9</a:t>
            </a:r>
            <a:r>
              <a:rPr lang="ja-JP" altLang="ja-JP" sz="4000" b="1" dirty="0">
                <a:solidFill>
                  <a:srgbClr val="001BE2"/>
                </a:solidFill>
              </a:rPr>
              <a:t>：</a:t>
            </a:r>
            <a:r>
              <a:rPr lang="en-US" altLang="ja-JP" sz="4000" b="1" dirty="0">
                <a:solidFill>
                  <a:srgbClr val="001BE2"/>
                </a:solidFill>
              </a:rPr>
              <a:t>00</a:t>
            </a:r>
            <a:r>
              <a:rPr lang="ja-JP" altLang="ja-JP" sz="4000" b="1" dirty="0">
                <a:solidFill>
                  <a:srgbClr val="001BE2"/>
                </a:solidFill>
              </a:rPr>
              <a:t>～、</a:t>
            </a:r>
            <a:r>
              <a:rPr lang="en-US" altLang="ja-JP" sz="4000" b="1" dirty="0">
                <a:solidFill>
                  <a:srgbClr val="001BE2"/>
                </a:solidFill>
              </a:rPr>
              <a:t>13</a:t>
            </a:r>
            <a:r>
              <a:rPr lang="ja-JP" altLang="ja-JP" sz="4000" b="1" dirty="0">
                <a:solidFill>
                  <a:srgbClr val="001BE2"/>
                </a:solidFill>
              </a:rPr>
              <a:t>：</a:t>
            </a:r>
            <a:r>
              <a:rPr lang="en-US" altLang="ja-JP" sz="4000" b="1" dirty="0">
                <a:solidFill>
                  <a:srgbClr val="001BE2"/>
                </a:solidFill>
              </a:rPr>
              <a:t>30</a:t>
            </a:r>
            <a:r>
              <a:rPr lang="ja-JP" altLang="ja-JP" sz="4000" b="1" dirty="0">
                <a:solidFill>
                  <a:srgbClr val="001BE2"/>
                </a:solidFill>
              </a:rPr>
              <a:t>～</a:t>
            </a:r>
            <a:r>
              <a:rPr lang="ja-JP" altLang="ja-JP" sz="4000" b="1" dirty="0"/>
              <a:t>】</a:t>
            </a:r>
            <a:endParaRPr kumimoji="1" lang="ja-JP" altLang="en-US" sz="4000" dirty="0"/>
          </a:p>
        </p:txBody>
      </p:sp>
      <p:sp>
        <p:nvSpPr>
          <p:cNvPr id="3" name="コンテンツ プレースホルダー 2"/>
          <p:cNvSpPr>
            <a:spLocks noGrp="1"/>
          </p:cNvSpPr>
          <p:nvPr>
            <p:ph idx="1"/>
          </p:nvPr>
        </p:nvSpPr>
        <p:spPr>
          <a:xfrm>
            <a:off x="133885" y="1484784"/>
            <a:ext cx="8811332" cy="5112568"/>
          </a:xfrm>
        </p:spPr>
        <p:txBody>
          <a:bodyPr>
            <a:normAutofit fontScale="70000" lnSpcReduction="20000"/>
          </a:bodyPr>
          <a:lstStyle/>
          <a:p>
            <a:pPr marL="0" indent="0">
              <a:buNone/>
            </a:pPr>
            <a:r>
              <a:rPr lang="en-US" altLang="ja-JP" sz="3900" b="1" dirty="0">
                <a:solidFill>
                  <a:srgbClr val="FF0000"/>
                </a:solidFill>
              </a:rPr>
              <a:t>【</a:t>
            </a:r>
            <a:r>
              <a:rPr lang="ja-JP" altLang="ja-JP" sz="3900" b="1" dirty="0">
                <a:solidFill>
                  <a:srgbClr val="FF0000"/>
                </a:solidFill>
              </a:rPr>
              <a:t>Ａクラス</a:t>
            </a:r>
            <a:r>
              <a:rPr lang="en-US" altLang="ja-JP" sz="3900" b="1" dirty="0">
                <a:solidFill>
                  <a:srgbClr val="FF0000"/>
                </a:solidFill>
              </a:rPr>
              <a:t>】   </a:t>
            </a:r>
            <a:r>
              <a:rPr lang="ja-JP" altLang="ja-JP" sz="3900" b="1" dirty="0">
                <a:solidFill>
                  <a:srgbClr val="FF0000"/>
                </a:solidFill>
              </a:rPr>
              <a:t>①</a:t>
            </a:r>
            <a:r>
              <a:rPr lang="ja-JP" altLang="ja-JP" sz="3900" dirty="0"/>
              <a:t>移乗介助時等に二人介助が必要な場合</a:t>
            </a:r>
            <a:r>
              <a:rPr lang="ja-JP" altLang="en-US" sz="3900" dirty="0"/>
              <a:t>の</a:t>
            </a:r>
            <a:endParaRPr lang="en-US" altLang="ja-JP" sz="3900" dirty="0"/>
          </a:p>
          <a:p>
            <a:pPr marL="0" indent="0">
              <a:buNone/>
            </a:pPr>
            <a:r>
              <a:rPr lang="en-US" altLang="ja-JP" sz="3900" dirty="0"/>
              <a:t>                          </a:t>
            </a:r>
            <a:r>
              <a:rPr lang="ja-JP" altLang="ja-JP" sz="3900" dirty="0"/>
              <a:t>の</a:t>
            </a:r>
            <a:r>
              <a:rPr lang="ja-JP" altLang="en-US" sz="3900" dirty="0"/>
              <a:t>補助</a:t>
            </a:r>
            <a:r>
              <a:rPr lang="ja-JP" altLang="en-US" sz="3900" b="1" dirty="0">
                <a:solidFill>
                  <a:srgbClr val="FF0000"/>
                </a:solidFill>
              </a:rPr>
              <a:t>（</a:t>
            </a:r>
            <a:r>
              <a:rPr lang="ja-JP" altLang="en-US" sz="3900" b="1" u="sng" dirty="0">
                <a:solidFill>
                  <a:srgbClr val="FF0000"/>
                </a:solidFill>
              </a:rPr>
              <a:t>転倒しないよう身体を支える</a:t>
            </a:r>
            <a:r>
              <a:rPr lang="ja-JP" altLang="en-US" sz="3900" b="1" dirty="0">
                <a:solidFill>
                  <a:srgbClr val="FF0000"/>
                </a:solidFill>
              </a:rPr>
              <a:t>）</a:t>
            </a:r>
            <a:r>
              <a:rPr lang="ja-JP" altLang="ja-JP" sz="3900" b="1" dirty="0"/>
              <a:t>　</a:t>
            </a:r>
            <a:endParaRPr lang="en-US" altLang="ja-JP" sz="3900" b="1" dirty="0"/>
          </a:p>
          <a:p>
            <a:pPr marL="0" indent="0">
              <a:buNone/>
            </a:pPr>
            <a:r>
              <a:rPr lang="en-US" altLang="ja-JP" sz="3900" dirty="0"/>
              <a:t>                </a:t>
            </a:r>
            <a:r>
              <a:rPr lang="ja-JP" altLang="en-US" sz="3900" dirty="0"/>
              <a:t>　</a:t>
            </a:r>
            <a:r>
              <a:rPr lang="en-US" altLang="ja-JP" sz="3900" dirty="0"/>
              <a:t>   </a:t>
            </a:r>
            <a:r>
              <a:rPr lang="en-US" altLang="ja-JP" sz="3900" b="1" dirty="0">
                <a:solidFill>
                  <a:srgbClr val="FF0000"/>
                </a:solidFill>
              </a:rPr>
              <a:t>②</a:t>
            </a:r>
            <a:r>
              <a:rPr lang="ja-JP" altLang="en-US" sz="3900" dirty="0"/>
              <a:t>浴室へ</a:t>
            </a:r>
            <a:r>
              <a:rPr lang="ja-JP" altLang="ja-JP" sz="3900" dirty="0"/>
              <a:t>の誘導</a:t>
            </a:r>
            <a:r>
              <a:rPr lang="ja-JP" altLang="ja-JP" sz="3900" b="1" dirty="0">
                <a:solidFill>
                  <a:srgbClr val="FF0000"/>
                </a:solidFill>
              </a:rPr>
              <a:t>（</a:t>
            </a:r>
            <a:r>
              <a:rPr lang="ja-JP" altLang="en-US" sz="3900" b="1" dirty="0">
                <a:solidFill>
                  <a:srgbClr val="FF0000"/>
                </a:solidFill>
              </a:rPr>
              <a:t>声掛け</a:t>
            </a:r>
            <a:r>
              <a:rPr lang="ja-JP" altLang="ja-JP" sz="3900" b="1" dirty="0">
                <a:solidFill>
                  <a:srgbClr val="FF0000"/>
                </a:solidFill>
              </a:rPr>
              <a:t>）</a:t>
            </a:r>
            <a:r>
              <a:rPr lang="ja-JP" altLang="ja-JP" sz="3900" b="1" dirty="0"/>
              <a:t>　　</a:t>
            </a:r>
            <a:endParaRPr lang="en-US" altLang="ja-JP" sz="3900" b="1" dirty="0"/>
          </a:p>
          <a:p>
            <a:pPr marL="0" indent="0">
              <a:buNone/>
            </a:pPr>
            <a:r>
              <a:rPr lang="en-US" altLang="ja-JP" sz="3900" b="1" dirty="0"/>
              <a:t>                 </a:t>
            </a:r>
            <a:r>
              <a:rPr lang="ja-JP" altLang="en-US" sz="3900" b="1" dirty="0"/>
              <a:t>　  </a:t>
            </a:r>
            <a:r>
              <a:rPr lang="en-US" altLang="ja-JP" sz="3900" b="1" dirty="0">
                <a:solidFill>
                  <a:srgbClr val="FF0000"/>
                </a:solidFill>
              </a:rPr>
              <a:t>③</a:t>
            </a:r>
            <a:r>
              <a:rPr lang="ja-JP" altLang="ja-JP" sz="3900" dirty="0"/>
              <a:t>ドライヤーかけ</a:t>
            </a:r>
            <a:r>
              <a:rPr lang="ja-JP" altLang="en-US" sz="3900" b="1" dirty="0">
                <a:solidFill>
                  <a:srgbClr val="FF0000"/>
                </a:solidFill>
              </a:rPr>
              <a:t>（お話相手）</a:t>
            </a:r>
            <a:r>
              <a:rPr lang="ja-JP" altLang="ja-JP" sz="3900" dirty="0"/>
              <a:t>等</a:t>
            </a:r>
          </a:p>
          <a:p>
            <a:pPr marL="0" indent="0">
              <a:buNone/>
            </a:pPr>
            <a:endParaRPr lang="en-US" altLang="ja-JP" sz="3900" b="1" dirty="0"/>
          </a:p>
          <a:p>
            <a:pPr marL="0" indent="0">
              <a:buNone/>
            </a:pPr>
            <a:r>
              <a:rPr lang="en-US" altLang="ja-JP" sz="3900" b="1" dirty="0">
                <a:solidFill>
                  <a:srgbClr val="0000FF"/>
                </a:solidFill>
              </a:rPr>
              <a:t>【</a:t>
            </a:r>
            <a:r>
              <a:rPr lang="ja-JP" altLang="ja-JP" sz="3900" b="1" dirty="0">
                <a:solidFill>
                  <a:srgbClr val="0000FF"/>
                </a:solidFill>
              </a:rPr>
              <a:t>Ｂクラス</a:t>
            </a:r>
            <a:r>
              <a:rPr lang="en-US" altLang="ja-JP" sz="3900" b="1" dirty="0">
                <a:solidFill>
                  <a:srgbClr val="0000FF"/>
                </a:solidFill>
              </a:rPr>
              <a:t>】</a:t>
            </a:r>
            <a:r>
              <a:rPr lang="ja-JP" altLang="en-US" sz="3900" b="1" dirty="0">
                <a:solidFill>
                  <a:srgbClr val="0000FF"/>
                </a:solidFill>
              </a:rPr>
              <a:t>   </a:t>
            </a:r>
            <a:r>
              <a:rPr lang="ja-JP" altLang="ja-JP" sz="3900" b="1" dirty="0">
                <a:solidFill>
                  <a:srgbClr val="0000FF"/>
                </a:solidFill>
              </a:rPr>
              <a:t>①</a:t>
            </a:r>
            <a:r>
              <a:rPr lang="ja-JP" altLang="ja-JP" sz="3900" dirty="0"/>
              <a:t>入浴衣類の準備</a:t>
            </a:r>
            <a:r>
              <a:rPr lang="ja-JP" altLang="ja-JP" sz="3900" b="1" dirty="0">
                <a:solidFill>
                  <a:srgbClr val="0000FF"/>
                </a:solidFill>
              </a:rPr>
              <a:t>（対象者リスト</a:t>
            </a:r>
            <a:r>
              <a:rPr lang="ja-JP" altLang="en-US" sz="3900" b="1" dirty="0">
                <a:solidFill>
                  <a:srgbClr val="0000FF"/>
                </a:solidFill>
              </a:rPr>
              <a:t>を用いて</a:t>
            </a:r>
            <a:r>
              <a:rPr lang="ja-JP" altLang="ja-JP" sz="3900" b="1" dirty="0">
                <a:solidFill>
                  <a:srgbClr val="0000FF"/>
                </a:solidFill>
              </a:rPr>
              <a:t>）</a:t>
            </a:r>
            <a:r>
              <a:rPr lang="ja-JP" altLang="ja-JP" sz="3900" dirty="0">
                <a:solidFill>
                  <a:srgbClr val="0000FF"/>
                </a:solidFill>
              </a:rPr>
              <a:t>　</a:t>
            </a:r>
            <a:endParaRPr lang="en-US" altLang="ja-JP" sz="3900" dirty="0">
              <a:solidFill>
                <a:srgbClr val="0000FF"/>
              </a:solidFill>
            </a:endParaRPr>
          </a:p>
          <a:p>
            <a:pPr marL="0" indent="0">
              <a:buNone/>
            </a:pPr>
            <a:r>
              <a:rPr lang="en-US" altLang="ja-JP" sz="3900" dirty="0"/>
              <a:t>                </a:t>
            </a:r>
            <a:r>
              <a:rPr lang="ja-JP" altLang="en-US" sz="3900" dirty="0"/>
              <a:t>　   </a:t>
            </a:r>
            <a:r>
              <a:rPr lang="ja-JP" altLang="ja-JP" sz="3900" b="1" dirty="0">
                <a:solidFill>
                  <a:srgbClr val="0000FF"/>
                </a:solidFill>
              </a:rPr>
              <a:t>②</a:t>
            </a:r>
            <a:r>
              <a:rPr lang="ja-JP" altLang="ja-JP" sz="3900" dirty="0"/>
              <a:t>入浴後の衣類返し</a:t>
            </a:r>
            <a:r>
              <a:rPr lang="ja-JP" altLang="ja-JP" sz="3900" b="1" dirty="0">
                <a:solidFill>
                  <a:srgbClr val="0000FF"/>
                </a:solidFill>
              </a:rPr>
              <a:t>（対象者リスト</a:t>
            </a:r>
            <a:r>
              <a:rPr lang="ja-JP" altLang="en-US" sz="3900" b="1" dirty="0">
                <a:solidFill>
                  <a:srgbClr val="0000FF"/>
                </a:solidFill>
              </a:rPr>
              <a:t>を用いて</a:t>
            </a:r>
            <a:r>
              <a:rPr lang="ja-JP" altLang="ja-JP" sz="3900" b="1" dirty="0">
                <a:solidFill>
                  <a:srgbClr val="0000FF"/>
                </a:solidFill>
              </a:rPr>
              <a:t>）</a:t>
            </a:r>
            <a:r>
              <a:rPr lang="ja-JP" altLang="ja-JP" sz="3900" dirty="0">
                <a:solidFill>
                  <a:srgbClr val="0000FF"/>
                </a:solidFill>
              </a:rPr>
              <a:t>　</a:t>
            </a:r>
            <a:endParaRPr lang="ja-JP" altLang="ja-JP" sz="3900" dirty="0"/>
          </a:p>
          <a:p>
            <a:pPr marL="0" indent="0">
              <a:buNone/>
            </a:pPr>
            <a:endParaRPr lang="en-US" altLang="ja-JP" sz="3900" b="1" dirty="0"/>
          </a:p>
          <a:p>
            <a:pPr marL="0" indent="0">
              <a:buNone/>
            </a:pPr>
            <a:r>
              <a:rPr lang="en-US" altLang="ja-JP" sz="3900" b="1" dirty="0">
                <a:solidFill>
                  <a:schemeClr val="accent3">
                    <a:lumMod val="50000"/>
                  </a:schemeClr>
                </a:solidFill>
              </a:rPr>
              <a:t>【</a:t>
            </a:r>
            <a:r>
              <a:rPr lang="ja-JP" altLang="ja-JP" sz="3900" b="1" dirty="0">
                <a:solidFill>
                  <a:schemeClr val="accent3">
                    <a:lumMod val="50000"/>
                  </a:schemeClr>
                </a:solidFill>
              </a:rPr>
              <a:t>Ｃクラス</a:t>
            </a:r>
            <a:r>
              <a:rPr lang="en-US" altLang="ja-JP" sz="3900" b="1" dirty="0">
                <a:solidFill>
                  <a:schemeClr val="accent3">
                    <a:lumMod val="50000"/>
                  </a:schemeClr>
                </a:solidFill>
              </a:rPr>
              <a:t>】   </a:t>
            </a:r>
            <a:r>
              <a:rPr lang="ja-JP" altLang="ja-JP" sz="3900" b="1" dirty="0">
                <a:solidFill>
                  <a:srgbClr val="00682F"/>
                </a:solidFill>
              </a:rPr>
              <a:t>①</a:t>
            </a:r>
            <a:r>
              <a:rPr lang="ja-JP" altLang="ja-JP" sz="3900" dirty="0"/>
              <a:t>風呂に湯を張る　</a:t>
            </a:r>
            <a:r>
              <a:rPr lang="ja-JP" altLang="ja-JP" sz="3900" b="1" dirty="0">
                <a:solidFill>
                  <a:srgbClr val="00682F"/>
                </a:solidFill>
              </a:rPr>
              <a:t>②</a:t>
            </a:r>
            <a:r>
              <a:rPr lang="ja-JP" altLang="ja-JP" sz="3900" dirty="0"/>
              <a:t>風呂場</a:t>
            </a:r>
            <a:r>
              <a:rPr lang="ja-JP" altLang="en-US" sz="3900" dirty="0"/>
              <a:t>の</a:t>
            </a:r>
            <a:r>
              <a:rPr lang="ja-JP" altLang="ja-JP" sz="3900" dirty="0"/>
              <a:t>清掃　</a:t>
            </a:r>
            <a:endParaRPr lang="en-US" altLang="ja-JP" sz="3900" dirty="0"/>
          </a:p>
          <a:p>
            <a:pPr marL="0" indent="0">
              <a:buNone/>
            </a:pPr>
            <a:r>
              <a:rPr lang="en-US" altLang="ja-JP" sz="3900" dirty="0"/>
              <a:t>                 </a:t>
            </a:r>
            <a:r>
              <a:rPr lang="ja-JP" altLang="en-US" sz="3900" dirty="0"/>
              <a:t>　  </a:t>
            </a:r>
            <a:r>
              <a:rPr lang="ja-JP" altLang="ja-JP" sz="3900" b="1" dirty="0">
                <a:solidFill>
                  <a:srgbClr val="00682F"/>
                </a:solidFill>
              </a:rPr>
              <a:t>③</a:t>
            </a:r>
            <a:r>
              <a:rPr lang="ja-JP" altLang="ja-JP" sz="3900" dirty="0"/>
              <a:t>物品補充</a:t>
            </a:r>
            <a:r>
              <a:rPr lang="ja-JP" altLang="ja-JP" sz="3900" b="1" dirty="0">
                <a:solidFill>
                  <a:schemeClr val="accent3">
                    <a:lumMod val="50000"/>
                  </a:schemeClr>
                </a:solidFill>
              </a:rPr>
              <a:t>（シャンプー、石鹸</a:t>
            </a:r>
            <a:r>
              <a:rPr lang="ja-JP" altLang="en-US" sz="3900" b="1" dirty="0">
                <a:solidFill>
                  <a:schemeClr val="accent3">
                    <a:lumMod val="50000"/>
                  </a:schemeClr>
                </a:solidFill>
              </a:rPr>
              <a:t>、衛生用品</a:t>
            </a:r>
            <a:r>
              <a:rPr lang="ja-JP" altLang="ja-JP" sz="3900" b="1" dirty="0">
                <a:solidFill>
                  <a:schemeClr val="accent3">
                    <a:lumMod val="50000"/>
                  </a:schemeClr>
                </a:solidFill>
              </a:rPr>
              <a:t>等）</a:t>
            </a:r>
            <a:endParaRPr lang="en-US" altLang="ja-JP" sz="3900" b="1" dirty="0">
              <a:solidFill>
                <a:schemeClr val="accent3">
                  <a:lumMod val="50000"/>
                </a:schemeClr>
              </a:solidFill>
            </a:endParaRPr>
          </a:p>
          <a:p>
            <a:pPr marL="0" indent="0">
              <a:buNone/>
            </a:pPr>
            <a:r>
              <a:rPr lang="en-US" altLang="ja-JP" sz="3900" dirty="0"/>
              <a:t>                 </a:t>
            </a:r>
            <a:r>
              <a:rPr lang="ja-JP" altLang="en-US" sz="3900" dirty="0"/>
              <a:t>　  </a:t>
            </a:r>
            <a:r>
              <a:rPr lang="ja-JP" altLang="ja-JP" sz="3900" b="1" dirty="0">
                <a:solidFill>
                  <a:srgbClr val="00682F"/>
                </a:solidFill>
              </a:rPr>
              <a:t>④</a:t>
            </a:r>
            <a:r>
              <a:rPr lang="ja-JP" altLang="ja-JP" sz="3900" dirty="0"/>
              <a:t>浴室</a:t>
            </a:r>
            <a:r>
              <a:rPr lang="ja-JP" altLang="en-US" sz="3900" dirty="0"/>
              <a:t>の掃除</a:t>
            </a:r>
            <a:r>
              <a:rPr lang="ja-JP" altLang="ja-JP" sz="3900" b="1" dirty="0">
                <a:solidFill>
                  <a:schemeClr val="accent3">
                    <a:lumMod val="50000"/>
                  </a:schemeClr>
                </a:solidFill>
              </a:rPr>
              <a:t>（タオル</a:t>
            </a:r>
            <a:r>
              <a:rPr lang="ja-JP" altLang="en-US" sz="3900" b="1" dirty="0">
                <a:solidFill>
                  <a:schemeClr val="accent3">
                    <a:lumMod val="50000"/>
                  </a:schemeClr>
                </a:solidFill>
              </a:rPr>
              <a:t>類、衣服の片付け</a:t>
            </a:r>
            <a:r>
              <a:rPr lang="ja-JP" altLang="ja-JP" sz="3900" b="1" dirty="0">
                <a:solidFill>
                  <a:schemeClr val="accent3">
                    <a:lumMod val="50000"/>
                  </a:schemeClr>
                </a:solidFill>
              </a:rPr>
              <a:t>）　</a:t>
            </a:r>
            <a:r>
              <a:rPr lang="en-US" altLang="ja-JP" sz="3900" b="1" dirty="0">
                <a:solidFill>
                  <a:schemeClr val="accent3">
                    <a:lumMod val="50000"/>
                  </a:schemeClr>
                </a:solidFill>
              </a:rPr>
              <a:t>        </a:t>
            </a:r>
          </a:p>
          <a:p>
            <a:pPr marL="0" indent="0">
              <a:buNone/>
            </a:pPr>
            <a:r>
              <a:rPr lang="en-US" altLang="ja-JP" sz="3900" dirty="0"/>
              <a:t>                </a:t>
            </a:r>
            <a:r>
              <a:rPr lang="ja-JP" altLang="en-US" sz="3900" dirty="0"/>
              <a:t>　</a:t>
            </a:r>
            <a:endParaRPr kumimoji="1" lang="ja-JP" altLang="en-US" dirty="0"/>
          </a:p>
        </p:txBody>
      </p:sp>
      <p:sp>
        <p:nvSpPr>
          <p:cNvPr id="5" name="スライド番号プレースホルダー 10"/>
          <p:cNvSpPr txBox="1">
            <a:spLocks/>
          </p:cNvSpPr>
          <p:nvPr/>
        </p:nvSpPr>
        <p:spPr>
          <a:xfrm>
            <a:off x="7010400" y="6357958"/>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10</a:t>
            </a:fld>
            <a:endParaRPr lang="ja-JP" altLang="en-US" sz="2400" dirty="0"/>
          </a:p>
        </p:txBody>
      </p:sp>
    </p:spTree>
    <p:extLst>
      <p:ext uri="{BB962C8B-B14F-4D97-AF65-F5344CB8AC3E}">
        <p14:creationId xmlns:p14="http://schemas.microsoft.com/office/powerpoint/2010/main" val="666617014"/>
      </p:ext>
    </p:extLst>
  </p:cSld>
  <p:clrMapOvr>
    <a:masterClrMapping/>
  </p:clrMapOvr>
  <mc:AlternateContent xmlns:mc="http://schemas.openxmlformats.org/markup-compatibility/2006" xmlns:p14="http://schemas.microsoft.com/office/powerpoint/2010/main">
    <mc:Choice Requires="p14">
      <p:transition spd="slow" p14:dur="2000" advTm="1128"/>
    </mc:Choice>
    <mc:Fallback xmlns="">
      <p:transition spd="slow" advTm="112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42852"/>
            <a:ext cx="8964488" cy="79208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r>
              <a:rPr lang="ja-JP" altLang="ja-JP" sz="4000" b="1" dirty="0"/>
              <a:t>【その他</a:t>
            </a:r>
            <a:r>
              <a:rPr lang="ja-JP" altLang="en-US" sz="4000" b="1" dirty="0"/>
              <a:t>日中</a:t>
            </a:r>
            <a:r>
              <a:rPr lang="ja-JP" altLang="ja-JP" sz="4000" b="1" dirty="0"/>
              <a:t>の</a:t>
            </a:r>
            <a:r>
              <a:rPr lang="ja-JP" altLang="en-US" sz="4000" b="1" dirty="0">
                <a:solidFill>
                  <a:srgbClr val="FF0000"/>
                </a:solidFill>
              </a:rPr>
              <a:t>周辺</a:t>
            </a:r>
            <a:r>
              <a:rPr lang="ja-JP" altLang="ja-JP" sz="4000" b="1" dirty="0">
                <a:solidFill>
                  <a:srgbClr val="FF0000"/>
                </a:solidFill>
              </a:rPr>
              <a:t>作業</a:t>
            </a:r>
            <a:r>
              <a:rPr lang="ja-JP" altLang="ja-JP" sz="4000" b="1" dirty="0"/>
              <a:t>：</a:t>
            </a:r>
            <a:r>
              <a:rPr lang="en-US" altLang="ja-JP" sz="4000" b="1" dirty="0">
                <a:solidFill>
                  <a:srgbClr val="0101BF"/>
                </a:solidFill>
              </a:rPr>
              <a:t>9</a:t>
            </a:r>
            <a:r>
              <a:rPr lang="ja-JP" altLang="ja-JP" sz="4000" b="1" dirty="0">
                <a:solidFill>
                  <a:srgbClr val="0101BF"/>
                </a:solidFill>
              </a:rPr>
              <a:t>：</a:t>
            </a:r>
            <a:r>
              <a:rPr lang="en-US" altLang="ja-JP" sz="4000" b="1" dirty="0">
                <a:solidFill>
                  <a:srgbClr val="0101BF"/>
                </a:solidFill>
              </a:rPr>
              <a:t>00</a:t>
            </a:r>
            <a:r>
              <a:rPr lang="ja-JP" altLang="ja-JP" sz="4000" b="1" dirty="0">
                <a:solidFill>
                  <a:srgbClr val="0101BF"/>
                </a:solidFill>
              </a:rPr>
              <a:t>～</a:t>
            </a:r>
            <a:r>
              <a:rPr lang="en-US" altLang="ja-JP" sz="4000" b="1" dirty="0">
                <a:solidFill>
                  <a:srgbClr val="0101BF"/>
                </a:solidFill>
              </a:rPr>
              <a:t>17</a:t>
            </a:r>
            <a:r>
              <a:rPr lang="ja-JP" altLang="ja-JP" sz="4000" b="1" dirty="0">
                <a:solidFill>
                  <a:srgbClr val="0101BF"/>
                </a:solidFill>
              </a:rPr>
              <a:t>：</a:t>
            </a:r>
            <a:r>
              <a:rPr lang="en-US" altLang="ja-JP" sz="4000" b="1" dirty="0">
                <a:solidFill>
                  <a:srgbClr val="0101BF"/>
                </a:solidFill>
              </a:rPr>
              <a:t>00</a:t>
            </a:r>
            <a:r>
              <a:rPr lang="ja-JP" altLang="en-US" sz="4000" b="1" dirty="0">
                <a:solidFill>
                  <a:srgbClr val="0101BF"/>
                </a:solidFill>
              </a:rPr>
              <a:t>常時</a:t>
            </a:r>
            <a:r>
              <a:rPr lang="ja-JP" altLang="ja-JP" sz="4000" b="1" dirty="0"/>
              <a:t>】</a:t>
            </a:r>
            <a:endParaRPr kumimoji="1" lang="ja-JP" altLang="en-US" sz="4000" dirty="0"/>
          </a:p>
        </p:txBody>
      </p:sp>
      <p:sp>
        <p:nvSpPr>
          <p:cNvPr id="3" name="コンテンツ プレースホルダー 2"/>
          <p:cNvSpPr>
            <a:spLocks noGrp="1"/>
          </p:cNvSpPr>
          <p:nvPr>
            <p:ph idx="1"/>
          </p:nvPr>
        </p:nvSpPr>
        <p:spPr>
          <a:xfrm>
            <a:off x="228600" y="1052736"/>
            <a:ext cx="8915400" cy="5383558"/>
          </a:xfrm>
        </p:spPr>
        <p:txBody>
          <a:bodyPr>
            <a:normAutofit fontScale="25000" lnSpcReduction="20000"/>
          </a:bodyPr>
          <a:lstStyle/>
          <a:p>
            <a:pPr marL="0" indent="0">
              <a:buNone/>
            </a:pPr>
            <a:r>
              <a:rPr lang="en-US" altLang="ja-JP" sz="9600" b="1" dirty="0">
                <a:solidFill>
                  <a:srgbClr val="FF0000"/>
                </a:solidFill>
              </a:rPr>
              <a:t>【</a:t>
            </a:r>
            <a:r>
              <a:rPr lang="ja-JP" altLang="ja-JP" sz="9600" b="1" dirty="0">
                <a:solidFill>
                  <a:srgbClr val="FF0000"/>
                </a:solidFill>
              </a:rPr>
              <a:t>Ａクラス</a:t>
            </a:r>
            <a:r>
              <a:rPr lang="en-US" altLang="ja-JP" sz="9600" b="1" dirty="0">
                <a:solidFill>
                  <a:srgbClr val="FF0000"/>
                </a:solidFill>
              </a:rPr>
              <a:t>】</a:t>
            </a:r>
            <a:r>
              <a:rPr lang="ja-JP" altLang="ja-JP" sz="9600" b="1" dirty="0">
                <a:solidFill>
                  <a:srgbClr val="FF0000"/>
                </a:solidFill>
              </a:rPr>
              <a:t>①</a:t>
            </a:r>
            <a:r>
              <a:rPr lang="ja-JP" altLang="ja-JP" sz="9600" b="1" dirty="0"/>
              <a:t>フロア内での見守り介助　</a:t>
            </a:r>
            <a:r>
              <a:rPr lang="ja-JP" altLang="ja-JP" sz="9600" b="1" dirty="0">
                <a:solidFill>
                  <a:srgbClr val="FF0000"/>
                </a:solidFill>
              </a:rPr>
              <a:t>②</a:t>
            </a:r>
            <a:r>
              <a:rPr lang="ja-JP" altLang="ja-JP" sz="9600" b="1" dirty="0"/>
              <a:t>レクリエーション準備</a:t>
            </a:r>
            <a:r>
              <a:rPr lang="ja-JP" altLang="en-US" sz="9600" b="1" dirty="0"/>
              <a:t>・</a:t>
            </a:r>
            <a:r>
              <a:rPr lang="ja-JP" altLang="ja-JP" sz="9600" b="1" dirty="0"/>
              <a:t>補助</a:t>
            </a:r>
          </a:p>
          <a:p>
            <a:pPr marL="0" indent="0">
              <a:buNone/>
            </a:pPr>
            <a:r>
              <a:rPr lang="en-US" altLang="ja-JP" sz="9600" b="1" dirty="0"/>
              <a:t>                </a:t>
            </a:r>
            <a:r>
              <a:rPr lang="ja-JP" altLang="en-US" sz="9600" b="1" dirty="0"/>
              <a:t>　</a:t>
            </a:r>
            <a:r>
              <a:rPr lang="ja-JP" altLang="en-US" sz="9600" b="1" dirty="0">
                <a:solidFill>
                  <a:srgbClr val="FF0000"/>
                </a:solidFill>
              </a:rPr>
              <a:t> </a:t>
            </a:r>
            <a:r>
              <a:rPr lang="ja-JP" altLang="ja-JP" sz="9600" b="1" dirty="0">
                <a:solidFill>
                  <a:srgbClr val="FF0000"/>
                </a:solidFill>
              </a:rPr>
              <a:t>③</a:t>
            </a:r>
            <a:r>
              <a:rPr lang="ja-JP" altLang="ja-JP" sz="9600" b="1" u="sng" dirty="0">
                <a:solidFill>
                  <a:srgbClr val="FF0000"/>
                </a:solidFill>
              </a:rPr>
              <a:t>認知症の方への対応</a:t>
            </a:r>
            <a:r>
              <a:rPr lang="ja-JP" altLang="en-US" sz="9600" b="1" u="sng" dirty="0">
                <a:solidFill>
                  <a:srgbClr val="FF0000"/>
                </a:solidFill>
              </a:rPr>
              <a:t>、お話し相手、一緒にお散歩</a:t>
            </a:r>
            <a:endParaRPr lang="en-US" altLang="ja-JP" sz="9600" b="1" u="sng" dirty="0">
              <a:solidFill>
                <a:srgbClr val="FF0000"/>
              </a:solidFill>
            </a:endParaRPr>
          </a:p>
          <a:p>
            <a:pPr marL="0" indent="0">
              <a:buNone/>
            </a:pPr>
            <a:r>
              <a:rPr lang="ja-JP" altLang="en-US" sz="9600" b="1" dirty="0"/>
              <a:t>　　　　　  　</a:t>
            </a:r>
            <a:r>
              <a:rPr lang="ja-JP" altLang="en-US" sz="9600" b="1" dirty="0">
                <a:solidFill>
                  <a:srgbClr val="FF0000"/>
                </a:solidFill>
              </a:rPr>
              <a:t>④</a:t>
            </a:r>
            <a:r>
              <a:rPr lang="ja-JP" altLang="ja-JP" sz="9600" b="1" dirty="0"/>
              <a:t>趣味活動のお手伝い</a:t>
            </a:r>
            <a:r>
              <a:rPr lang="ja-JP" altLang="ja-JP" sz="9600" b="1" dirty="0">
                <a:solidFill>
                  <a:srgbClr val="FF0000"/>
                </a:solidFill>
              </a:rPr>
              <a:t>（</a:t>
            </a:r>
            <a:r>
              <a:rPr lang="ja-JP" altLang="ja-JP" sz="9600" b="1" u="sng" dirty="0">
                <a:solidFill>
                  <a:srgbClr val="FF0000"/>
                </a:solidFill>
              </a:rPr>
              <a:t>園芸・囲碁将棋・手芸</a:t>
            </a:r>
            <a:r>
              <a:rPr lang="ja-JP" altLang="en-US" sz="9600" b="1" u="sng" dirty="0">
                <a:solidFill>
                  <a:srgbClr val="FF0000"/>
                </a:solidFill>
              </a:rPr>
              <a:t>・歌</a:t>
            </a:r>
            <a:r>
              <a:rPr lang="ja-JP" altLang="ja-JP" sz="9600" b="1" u="sng" dirty="0">
                <a:solidFill>
                  <a:srgbClr val="FF0000"/>
                </a:solidFill>
              </a:rPr>
              <a:t>など</a:t>
            </a:r>
            <a:r>
              <a:rPr lang="ja-JP" altLang="ja-JP" sz="9600" b="1" dirty="0">
                <a:solidFill>
                  <a:srgbClr val="FF0000"/>
                </a:solidFill>
              </a:rPr>
              <a:t>）</a:t>
            </a:r>
          </a:p>
          <a:p>
            <a:pPr marL="0" indent="0">
              <a:buNone/>
            </a:pPr>
            <a:endParaRPr lang="en-US" altLang="ja-JP" sz="9600" b="1" dirty="0"/>
          </a:p>
          <a:p>
            <a:pPr marL="0" indent="0">
              <a:buNone/>
            </a:pPr>
            <a:r>
              <a:rPr lang="en-US" altLang="ja-JP" sz="9600" b="1" dirty="0">
                <a:solidFill>
                  <a:srgbClr val="0101BF"/>
                </a:solidFill>
              </a:rPr>
              <a:t>【</a:t>
            </a:r>
            <a:r>
              <a:rPr lang="ja-JP" altLang="ja-JP" sz="9600" b="1" dirty="0">
                <a:solidFill>
                  <a:srgbClr val="0101BF"/>
                </a:solidFill>
              </a:rPr>
              <a:t>Ｂクラス</a:t>
            </a:r>
            <a:r>
              <a:rPr lang="en-US" altLang="ja-JP" sz="9600" b="1" dirty="0">
                <a:solidFill>
                  <a:srgbClr val="0101BF"/>
                </a:solidFill>
              </a:rPr>
              <a:t>】</a:t>
            </a:r>
            <a:r>
              <a:rPr lang="ja-JP" altLang="ja-JP" sz="9600" b="1" dirty="0">
                <a:solidFill>
                  <a:srgbClr val="0000FF"/>
                </a:solidFill>
              </a:rPr>
              <a:t>①</a:t>
            </a:r>
            <a:r>
              <a:rPr lang="ja-JP" altLang="ja-JP" sz="9600" b="1" dirty="0"/>
              <a:t>車椅子清掃・空気入れ　</a:t>
            </a:r>
            <a:r>
              <a:rPr lang="ja-JP" altLang="ja-JP" sz="9600" b="1" dirty="0">
                <a:solidFill>
                  <a:srgbClr val="0000FF"/>
                </a:solidFill>
              </a:rPr>
              <a:t>②</a:t>
            </a:r>
            <a:r>
              <a:rPr lang="ja-JP" altLang="ja-JP" sz="9600" b="1" dirty="0"/>
              <a:t>定期</a:t>
            </a:r>
            <a:r>
              <a:rPr lang="ja-JP" altLang="en-US" sz="9600" b="1" dirty="0"/>
              <a:t>的な</a:t>
            </a:r>
            <a:r>
              <a:rPr lang="ja-JP" altLang="ja-JP" sz="9600" b="1" dirty="0"/>
              <a:t>シーツ</a:t>
            </a:r>
            <a:r>
              <a:rPr lang="ja-JP" altLang="en-US" sz="9600" b="1" dirty="0"/>
              <a:t>類の</a:t>
            </a:r>
            <a:r>
              <a:rPr lang="ja-JP" altLang="ja-JP" sz="9600" b="1" dirty="0"/>
              <a:t>交換　</a:t>
            </a:r>
            <a:endParaRPr lang="en-US" altLang="ja-JP" sz="9600" b="1" dirty="0"/>
          </a:p>
          <a:p>
            <a:pPr marL="0" indent="0">
              <a:buNone/>
            </a:pPr>
            <a:r>
              <a:rPr lang="ja-JP" altLang="en-US" sz="9600" b="1" dirty="0"/>
              <a:t>　　　　　　  </a:t>
            </a:r>
            <a:r>
              <a:rPr lang="ja-JP" altLang="ja-JP" sz="9600" b="1" dirty="0">
                <a:solidFill>
                  <a:srgbClr val="0000FF"/>
                </a:solidFill>
              </a:rPr>
              <a:t>③</a:t>
            </a:r>
            <a:r>
              <a:rPr lang="ja-JP" altLang="ja-JP" sz="9600" b="1" dirty="0"/>
              <a:t>配茶容器の回収</a:t>
            </a:r>
            <a:r>
              <a:rPr lang="ja-JP" altLang="en-US" sz="9600" b="1" dirty="0"/>
              <a:t>・</a:t>
            </a:r>
            <a:r>
              <a:rPr lang="ja-JP" altLang="ja-JP" sz="9600" b="1" dirty="0"/>
              <a:t>洗浄</a:t>
            </a:r>
            <a:r>
              <a:rPr lang="ja-JP" altLang="en-US" sz="9600" b="1" dirty="0"/>
              <a:t>・消毒</a:t>
            </a:r>
            <a:r>
              <a:rPr lang="ja-JP" altLang="ja-JP" sz="9600" b="1" dirty="0"/>
              <a:t> </a:t>
            </a:r>
            <a:r>
              <a:rPr lang="en-US" altLang="ja-JP" sz="9600" b="1" dirty="0"/>
              <a:t> </a:t>
            </a:r>
            <a:r>
              <a:rPr lang="ja-JP" altLang="ja-JP" sz="9600" b="1" dirty="0">
                <a:solidFill>
                  <a:srgbClr val="0000FF"/>
                </a:solidFill>
              </a:rPr>
              <a:t>④</a:t>
            </a:r>
            <a:r>
              <a:rPr lang="ja-JP" altLang="ja-JP" sz="9600" b="1" dirty="0"/>
              <a:t>口腔ケアガーゼ作り　</a:t>
            </a:r>
            <a:r>
              <a:rPr lang="ja-JP" altLang="en-US" sz="9600" b="1" dirty="0"/>
              <a:t>　</a:t>
            </a:r>
            <a:endParaRPr lang="en-US" altLang="ja-JP" sz="9600" b="1" dirty="0"/>
          </a:p>
          <a:p>
            <a:pPr marL="0" indent="0">
              <a:buNone/>
            </a:pPr>
            <a:r>
              <a:rPr lang="ja-JP" altLang="en-US" sz="9600" b="1" dirty="0"/>
              <a:t>　　　　　　  </a:t>
            </a:r>
            <a:r>
              <a:rPr lang="en-US" altLang="ja-JP" sz="9600" b="1" dirty="0">
                <a:solidFill>
                  <a:srgbClr val="0000FF"/>
                </a:solidFill>
              </a:rPr>
              <a:t>⑤</a:t>
            </a:r>
            <a:r>
              <a:rPr lang="ja-JP" altLang="ja-JP" sz="9600" b="1" dirty="0"/>
              <a:t>換気　</a:t>
            </a:r>
            <a:r>
              <a:rPr lang="en-US" altLang="ja-JP" sz="9600" b="1" dirty="0">
                <a:solidFill>
                  <a:srgbClr val="0000FF"/>
                </a:solidFill>
              </a:rPr>
              <a:t>⑥</a:t>
            </a:r>
            <a:r>
              <a:rPr lang="ja-JP" altLang="ja-JP" sz="9600" b="1" dirty="0"/>
              <a:t>口腔ケア用品の洗浄</a:t>
            </a:r>
            <a:r>
              <a:rPr lang="ja-JP" altLang="en-US" sz="9600" b="1" dirty="0"/>
              <a:t>・</a:t>
            </a:r>
            <a:r>
              <a:rPr lang="ja-JP" altLang="ja-JP" sz="9600" b="1" dirty="0"/>
              <a:t>消毒</a:t>
            </a:r>
            <a:r>
              <a:rPr lang="ja-JP" altLang="en-US" sz="9600" b="1" dirty="0"/>
              <a:t>・</a:t>
            </a:r>
            <a:r>
              <a:rPr lang="ja-JP" altLang="ja-JP" sz="9600" b="1" dirty="0"/>
              <a:t>乾燥</a:t>
            </a:r>
            <a:r>
              <a:rPr lang="ja-JP" altLang="en-US" sz="9600" b="1" dirty="0"/>
              <a:t>・</a:t>
            </a:r>
            <a:r>
              <a:rPr lang="ja-JP" altLang="ja-JP" sz="9600" b="1" dirty="0"/>
              <a:t>返却</a:t>
            </a:r>
            <a:r>
              <a:rPr lang="ja-JP" altLang="en-US" sz="9600" b="1" dirty="0"/>
              <a:t>　</a:t>
            </a:r>
            <a:endParaRPr lang="en-US" altLang="ja-JP" sz="9600" b="1" dirty="0"/>
          </a:p>
          <a:p>
            <a:pPr marL="0" indent="0">
              <a:buNone/>
            </a:pPr>
            <a:r>
              <a:rPr lang="ja-JP" altLang="en-US" sz="9600" b="1" dirty="0"/>
              <a:t>　　　　　　</a:t>
            </a:r>
            <a:r>
              <a:rPr lang="en-US" altLang="ja-JP" sz="9600" b="1" dirty="0"/>
              <a:t>  </a:t>
            </a:r>
            <a:r>
              <a:rPr lang="ja-JP" altLang="ja-JP" sz="9600" b="1" dirty="0">
                <a:solidFill>
                  <a:srgbClr val="0000FF"/>
                </a:solidFill>
              </a:rPr>
              <a:t>⑦</a:t>
            </a:r>
            <a:r>
              <a:rPr lang="ja-JP" altLang="ja-JP" sz="9600" b="1" dirty="0"/>
              <a:t>ストロー切り　</a:t>
            </a:r>
            <a:r>
              <a:rPr lang="ja-JP" altLang="ja-JP" sz="9600" b="1" dirty="0">
                <a:solidFill>
                  <a:srgbClr val="0000FF"/>
                </a:solidFill>
              </a:rPr>
              <a:t>⑧</a:t>
            </a:r>
            <a:r>
              <a:rPr lang="ja-JP" altLang="ja-JP" sz="9600" b="1" dirty="0"/>
              <a:t>パジャマ交換　等</a:t>
            </a:r>
          </a:p>
          <a:p>
            <a:pPr marL="0" indent="0">
              <a:buNone/>
            </a:pPr>
            <a:endParaRPr lang="en-US" altLang="ja-JP" sz="9600" b="1" dirty="0"/>
          </a:p>
          <a:p>
            <a:pPr marL="0" indent="0">
              <a:buNone/>
            </a:pPr>
            <a:r>
              <a:rPr lang="en-US" altLang="ja-JP" sz="9600" b="1" dirty="0">
                <a:solidFill>
                  <a:srgbClr val="00602B"/>
                </a:solidFill>
              </a:rPr>
              <a:t>【</a:t>
            </a:r>
            <a:r>
              <a:rPr lang="ja-JP" altLang="ja-JP" sz="9600" b="1" dirty="0">
                <a:solidFill>
                  <a:srgbClr val="00602B"/>
                </a:solidFill>
              </a:rPr>
              <a:t>Ｃクラス</a:t>
            </a:r>
            <a:r>
              <a:rPr lang="en-US" altLang="ja-JP" sz="9600" b="1" dirty="0">
                <a:solidFill>
                  <a:srgbClr val="00602B"/>
                </a:solidFill>
              </a:rPr>
              <a:t>】</a:t>
            </a:r>
            <a:r>
              <a:rPr lang="ja-JP" altLang="ja-JP" sz="9600" b="1" dirty="0">
                <a:solidFill>
                  <a:srgbClr val="00682F"/>
                </a:solidFill>
              </a:rPr>
              <a:t>①</a:t>
            </a:r>
            <a:r>
              <a:rPr lang="ja-JP" altLang="ja-JP" sz="9600" b="1" dirty="0"/>
              <a:t>居室の清掃・ゴミ回収　</a:t>
            </a:r>
            <a:r>
              <a:rPr lang="ja-JP" altLang="ja-JP" sz="9600" b="1" dirty="0">
                <a:solidFill>
                  <a:srgbClr val="00682F"/>
                </a:solidFill>
              </a:rPr>
              <a:t>②</a:t>
            </a:r>
            <a:r>
              <a:rPr lang="ja-JP" altLang="ja-JP" sz="9600" b="1" dirty="0"/>
              <a:t>手摺拭き</a:t>
            </a:r>
            <a:r>
              <a:rPr lang="ja-JP" altLang="ja-JP" sz="9600" b="1" dirty="0">
                <a:solidFill>
                  <a:srgbClr val="00682F"/>
                </a:solidFill>
              </a:rPr>
              <a:t>　③</a:t>
            </a:r>
            <a:r>
              <a:rPr lang="ja-JP" altLang="ja-JP" sz="9600" b="1" dirty="0"/>
              <a:t>汚物回収</a:t>
            </a:r>
            <a:r>
              <a:rPr lang="en-US" altLang="ja-JP" sz="9600" b="1" dirty="0"/>
              <a:t> </a:t>
            </a:r>
          </a:p>
          <a:p>
            <a:pPr marL="0" indent="0">
              <a:buNone/>
            </a:pPr>
            <a:r>
              <a:rPr lang="ja-JP" altLang="en-US" sz="9600" b="1" dirty="0"/>
              <a:t>　　　　　　</a:t>
            </a:r>
            <a:r>
              <a:rPr lang="ja-JP" altLang="en-US" sz="9600" b="1" dirty="0">
                <a:solidFill>
                  <a:srgbClr val="00682F"/>
                </a:solidFill>
              </a:rPr>
              <a:t> </a:t>
            </a:r>
            <a:r>
              <a:rPr lang="en-US" altLang="ja-JP" sz="9600" b="1" dirty="0">
                <a:solidFill>
                  <a:srgbClr val="00682F"/>
                </a:solidFill>
              </a:rPr>
              <a:t> </a:t>
            </a:r>
            <a:r>
              <a:rPr lang="ja-JP" altLang="ja-JP" sz="9600" b="1" dirty="0">
                <a:solidFill>
                  <a:srgbClr val="00682F"/>
                </a:solidFill>
              </a:rPr>
              <a:t>④</a:t>
            </a:r>
            <a:r>
              <a:rPr lang="ja-JP" altLang="ja-JP" sz="9600" b="1" dirty="0"/>
              <a:t>加湿器の水補給</a:t>
            </a:r>
            <a:r>
              <a:rPr lang="en-US" altLang="ja-JP" sz="9600" b="1" dirty="0"/>
              <a:t>    </a:t>
            </a:r>
            <a:r>
              <a:rPr lang="ja-JP" altLang="ja-JP" sz="9600" b="1" dirty="0">
                <a:solidFill>
                  <a:srgbClr val="00682F"/>
                </a:solidFill>
              </a:rPr>
              <a:t>⑤</a:t>
            </a:r>
            <a:r>
              <a:rPr lang="ja-JP" altLang="ja-JP" sz="9600" b="1" dirty="0"/>
              <a:t>各種物品補充</a:t>
            </a:r>
            <a:r>
              <a:rPr lang="en-US" altLang="ja-JP" sz="9600" b="1" dirty="0"/>
              <a:t>                 </a:t>
            </a:r>
          </a:p>
          <a:p>
            <a:pPr marL="0" indent="0">
              <a:buNone/>
            </a:pPr>
            <a:r>
              <a:rPr lang="en-US" altLang="ja-JP" sz="9600" b="1" dirty="0"/>
              <a:t>                 </a:t>
            </a:r>
            <a:r>
              <a:rPr lang="ja-JP" altLang="en-US" sz="9600" b="1" dirty="0">
                <a:solidFill>
                  <a:srgbClr val="00682F"/>
                </a:solidFill>
              </a:rPr>
              <a:t>　</a:t>
            </a:r>
            <a:r>
              <a:rPr lang="ja-JP" altLang="ja-JP" sz="9600" b="1" dirty="0">
                <a:solidFill>
                  <a:srgbClr val="00682F"/>
                </a:solidFill>
              </a:rPr>
              <a:t>⑧</a:t>
            </a:r>
            <a:r>
              <a:rPr lang="ja-JP" altLang="ja-JP" sz="9600" b="1" dirty="0"/>
              <a:t>物品補修</a:t>
            </a:r>
            <a:r>
              <a:rPr lang="ja-JP" altLang="ja-JP" sz="9600" b="1" dirty="0">
                <a:solidFill>
                  <a:srgbClr val="00602B"/>
                </a:solidFill>
              </a:rPr>
              <a:t>（クッション、フットレスカバー</a:t>
            </a:r>
            <a:r>
              <a:rPr lang="ja-JP" altLang="en-US" sz="9600" b="1" dirty="0">
                <a:solidFill>
                  <a:srgbClr val="00602B"/>
                </a:solidFill>
              </a:rPr>
              <a:t>等の</a:t>
            </a:r>
            <a:r>
              <a:rPr lang="ja-JP" altLang="ja-JP" sz="9600" b="1" dirty="0">
                <a:solidFill>
                  <a:srgbClr val="00602B"/>
                </a:solidFill>
              </a:rPr>
              <a:t>補修）</a:t>
            </a:r>
            <a:endParaRPr lang="en-US" altLang="ja-JP" sz="9600" b="1" dirty="0">
              <a:solidFill>
                <a:srgbClr val="00602B"/>
              </a:solidFill>
            </a:endParaRPr>
          </a:p>
          <a:p>
            <a:pPr marL="0" indent="0">
              <a:buNone/>
            </a:pPr>
            <a:r>
              <a:rPr lang="ja-JP" altLang="en-US" sz="9600" b="1" dirty="0"/>
              <a:t>　　　　　  </a:t>
            </a:r>
            <a:r>
              <a:rPr lang="ja-JP" altLang="en-US" sz="9600" b="1" dirty="0">
                <a:solidFill>
                  <a:srgbClr val="00682F"/>
                </a:solidFill>
              </a:rPr>
              <a:t>　⑨</a:t>
            </a:r>
            <a:r>
              <a:rPr lang="ja-JP" altLang="ja-JP" sz="9600" b="1" dirty="0"/>
              <a:t>各種必要書類の</a:t>
            </a:r>
            <a:r>
              <a:rPr lang="ja-JP" altLang="en-US" sz="9600" b="1" dirty="0"/>
              <a:t>整理</a:t>
            </a:r>
            <a:r>
              <a:rPr lang="ja-JP" altLang="ja-JP" sz="9600" b="1" dirty="0"/>
              <a:t>、居室・廊下の電球交換等</a:t>
            </a:r>
            <a:endParaRPr lang="en-US" altLang="ja-JP" sz="9600" b="1" dirty="0"/>
          </a:p>
          <a:p>
            <a:pPr marL="0" indent="0">
              <a:buNone/>
            </a:pPr>
            <a:r>
              <a:rPr lang="ja-JP" altLang="en-US" sz="9600" b="1" dirty="0"/>
              <a:t>　　　　　　　　施設内外の営繕的なお仕事</a:t>
            </a:r>
            <a:endParaRPr lang="ja-JP" altLang="ja-JP" b="1" dirty="0"/>
          </a:p>
          <a:p>
            <a:pPr marL="0" indent="0">
              <a:buNone/>
            </a:pPr>
            <a:endParaRPr kumimoji="1" lang="ja-JP" altLang="en-US" b="1" dirty="0"/>
          </a:p>
        </p:txBody>
      </p:sp>
      <p:sp>
        <p:nvSpPr>
          <p:cNvPr id="5" name="スライド番号プレースホルダー 10"/>
          <p:cNvSpPr txBox="1">
            <a:spLocks/>
          </p:cNvSpPr>
          <p:nvPr/>
        </p:nvSpPr>
        <p:spPr>
          <a:xfrm>
            <a:off x="7010400" y="6357958"/>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11</a:t>
            </a:fld>
            <a:endParaRPr lang="ja-JP" altLang="en-US" sz="2400" dirty="0"/>
          </a:p>
        </p:txBody>
      </p:sp>
    </p:spTree>
    <p:extLst>
      <p:ext uri="{BB962C8B-B14F-4D97-AF65-F5344CB8AC3E}">
        <p14:creationId xmlns:p14="http://schemas.microsoft.com/office/powerpoint/2010/main" val="3208882976"/>
      </p:ext>
    </p:extLst>
  </p:cSld>
  <p:clrMapOvr>
    <a:masterClrMapping/>
  </p:clrMapOvr>
  <mc:AlternateContent xmlns:mc="http://schemas.openxmlformats.org/markup-compatibility/2006" xmlns:p14="http://schemas.microsoft.com/office/powerpoint/2010/main">
    <mc:Choice Requires="p14">
      <p:transition spd="slow" p14:dur="2000" advTm="764"/>
    </mc:Choice>
    <mc:Fallback xmlns="">
      <p:transition spd="slow" advTm="76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807937" y="2041679"/>
            <a:ext cx="3565917" cy="3354765"/>
          </a:xfrm>
          <a:prstGeom prst="rect">
            <a:avLst/>
          </a:prstGeom>
          <a:gradFill>
            <a:gsLst>
              <a:gs pos="0">
                <a:srgbClr val="FBEAC7"/>
              </a:gs>
              <a:gs pos="99000">
                <a:srgbClr val="FEE7F2"/>
              </a:gs>
              <a:gs pos="95000">
                <a:srgbClr val="FAC77D"/>
              </a:gs>
              <a:gs pos="94000">
                <a:srgbClr val="FBA97D"/>
              </a:gs>
              <a:gs pos="96000">
                <a:srgbClr val="FBD49C"/>
              </a:gs>
              <a:gs pos="100000">
                <a:srgbClr val="FEE7F2"/>
              </a:gs>
            </a:gsLst>
            <a:lin ang="5400000" scaled="0"/>
          </a:gradFill>
          <a:ln>
            <a:gradFill>
              <a:gsLst>
                <a:gs pos="0">
                  <a:schemeClr val="accent1">
                    <a:tint val="66000"/>
                    <a:satMod val="160000"/>
                  </a:schemeClr>
                </a:gs>
                <a:gs pos="79000">
                  <a:schemeClr val="accent1">
                    <a:tint val="44500"/>
                    <a:satMod val="160000"/>
                  </a:schemeClr>
                </a:gs>
                <a:gs pos="100000">
                  <a:schemeClr val="accent1">
                    <a:tint val="23500"/>
                    <a:satMod val="160000"/>
                  </a:schemeClr>
                </a:gs>
              </a:gsLst>
              <a:lin ang="5400000" scaled="0"/>
            </a:gradFill>
          </a:ln>
        </p:spPr>
        <p:txBody>
          <a:bodyPr wrap="square" rtlCol="0">
            <a:spAutoFit/>
          </a:bodyPr>
          <a:lstStyle/>
          <a:p>
            <a:pPr algn="ctr"/>
            <a:r>
              <a:rPr kumimoji="1" lang="en-US" altLang="ja-JP" sz="2800" b="1" dirty="0"/>
              <a:t>12</a:t>
            </a:r>
            <a:r>
              <a:rPr kumimoji="1" lang="ja-JP" altLang="en-US" sz="2800" b="1" dirty="0"/>
              <a:t>月</a:t>
            </a:r>
            <a:r>
              <a:rPr kumimoji="1" lang="en-US" altLang="ja-JP" sz="2800" b="1" dirty="0"/>
              <a:t>1</a:t>
            </a:r>
            <a:r>
              <a:rPr kumimoji="1" lang="ja-JP" altLang="en-US" sz="2800" b="1" dirty="0"/>
              <a:t>日</a:t>
            </a:r>
            <a:r>
              <a:rPr kumimoji="1" lang="ja-JP" altLang="en-US" sz="2400" b="1" dirty="0"/>
              <a:t>　～　</a:t>
            </a:r>
            <a:r>
              <a:rPr kumimoji="1" lang="en-US" altLang="ja-JP" sz="2800" b="1" dirty="0"/>
              <a:t>2</a:t>
            </a:r>
            <a:r>
              <a:rPr kumimoji="1" lang="ja-JP" altLang="en-US" sz="2800" b="1" dirty="0"/>
              <a:t>月</a:t>
            </a:r>
            <a:r>
              <a:rPr kumimoji="1" lang="en-US" altLang="ja-JP" sz="2800" b="1" dirty="0"/>
              <a:t>29</a:t>
            </a:r>
            <a:r>
              <a:rPr kumimoji="1" lang="ja-JP" altLang="en-US" sz="2800" b="1" dirty="0"/>
              <a:t>日　</a:t>
            </a:r>
            <a:r>
              <a:rPr kumimoji="1" lang="ja-JP" altLang="en-US" sz="2400" b="1" dirty="0"/>
              <a:t>　　</a:t>
            </a:r>
            <a:r>
              <a:rPr kumimoji="1" lang="ja-JP" altLang="en-US" sz="3600" b="1" dirty="0"/>
              <a:t>「職場ＯＪＴ研修」</a:t>
            </a:r>
            <a:endParaRPr lang="en-US" altLang="ja-JP" sz="3600" b="1" dirty="0"/>
          </a:p>
          <a:p>
            <a:pPr algn="ctr"/>
            <a:endParaRPr lang="en-US" altLang="ja-JP" sz="3600" b="1" dirty="0"/>
          </a:p>
          <a:p>
            <a:pPr algn="ctr"/>
            <a:r>
              <a:rPr kumimoji="1" lang="ja-JP" altLang="en-US" sz="2400" b="1" dirty="0">
                <a:solidFill>
                  <a:srgbClr val="FF0000"/>
                </a:solidFill>
              </a:rPr>
              <a:t>介護現場がどう変化するか？</a:t>
            </a:r>
            <a:endParaRPr kumimoji="1" lang="en-US" altLang="ja-JP" sz="2400" b="1" dirty="0">
              <a:solidFill>
                <a:srgbClr val="FF0000"/>
              </a:solidFill>
            </a:endParaRPr>
          </a:p>
          <a:p>
            <a:pPr algn="ctr"/>
            <a:endParaRPr lang="en-US" altLang="ja-JP" sz="3600" b="1" dirty="0"/>
          </a:p>
          <a:p>
            <a:pPr algn="ctr"/>
            <a:r>
              <a:rPr kumimoji="1" lang="ja-JP" altLang="en-US" sz="2800" b="1" dirty="0"/>
              <a:t>「介護助手」</a:t>
            </a:r>
            <a:r>
              <a:rPr kumimoji="1" lang="ja-JP" altLang="en-US" sz="2400" b="1" dirty="0"/>
              <a:t>として育成</a:t>
            </a:r>
          </a:p>
        </p:txBody>
      </p:sp>
      <p:sp>
        <p:nvSpPr>
          <p:cNvPr id="18" name="雲 17"/>
          <p:cNvSpPr/>
          <p:nvPr/>
        </p:nvSpPr>
        <p:spPr>
          <a:xfrm>
            <a:off x="3699159" y="3068959"/>
            <a:ext cx="3848183" cy="1471031"/>
          </a:xfrm>
          <a:prstGeom prst="cloud">
            <a:avLst/>
          </a:prstGeom>
          <a:pattFill prst="pct5">
            <a:fgClr>
              <a:schemeClr val="accent1"/>
            </a:fgClr>
            <a:bgClr>
              <a:schemeClr val="bg1"/>
            </a:bgClr>
          </a:pattFill>
          <a:ln w="25400">
            <a:solidFill>
              <a:srgbClr val="FF0000">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279528" y="249512"/>
            <a:ext cx="8352928" cy="1236914"/>
          </a:xfrm>
          <a:blipFill>
            <a:blip r:embed="rId3" cstate="print"/>
            <a:tile tx="0" ty="0" sx="100000" sy="100000" flip="none" algn="tl"/>
          </a:blipFill>
        </p:spPr>
        <p:txBody>
          <a:bodyPr>
            <a:normAutofit fontScale="90000"/>
          </a:bodyPr>
          <a:lstStyle/>
          <a:p>
            <a:pPr algn="l"/>
            <a:r>
              <a:rPr lang="ja-JP" altLang="en-US" b="1" dirty="0"/>
              <a:t>　　　　</a:t>
            </a:r>
            <a:r>
              <a:rPr lang="ja-JP" altLang="en-US" sz="5300" b="1" dirty="0"/>
              <a:t>年間事業</a:t>
            </a:r>
            <a:r>
              <a:rPr kumimoji="1" lang="ja-JP" altLang="en-US" sz="4900" b="1" dirty="0"/>
              <a:t>スケジュール</a:t>
            </a:r>
            <a:r>
              <a:rPr kumimoji="1" lang="ja-JP" altLang="en-US" sz="3200" dirty="0"/>
              <a:t>　　　　　　　　　</a:t>
            </a:r>
            <a:r>
              <a:rPr lang="ja-JP" altLang="en-US" sz="3200" dirty="0">
                <a:solidFill>
                  <a:srgbClr val="0000FF"/>
                </a:solidFill>
                <a:effectLst>
                  <a:outerShdw blurRad="38100" dist="38100" dir="2700000" algn="tl">
                    <a:srgbClr val="000000">
                      <a:alpha val="43137"/>
                    </a:srgbClr>
                  </a:outerShdw>
                </a:effectLst>
              </a:rPr>
              <a:t>　　　　</a:t>
            </a:r>
            <a:r>
              <a:rPr kumimoji="1" lang="ja-JP" altLang="en-US" sz="3200" dirty="0">
                <a:solidFill>
                  <a:srgbClr val="0000FF"/>
                </a:solidFill>
                <a:effectLst>
                  <a:outerShdw blurRad="38100" dist="38100" dir="2700000" algn="tl">
                    <a:srgbClr val="000000">
                      <a:alpha val="43137"/>
                    </a:srgbClr>
                  </a:outerShdw>
                </a:effectLst>
              </a:rPr>
              <a:t>４月</a:t>
            </a:r>
            <a:r>
              <a:rPr kumimoji="1" lang="ja-JP" altLang="en-US" sz="2700" b="1" u="sng" dirty="0">
                <a:solidFill>
                  <a:srgbClr val="001BE2"/>
                </a:solidFill>
              </a:rPr>
              <a:t>「三重県地域医療介護総合確保基金」</a:t>
            </a:r>
            <a:r>
              <a:rPr kumimoji="1" lang="ja-JP" altLang="en-US" sz="2200" b="1" u="sng" dirty="0">
                <a:solidFill>
                  <a:srgbClr val="001BE2"/>
                </a:solidFill>
              </a:rPr>
              <a:t>（介護分）申請⇒交付</a:t>
            </a:r>
          </a:p>
        </p:txBody>
      </p:sp>
      <p:sp>
        <p:nvSpPr>
          <p:cNvPr id="6" name="タイトル 1"/>
          <p:cNvSpPr txBox="1">
            <a:spLocks/>
          </p:cNvSpPr>
          <p:nvPr/>
        </p:nvSpPr>
        <p:spPr>
          <a:xfrm>
            <a:off x="745756" y="1419446"/>
            <a:ext cx="788670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rgbClr val="0101BF"/>
                </a:solidFill>
                <a:effectLst>
                  <a:outerShdw blurRad="38100" dist="38100" dir="2700000" algn="tl">
                    <a:srgbClr val="000000">
                      <a:alpha val="43137"/>
                    </a:srgbClr>
                  </a:outerShdw>
                </a:effectLst>
              </a:rPr>
              <a:t>９月　１０月　１１月 　１２月　  １月  　２月　　　 ３月</a:t>
            </a:r>
          </a:p>
        </p:txBody>
      </p:sp>
      <p:sp>
        <p:nvSpPr>
          <p:cNvPr id="7" name="テキスト ボックス 6"/>
          <p:cNvSpPr txBox="1"/>
          <p:nvPr/>
        </p:nvSpPr>
        <p:spPr>
          <a:xfrm>
            <a:off x="1691680" y="1916833"/>
            <a:ext cx="677108" cy="4131027"/>
          </a:xfrm>
          <a:prstGeom prst="rect">
            <a:avLst/>
          </a:prstGeom>
          <a:gradFill>
            <a:gsLst>
              <a:gs pos="0">
                <a:schemeClr val="accent6">
                  <a:lumMod val="60000"/>
                  <a:lumOff val="40000"/>
                </a:schemeClr>
              </a:gs>
              <a:gs pos="79000">
                <a:schemeClr val="accent1">
                  <a:tint val="44500"/>
                  <a:satMod val="160000"/>
                </a:schemeClr>
              </a:gs>
              <a:gs pos="100000">
                <a:schemeClr val="accent1">
                  <a:tint val="23500"/>
                  <a:satMod val="160000"/>
                </a:schemeClr>
              </a:gs>
            </a:gsLst>
            <a:lin ang="5400000" scaled="0"/>
          </a:gradFill>
          <a:ln>
            <a:solidFill>
              <a:schemeClr val="tx1"/>
            </a:solidFill>
          </a:ln>
        </p:spPr>
        <p:txBody>
          <a:bodyPr vert="eaVert" wrap="square" rtlCol="0">
            <a:spAutoFit/>
          </a:bodyPr>
          <a:lstStyle/>
          <a:p>
            <a:r>
              <a:rPr kumimoji="1" lang="ja-JP" altLang="en-US" dirty="0" smtClean="0"/>
              <a:t>参加施設</a:t>
            </a:r>
            <a:r>
              <a:rPr kumimoji="1" lang="ja-JP" altLang="en-US" dirty="0"/>
              <a:t>で</a:t>
            </a:r>
            <a:r>
              <a:rPr kumimoji="1" lang="ja-JP" altLang="en-US" sz="3200" b="1" dirty="0"/>
              <a:t>「事前説明会」</a:t>
            </a:r>
          </a:p>
        </p:txBody>
      </p:sp>
      <p:sp>
        <p:nvSpPr>
          <p:cNvPr id="8" name="テキスト ボックス 7"/>
          <p:cNvSpPr txBox="1"/>
          <p:nvPr/>
        </p:nvSpPr>
        <p:spPr>
          <a:xfrm>
            <a:off x="794369" y="1916833"/>
            <a:ext cx="492443" cy="4131028"/>
          </a:xfrm>
          <a:prstGeom prst="rect">
            <a:avLst/>
          </a:prstGeom>
          <a:pattFill prst="ltDnDiag">
            <a:fgClr>
              <a:srgbClr val="334BFF"/>
            </a:fgClr>
            <a:bgClr>
              <a:schemeClr val="bg1"/>
            </a:bgClr>
          </a:pattFill>
          <a:ln w="6350">
            <a:solidFill>
              <a:schemeClr val="accent1">
                <a:shade val="50000"/>
              </a:schemeClr>
            </a:solidFill>
          </a:ln>
        </p:spPr>
        <p:txBody>
          <a:bodyPr vert="eaVert" wrap="square" rtlCol="0">
            <a:spAutoFit/>
          </a:bodyPr>
          <a:lstStyle/>
          <a:p>
            <a:r>
              <a:rPr kumimoji="1" lang="ja-JP" altLang="en-US" b="1" dirty="0"/>
              <a:t>新聞折り込みチラシ</a:t>
            </a:r>
            <a:r>
              <a:rPr kumimoji="1" lang="ja-JP" altLang="en-US" sz="1600" b="1" dirty="0"/>
              <a:t>で</a:t>
            </a:r>
            <a:r>
              <a:rPr kumimoji="1" lang="ja-JP" altLang="en-US" b="1" dirty="0"/>
              <a:t>、</a:t>
            </a:r>
            <a:r>
              <a:rPr kumimoji="1" lang="ja-JP" altLang="en-US" sz="2000" b="1" dirty="0">
                <a:effectLst>
                  <a:outerShdw blurRad="38100" dist="38100" dir="2700000" algn="tl">
                    <a:srgbClr val="000000">
                      <a:alpha val="43137"/>
                    </a:srgbClr>
                  </a:outerShdw>
                </a:effectLst>
              </a:rPr>
              <a:t>参加者募集</a:t>
            </a:r>
            <a:r>
              <a:rPr kumimoji="1" lang="ja-JP" altLang="en-US" sz="2000" b="1" i="1" dirty="0">
                <a:effectLst>
                  <a:outerShdw blurRad="38100" dist="38100" dir="2700000" algn="tl">
                    <a:srgbClr val="000000">
                      <a:alpha val="43137"/>
                    </a:srgbClr>
                  </a:outerShdw>
                </a:effectLst>
              </a:rPr>
              <a:t>！</a:t>
            </a:r>
          </a:p>
        </p:txBody>
      </p:sp>
      <p:sp>
        <p:nvSpPr>
          <p:cNvPr id="9" name="右矢印 8"/>
          <p:cNvSpPr/>
          <p:nvPr/>
        </p:nvSpPr>
        <p:spPr>
          <a:xfrm>
            <a:off x="1286809" y="5007976"/>
            <a:ext cx="41298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875446" y="1908894"/>
            <a:ext cx="615553" cy="4106454"/>
          </a:xfrm>
          <a:prstGeom prst="rect">
            <a:avLst/>
          </a:prstGeom>
          <a:gradFill>
            <a:gsLst>
              <a:gs pos="0">
                <a:srgbClr val="00B0F0"/>
              </a:gs>
              <a:gs pos="79000">
                <a:schemeClr val="accent1">
                  <a:tint val="44500"/>
                  <a:satMod val="160000"/>
                </a:schemeClr>
              </a:gs>
              <a:gs pos="100000">
                <a:schemeClr val="accent1">
                  <a:tint val="23500"/>
                  <a:satMod val="160000"/>
                </a:schemeClr>
              </a:gs>
            </a:gsLst>
            <a:lin ang="5400000" scaled="0"/>
          </a:gradFill>
          <a:ln>
            <a:solidFill>
              <a:schemeClr val="tx1"/>
            </a:solidFill>
          </a:ln>
        </p:spPr>
        <p:txBody>
          <a:bodyPr vert="eaVert" wrap="square" rtlCol="0">
            <a:spAutoFit/>
          </a:bodyPr>
          <a:lstStyle/>
          <a:p>
            <a:r>
              <a:rPr kumimoji="1" lang="ja-JP" altLang="en-US" dirty="0" smtClean="0"/>
              <a:t>参加施設</a:t>
            </a:r>
            <a:r>
              <a:rPr kumimoji="1" lang="ja-JP" altLang="en-US" dirty="0"/>
              <a:t>で</a:t>
            </a:r>
            <a:r>
              <a:rPr kumimoji="1" lang="ja-JP" altLang="en-US" sz="2800" b="1" dirty="0"/>
              <a:t>「就労マッチング</a:t>
            </a:r>
            <a:r>
              <a:rPr kumimoji="1" lang="ja-JP" altLang="en-US" sz="2400" b="1" dirty="0"/>
              <a:t>」</a:t>
            </a:r>
          </a:p>
        </p:txBody>
      </p:sp>
      <p:sp>
        <p:nvSpPr>
          <p:cNvPr id="13" name="右矢印 12"/>
          <p:cNvSpPr/>
          <p:nvPr/>
        </p:nvSpPr>
        <p:spPr>
          <a:xfrm>
            <a:off x="2441498" y="5024557"/>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3492496" y="5007976"/>
            <a:ext cx="41332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905822" y="4528003"/>
            <a:ext cx="3468032" cy="461665"/>
          </a:xfrm>
          <a:prstGeom prst="rect">
            <a:avLst/>
          </a:prstGeom>
          <a:noFill/>
        </p:spPr>
        <p:txBody>
          <a:bodyPr wrap="square" rtlCol="0">
            <a:spAutoFit/>
          </a:bodyPr>
          <a:lstStyle/>
          <a:p>
            <a:r>
              <a:rPr kumimoji="1" lang="ja-JP" altLang="en-US" sz="2400" b="1" dirty="0">
                <a:effectLst>
                  <a:outerShdw blurRad="38100" dist="38100" dir="2700000" algn="tl">
                    <a:srgbClr val="000000">
                      <a:alpha val="43137"/>
                    </a:srgbClr>
                  </a:outerShdw>
                </a:effectLst>
              </a:rPr>
              <a:t>３か月の</a:t>
            </a:r>
            <a:r>
              <a:rPr kumimoji="1" lang="ja-JP" altLang="en-US" sz="2400" b="1" dirty="0">
                <a:solidFill>
                  <a:srgbClr val="FF0000"/>
                </a:solidFill>
                <a:latin typeface="HG創英角ｺﾞｼｯｸUB" panose="020B0909000000000000" pitchFamily="49" charset="-128"/>
                <a:ea typeface="HG創英角ｺﾞｼｯｸUB" panose="020B0909000000000000" pitchFamily="49" charset="-128"/>
              </a:rPr>
              <a:t>有期パート雇用</a:t>
            </a:r>
          </a:p>
        </p:txBody>
      </p:sp>
      <p:sp>
        <p:nvSpPr>
          <p:cNvPr id="16" name="テキスト ボックス 15"/>
          <p:cNvSpPr txBox="1"/>
          <p:nvPr/>
        </p:nvSpPr>
        <p:spPr>
          <a:xfrm>
            <a:off x="7559153" y="1908894"/>
            <a:ext cx="677108" cy="3628470"/>
          </a:xfrm>
          <a:prstGeom prst="rect">
            <a:avLst/>
          </a:prstGeom>
          <a:solidFill>
            <a:schemeClr val="accent6">
              <a:lumMod val="60000"/>
              <a:lumOff val="40000"/>
            </a:schemeClr>
          </a:solidFill>
          <a:ln>
            <a:solidFill>
              <a:schemeClr val="tx1"/>
            </a:solidFill>
          </a:ln>
        </p:spPr>
        <p:txBody>
          <a:bodyPr vert="eaVert" wrap="square" rtlCol="0">
            <a:spAutoFit/>
          </a:bodyPr>
          <a:lstStyle/>
          <a:p>
            <a:r>
              <a:rPr lang="ja-JP" altLang="en-US" sz="3200" dirty="0"/>
              <a:t>　</a:t>
            </a:r>
            <a:r>
              <a:rPr lang="ja-JP" altLang="en-US" sz="3200" dirty="0" smtClean="0"/>
              <a:t>「</a:t>
            </a:r>
            <a:r>
              <a:rPr lang="ja-JP" altLang="en-US" sz="2800" b="1" dirty="0"/>
              <a:t>事業</a:t>
            </a:r>
            <a:r>
              <a:rPr kumimoji="1" lang="ja-JP" altLang="en-US" sz="2800" b="1" dirty="0"/>
              <a:t>成果報告会」</a:t>
            </a:r>
          </a:p>
        </p:txBody>
      </p:sp>
      <p:sp>
        <p:nvSpPr>
          <p:cNvPr id="17" name="右矢印 16"/>
          <p:cNvSpPr/>
          <p:nvPr/>
        </p:nvSpPr>
        <p:spPr>
          <a:xfrm>
            <a:off x="7236297" y="4989667"/>
            <a:ext cx="402398" cy="519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747772" y="5598468"/>
            <a:ext cx="4780556" cy="830997"/>
          </a:xfrm>
          <a:prstGeom prst="rect">
            <a:avLst/>
          </a:prstGeom>
          <a:noFill/>
          <a:ln w="6350">
            <a:noFill/>
          </a:ln>
        </p:spPr>
        <p:txBody>
          <a:bodyPr wrap="square" rtlCol="0">
            <a:spAutoFit/>
          </a:bodyPr>
          <a:lstStyle/>
          <a:p>
            <a:r>
              <a:rPr lang="en-US" altLang="ja-JP" sz="1600" b="1" dirty="0">
                <a:solidFill>
                  <a:srgbClr val="FF0000"/>
                </a:solidFill>
              </a:rPr>
              <a:t>※ </a:t>
            </a:r>
            <a:r>
              <a:rPr lang="ja-JP" altLang="en-US" sz="2400" b="1" dirty="0">
                <a:solidFill>
                  <a:srgbClr val="FF0000"/>
                </a:solidFill>
              </a:rPr>
              <a:t>雇用期間終了後の、継続雇用</a:t>
            </a:r>
            <a:endParaRPr lang="en-US" altLang="ja-JP" sz="2400" b="1" dirty="0">
              <a:solidFill>
                <a:srgbClr val="FF0000"/>
              </a:solidFill>
            </a:endParaRPr>
          </a:p>
          <a:p>
            <a:r>
              <a:rPr lang="ja-JP" altLang="en-US" sz="2400" b="1" dirty="0">
                <a:solidFill>
                  <a:srgbClr val="FF0000"/>
                </a:solidFill>
              </a:rPr>
              <a:t>　 については、各施設で個別相談。</a:t>
            </a:r>
            <a:endParaRPr kumimoji="1" lang="ja-JP" altLang="en-US" sz="2000" b="1" dirty="0">
              <a:solidFill>
                <a:srgbClr val="FF0000"/>
              </a:solidFill>
            </a:endParaRPr>
          </a:p>
        </p:txBody>
      </p:sp>
      <p:sp>
        <p:nvSpPr>
          <p:cNvPr id="3" name="テキスト ボックス 2"/>
          <p:cNvSpPr txBox="1"/>
          <p:nvPr/>
        </p:nvSpPr>
        <p:spPr>
          <a:xfrm>
            <a:off x="0" y="6139062"/>
            <a:ext cx="3699159" cy="400110"/>
          </a:xfrm>
          <a:prstGeom prst="rect">
            <a:avLst/>
          </a:prstGeom>
          <a:blipFill dpi="0" rotWithShape="1">
            <a:blip r:embed="rId3" cstate="print">
              <a:alphaModFix amt="41000"/>
            </a:blip>
            <a:srcRect/>
            <a:tile tx="0" ty="0" sx="100000" sy="100000" flip="none" algn="tl"/>
          </a:blipFill>
          <a:ln>
            <a:noFill/>
          </a:ln>
        </p:spPr>
        <p:txBody>
          <a:bodyPr wrap="square" rtlCol="0">
            <a:spAutoFit/>
          </a:bodyPr>
          <a:lstStyle/>
          <a:p>
            <a:r>
              <a:rPr kumimoji="1" lang="ja-JP" altLang="en-US" sz="2000" b="1" dirty="0"/>
              <a:t>「内部研修」周辺業務の切り出し</a:t>
            </a:r>
          </a:p>
        </p:txBody>
      </p:sp>
      <p:sp>
        <p:nvSpPr>
          <p:cNvPr id="4" name="ホームベース 3"/>
          <p:cNvSpPr/>
          <p:nvPr/>
        </p:nvSpPr>
        <p:spPr>
          <a:xfrm>
            <a:off x="39661" y="6088814"/>
            <a:ext cx="3866161" cy="450358"/>
          </a:xfrm>
          <a:prstGeom prst="homePlate">
            <a:avLst/>
          </a:prstGeom>
          <a:solidFill>
            <a:schemeClr val="accent6">
              <a:lumMod val="60000"/>
              <a:lumOff val="40000"/>
              <a:alpha val="10000"/>
            </a:schemeClr>
          </a:soli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HGP創英角ｺﾞｼｯｸUB" panose="020B0900000000000000" pitchFamily="50" charset="-128"/>
              <a:ea typeface="HGP創英角ｺﾞｼｯｸUB" panose="020B0900000000000000" pitchFamily="50" charset="-128"/>
            </a:endParaRPr>
          </a:p>
        </p:txBody>
      </p:sp>
      <p:sp>
        <p:nvSpPr>
          <p:cNvPr id="20" name="テキスト ボックス 19"/>
          <p:cNvSpPr txBox="1"/>
          <p:nvPr/>
        </p:nvSpPr>
        <p:spPr>
          <a:xfrm>
            <a:off x="3845592" y="3453623"/>
            <a:ext cx="3473090" cy="954107"/>
          </a:xfrm>
          <a:prstGeom prst="rect">
            <a:avLst/>
          </a:prstGeom>
          <a:noFill/>
          <a:ln w="6350">
            <a:noFill/>
          </a:ln>
        </p:spPr>
        <p:txBody>
          <a:bodyPr wrap="square" rtlCol="0">
            <a:spAutoFit/>
          </a:bodyPr>
          <a:lstStyle/>
          <a:p>
            <a:pPr algn="ctr"/>
            <a:r>
              <a:rPr kumimoji="1" lang="ja-JP" altLang="en-US" sz="2800" b="1" dirty="0">
                <a:solidFill>
                  <a:srgbClr val="FF0000"/>
                </a:solidFill>
              </a:rPr>
              <a:t>介護現場がどう変化するか？</a:t>
            </a:r>
          </a:p>
        </p:txBody>
      </p:sp>
      <p:sp>
        <p:nvSpPr>
          <p:cNvPr id="21" name="スライド番号プレースホルダー 10"/>
          <p:cNvSpPr txBox="1">
            <a:spLocks/>
          </p:cNvSpPr>
          <p:nvPr/>
        </p:nvSpPr>
        <p:spPr>
          <a:xfrm>
            <a:off x="7010400" y="6357958"/>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12</a:t>
            </a:fld>
            <a:endParaRPr lang="ja-JP" altLang="en-US" sz="2400" dirty="0"/>
          </a:p>
        </p:txBody>
      </p:sp>
    </p:spTree>
    <p:extLst>
      <p:ext uri="{BB962C8B-B14F-4D97-AF65-F5344CB8AC3E}">
        <p14:creationId xmlns:p14="http://schemas.microsoft.com/office/powerpoint/2010/main" val="3889789949"/>
      </p:ext>
    </p:extLst>
  </p:cSld>
  <p:clrMapOvr>
    <a:masterClrMapping/>
  </p:clrMapOvr>
  <mc:AlternateContent xmlns:mc="http://schemas.openxmlformats.org/markup-compatibility/2006" xmlns:p14="http://schemas.microsoft.com/office/powerpoint/2010/main">
    <mc:Choice Requires="p14">
      <p:transition spd="slow" p14:dur="2000" advTm="1953"/>
    </mc:Choice>
    <mc:Fallback xmlns="">
      <p:transition spd="slow" advTm="195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0"/>
          <p:cNvSpPr txBox="1">
            <a:spLocks/>
          </p:cNvSpPr>
          <p:nvPr/>
        </p:nvSpPr>
        <p:spPr>
          <a:xfrm>
            <a:off x="7010400" y="6357958"/>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solidFill>
                  <a:schemeClr val="bg1"/>
                </a:solidFill>
              </a:rPr>
              <a:t>P.</a:t>
            </a:r>
            <a:fld id="{350B5CB3-4785-4293-A81C-4B7632A3258C}" type="slidenum">
              <a:rPr lang="ja-JP" altLang="en-US" sz="2400" smtClean="0">
                <a:solidFill>
                  <a:schemeClr val="bg1"/>
                </a:solidFill>
              </a:rPr>
              <a:pPr/>
              <a:t>13</a:t>
            </a:fld>
            <a:endParaRPr lang="ja-JP" altLang="en-US" sz="2400" dirty="0">
              <a:solidFill>
                <a:schemeClr val="bg1"/>
              </a:solidFill>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6554926"/>
          </a:xfrm>
          <a:prstGeom prst="rect">
            <a:avLst/>
          </a:prstGeom>
        </p:spPr>
      </p:pic>
    </p:spTree>
    <p:extLst>
      <p:ext uri="{BB962C8B-B14F-4D97-AF65-F5344CB8AC3E}">
        <p14:creationId xmlns:p14="http://schemas.microsoft.com/office/powerpoint/2010/main" val="223828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84976" cy="706090"/>
          </a:xfrm>
          <a:solidFill>
            <a:schemeClr val="tx2">
              <a:lumMod val="20000"/>
              <a:lumOff val="80000"/>
            </a:schemeClr>
          </a:solidFill>
          <a:ln>
            <a:solidFill>
              <a:schemeClr val="accent1"/>
            </a:solidFill>
          </a:ln>
        </p:spPr>
        <p:txBody>
          <a:bodyPr>
            <a:noAutofit/>
          </a:bodyPr>
          <a:lstStyle/>
          <a:p>
            <a:r>
              <a:rPr lang="en-US" altLang="ja-JP" sz="3600" dirty="0"/>
              <a:t>10</a:t>
            </a:r>
            <a:r>
              <a:rPr lang="ja-JP" altLang="en-US" sz="3600" dirty="0"/>
              <a:t>月</a:t>
            </a:r>
            <a:r>
              <a:rPr kumimoji="1" lang="ja-JP" altLang="en-US" sz="3200" dirty="0">
                <a:latin typeface="HGP創英角ｺﾞｼｯｸUB" panose="020B0900000000000000" pitchFamily="50" charset="-128"/>
                <a:ea typeface="HGP創英角ｺﾞｼｯｸUB" panose="020B0900000000000000" pitchFamily="50" charset="-128"/>
              </a:rPr>
              <a:t>「</a:t>
            </a:r>
            <a:r>
              <a:rPr lang="ja-JP" altLang="en-US" sz="3200" dirty="0">
                <a:latin typeface="HGP創英角ｺﾞｼｯｸUB" panose="020B0900000000000000" pitchFamily="50" charset="-128"/>
                <a:ea typeface="HGP創英角ｺﾞｼｯｸUB" panose="020B0900000000000000" pitchFamily="50" charset="-128"/>
              </a:rPr>
              <a:t>事前説明会」</a:t>
            </a:r>
            <a:r>
              <a:rPr kumimoji="1" lang="ja-JP" altLang="en-US" sz="3200" dirty="0">
                <a:latin typeface="HGP創英角ｺﾞｼｯｸUB" panose="020B0900000000000000" pitchFamily="50" charset="-128"/>
                <a:ea typeface="HGP創英角ｺﾞｼｯｸUB" panose="020B0900000000000000" pitchFamily="50" charset="-128"/>
              </a:rPr>
              <a:t>の感想</a:t>
            </a:r>
            <a:r>
              <a:rPr kumimoji="1" lang="ja-JP" altLang="en-US" sz="2800" dirty="0">
                <a:latin typeface="HGP創英角ｺﾞｼｯｸUB" panose="020B0900000000000000" pitchFamily="50" charset="-128"/>
                <a:ea typeface="HGP創英角ｺﾞｼｯｸUB" panose="020B0900000000000000" pitchFamily="50" charset="-128"/>
              </a:rPr>
              <a:t>（参加者アンケートより）</a:t>
            </a:r>
            <a:endParaRPr kumimoji="1" lang="ja-JP" altLang="en-US" sz="36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179512" y="1124744"/>
            <a:ext cx="8856984" cy="3528392"/>
          </a:xfrm>
          <a:solidFill>
            <a:schemeClr val="tx2">
              <a:lumMod val="20000"/>
              <a:lumOff val="80000"/>
              <a:alpha val="67000"/>
            </a:schemeClr>
          </a:solidFill>
        </p:spPr>
        <p:txBody>
          <a:bodyPr>
            <a:normAutofit fontScale="92500" lnSpcReduction="10000"/>
          </a:bodyPr>
          <a:lstStyle/>
          <a:p>
            <a:pPr marL="0" indent="0">
              <a:buNone/>
            </a:pPr>
            <a:r>
              <a:rPr kumimoji="1" lang="ja-JP" altLang="en-US" sz="2000" dirty="0"/>
              <a:t>●</a:t>
            </a:r>
            <a:r>
              <a:rPr kumimoji="1" lang="ja-JP" altLang="en-US" sz="2400" dirty="0"/>
              <a:t>「</a:t>
            </a:r>
            <a:r>
              <a:rPr lang="ja-JP" altLang="en-US" sz="2400" dirty="0"/>
              <a:t>働き口を探してもこの年齢では難しかった。</a:t>
            </a:r>
            <a:r>
              <a:rPr kumimoji="1" lang="ja-JP" altLang="en-US" sz="2400" dirty="0"/>
              <a:t>よくぞこのような事業　　</a:t>
            </a:r>
            <a:endParaRPr kumimoji="1" lang="en-US" altLang="ja-JP" sz="2400" dirty="0"/>
          </a:p>
          <a:p>
            <a:pPr marL="0" indent="0">
              <a:buNone/>
            </a:pPr>
            <a:r>
              <a:rPr lang="ja-JP" altLang="en-US" sz="2400" dirty="0"/>
              <a:t>　　</a:t>
            </a:r>
            <a:r>
              <a:rPr kumimoji="1" lang="ja-JP" altLang="en-US" sz="2400" dirty="0"/>
              <a:t>を考えてくれた。」</a:t>
            </a:r>
            <a:r>
              <a:rPr kumimoji="1" lang="ja-JP" altLang="en-US" sz="2000" dirty="0"/>
              <a:t> </a:t>
            </a:r>
            <a:r>
              <a:rPr kumimoji="1" lang="ja-JP" altLang="en-US" sz="2000" b="1" dirty="0">
                <a:solidFill>
                  <a:srgbClr val="0000FF"/>
                </a:solidFill>
              </a:rPr>
              <a:t>（</a:t>
            </a:r>
            <a:r>
              <a:rPr kumimoji="1" lang="en-US" altLang="ja-JP" sz="2600" b="1" dirty="0">
                <a:solidFill>
                  <a:srgbClr val="0000FF"/>
                </a:solidFill>
              </a:rPr>
              <a:t>68</a:t>
            </a:r>
            <a:r>
              <a:rPr kumimoji="1" lang="ja-JP" altLang="en-US" sz="2600" b="1" dirty="0">
                <a:solidFill>
                  <a:srgbClr val="0000FF"/>
                </a:solidFill>
              </a:rPr>
              <a:t>歳</a:t>
            </a:r>
            <a:r>
              <a:rPr kumimoji="1" lang="ja-JP" altLang="en-US" sz="2000" b="1" dirty="0">
                <a:solidFill>
                  <a:srgbClr val="0000FF"/>
                </a:solidFill>
              </a:rPr>
              <a:t>男性）</a:t>
            </a:r>
            <a:endParaRPr kumimoji="1" lang="en-US" altLang="ja-JP" sz="2000" b="1" dirty="0">
              <a:solidFill>
                <a:srgbClr val="0000FF"/>
              </a:solidFill>
            </a:endParaRPr>
          </a:p>
          <a:p>
            <a:pPr marL="0" indent="0">
              <a:buNone/>
            </a:pPr>
            <a:r>
              <a:rPr lang="ja-JP" altLang="en-US" sz="2000" dirty="0"/>
              <a:t>●</a:t>
            </a:r>
            <a:r>
              <a:rPr kumimoji="1" lang="ja-JP" altLang="en-US" sz="2400" dirty="0"/>
              <a:t>「将来の介護や認知症に漠然とした不安があったので参加した。」 　</a:t>
            </a:r>
            <a:endParaRPr kumimoji="1" lang="en-US" altLang="ja-JP" sz="2400" dirty="0"/>
          </a:p>
          <a:p>
            <a:pPr marL="0" indent="0">
              <a:buNone/>
            </a:pPr>
            <a:r>
              <a:rPr lang="ja-JP" altLang="en-US" sz="2400" dirty="0">
                <a:solidFill>
                  <a:srgbClr val="FF0000"/>
                </a:solidFill>
              </a:rPr>
              <a:t>　　</a:t>
            </a:r>
            <a:r>
              <a:rPr kumimoji="1" lang="ja-JP" altLang="en-US" sz="2200" b="1" dirty="0">
                <a:solidFill>
                  <a:srgbClr val="FF0000"/>
                </a:solidFill>
              </a:rPr>
              <a:t>（</a:t>
            </a:r>
            <a:r>
              <a:rPr kumimoji="1" lang="en-US" altLang="ja-JP" sz="2600" b="1" dirty="0">
                <a:solidFill>
                  <a:srgbClr val="FF0000"/>
                </a:solidFill>
              </a:rPr>
              <a:t>67</a:t>
            </a:r>
            <a:r>
              <a:rPr lang="ja-JP" altLang="en-US" sz="2200" b="1" dirty="0">
                <a:solidFill>
                  <a:srgbClr val="FF0000"/>
                </a:solidFill>
              </a:rPr>
              <a:t>歳女性）</a:t>
            </a:r>
            <a:endParaRPr lang="en-US" altLang="ja-JP" sz="2200" b="1" dirty="0">
              <a:solidFill>
                <a:srgbClr val="FF0000"/>
              </a:solidFill>
            </a:endParaRPr>
          </a:p>
          <a:p>
            <a:pPr marL="0" indent="0">
              <a:buNone/>
            </a:pPr>
            <a:r>
              <a:rPr lang="ja-JP" altLang="en-US" sz="2000" dirty="0"/>
              <a:t>●</a:t>
            </a:r>
            <a:r>
              <a:rPr lang="ja-JP" altLang="en-US" sz="2400" dirty="0"/>
              <a:t>「病院を退職して家にいた。もう一度病院勤務をするのは体力的</a:t>
            </a:r>
            <a:endParaRPr lang="en-US" altLang="ja-JP" sz="2400" dirty="0"/>
          </a:p>
          <a:p>
            <a:pPr marL="0" indent="0">
              <a:buNone/>
            </a:pPr>
            <a:r>
              <a:rPr lang="ja-JP" altLang="en-US" sz="2400" dirty="0"/>
              <a:t>　　にきついが、この仕事なら、今の私にもできると思った。」</a:t>
            </a:r>
            <a:endParaRPr lang="en-US" altLang="ja-JP" sz="2400" dirty="0"/>
          </a:p>
          <a:p>
            <a:pPr marL="0" indent="0">
              <a:buNone/>
            </a:pPr>
            <a:r>
              <a:rPr lang="ja-JP" altLang="en-US" sz="2400" dirty="0">
                <a:solidFill>
                  <a:srgbClr val="FF0000"/>
                </a:solidFill>
              </a:rPr>
              <a:t>　</a:t>
            </a:r>
            <a:r>
              <a:rPr lang="ja-JP" altLang="en-US" sz="2600" b="1" dirty="0">
                <a:solidFill>
                  <a:srgbClr val="FF0000"/>
                </a:solidFill>
              </a:rPr>
              <a:t>　</a:t>
            </a:r>
            <a:r>
              <a:rPr lang="ja-JP" altLang="en-US" sz="2200" b="1" dirty="0">
                <a:solidFill>
                  <a:srgbClr val="FF0000"/>
                </a:solidFill>
              </a:rPr>
              <a:t>（</a:t>
            </a:r>
            <a:r>
              <a:rPr lang="en-US" altLang="ja-JP" sz="2600" b="1" dirty="0">
                <a:solidFill>
                  <a:srgbClr val="FF0000"/>
                </a:solidFill>
              </a:rPr>
              <a:t>69</a:t>
            </a:r>
            <a:r>
              <a:rPr lang="ja-JP" altLang="en-US" sz="2200" b="1" dirty="0">
                <a:solidFill>
                  <a:srgbClr val="FF0000"/>
                </a:solidFill>
              </a:rPr>
              <a:t>歳女性・元看護師）</a:t>
            </a:r>
            <a:endParaRPr lang="en-US" altLang="ja-JP" sz="2200" b="1" dirty="0">
              <a:solidFill>
                <a:srgbClr val="FF0000"/>
              </a:solidFill>
            </a:endParaRPr>
          </a:p>
          <a:p>
            <a:pPr marL="0" indent="0">
              <a:buNone/>
            </a:pPr>
            <a:r>
              <a:rPr lang="ja-JP" altLang="en-US" sz="2000" dirty="0"/>
              <a:t>●</a:t>
            </a:r>
            <a:r>
              <a:rPr lang="ja-JP" altLang="en-US" sz="2400" dirty="0"/>
              <a:t>「介護の人材不足という社会問題へ、自分も貢献したいと思った。」</a:t>
            </a:r>
            <a:endParaRPr lang="en-US" altLang="ja-JP" sz="2400" dirty="0"/>
          </a:p>
          <a:p>
            <a:pPr marL="0" indent="0">
              <a:buNone/>
            </a:pPr>
            <a:r>
              <a:rPr lang="ja-JP" altLang="en-US" sz="2400" dirty="0">
                <a:solidFill>
                  <a:srgbClr val="FF0000"/>
                </a:solidFill>
              </a:rPr>
              <a:t>　　</a:t>
            </a:r>
            <a:r>
              <a:rPr lang="ja-JP" altLang="en-US" sz="2200" b="1" dirty="0">
                <a:solidFill>
                  <a:srgbClr val="FF0000"/>
                </a:solidFill>
              </a:rPr>
              <a:t>（</a:t>
            </a:r>
            <a:r>
              <a:rPr lang="en-US" altLang="ja-JP" sz="2600" b="1" dirty="0">
                <a:solidFill>
                  <a:srgbClr val="FF0000"/>
                </a:solidFill>
              </a:rPr>
              <a:t>65</a:t>
            </a:r>
            <a:r>
              <a:rPr lang="ja-JP" altLang="en-US" sz="2200" b="1" dirty="0">
                <a:solidFill>
                  <a:srgbClr val="FF0000"/>
                </a:solidFill>
              </a:rPr>
              <a:t>歳女性）　</a:t>
            </a:r>
            <a:endParaRPr lang="en-US" altLang="ja-JP" sz="2200" b="1" dirty="0"/>
          </a:p>
          <a:p>
            <a:pPr marL="0" indent="0">
              <a:buNone/>
            </a:pPr>
            <a:endParaRPr lang="en-US" altLang="ja-JP" sz="2000" dirty="0"/>
          </a:p>
        </p:txBody>
      </p:sp>
      <p:sp>
        <p:nvSpPr>
          <p:cNvPr id="5" name="テキスト ボックス 4"/>
          <p:cNvSpPr txBox="1"/>
          <p:nvPr/>
        </p:nvSpPr>
        <p:spPr>
          <a:xfrm>
            <a:off x="251520" y="4725144"/>
            <a:ext cx="8640960" cy="2308324"/>
          </a:xfrm>
          <a:prstGeom prst="rect">
            <a:avLst/>
          </a:prstGeom>
          <a:noFill/>
        </p:spPr>
        <p:txBody>
          <a:bodyPr wrap="square" rtlCol="0">
            <a:spAutoFit/>
          </a:bodyPr>
          <a:lstStyle/>
          <a:p>
            <a:r>
              <a:rPr lang="ja-JP" altLang="en-US" sz="2400" b="1" dirty="0">
                <a:solidFill>
                  <a:srgbClr val="FF0000"/>
                </a:solidFill>
                <a:latin typeface="+mn-ea"/>
              </a:rPr>
              <a:t>たった</a:t>
            </a:r>
            <a:r>
              <a:rPr lang="en-US" altLang="ja-JP" sz="2400" b="1" dirty="0">
                <a:solidFill>
                  <a:srgbClr val="FF0000"/>
                </a:solidFill>
                <a:latin typeface="+mn-ea"/>
              </a:rPr>
              <a:t>1</a:t>
            </a:r>
            <a:r>
              <a:rPr lang="ja-JP" altLang="en-US" sz="2400" b="1" dirty="0">
                <a:solidFill>
                  <a:srgbClr val="FF0000"/>
                </a:solidFill>
                <a:latin typeface="+mn-ea"/>
              </a:rPr>
              <a:t>回</a:t>
            </a:r>
            <a:r>
              <a:rPr lang="ja-JP" altLang="ja-JP" sz="2400" b="1" dirty="0">
                <a:solidFill>
                  <a:srgbClr val="FF0000"/>
                </a:solidFill>
                <a:latin typeface="+mn-ea"/>
              </a:rPr>
              <a:t>の</a:t>
            </a:r>
            <a:r>
              <a:rPr lang="ja-JP" altLang="en-US" sz="2400" b="1" dirty="0">
                <a:solidFill>
                  <a:srgbClr val="FF0000"/>
                </a:solidFill>
                <a:latin typeface="+mn-ea"/>
              </a:rPr>
              <a:t>新聞折込</a:t>
            </a:r>
            <a:r>
              <a:rPr lang="ja-JP" altLang="ja-JP" sz="2400" b="1" dirty="0">
                <a:solidFill>
                  <a:srgbClr val="FF0000"/>
                </a:solidFill>
                <a:latin typeface="+mn-ea"/>
              </a:rPr>
              <a:t>チラシで予想以上に</a:t>
            </a:r>
            <a:r>
              <a:rPr lang="ja-JP" altLang="en-US" sz="2400" b="1" dirty="0">
                <a:solidFill>
                  <a:srgbClr val="FF0000"/>
                </a:solidFill>
                <a:latin typeface="+mn-ea"/>
              </a:rPr>
              <a:t>反響が</a:t>
            </a:r>
            <a:r>
              <a:rPr lang="ja-JP" altLang="ja-JP" sz="2400" b="1" dirty="0">
                <a:solidFill>
                  <a:srgbClr val="FF0000"/>
                </a:solidFill>
                <a:latin typeface="+mn-ea"/>
              </a:rPr>
              <a:t>大きく、地域の高齢者の介護</a:t>
            </a:r>
            <a:r>
              <a:rPr lang="ja-JP" altLang="en-US" sz="2400" b="1" dirty="0">
                <a:solidFill>
                  <a:srgbClr val="FF0000"/>
                </a:solidFill>
                <a:latin typeface="+mn-ea"/>
              </a:rPr>
              <a:t>の仕事</a:t>
            </a:r>
            <a:r>
              <a:rPr lang="ja-JP" altLang="ja-JP" sz="2400" b="1" dirty="0">
                <a:solidFill>
                  <a:srgbClr val="FF0000"/>
                </a:solidFill>
                <a:latin typeface="+mn-ea"/>
              </a:rPr>
              <a:t>への関心の高さが伺えた</a:t>
            </a:r>
            <a:r>
              <a:rPr lang="ja-JP" altLang="en-US" sz="2400" b="1" dirty="0">
                <a:solidFill>
                  <a:srgbClr val="FF0000"/>
                </a:solidFill>
                <a:latin typeface="+mn-ea"/>
              </a:rPr>
              <a:t>。</a:t>
            </a:r>
            <a:endParaRPr lang="en-US" altLang="ja-JP" sz="2400" b="1" dirty="0">
              <a:solidFill>
                <a:srgbClr val="FF0000"/>
              </a:solidFill>
              <a:latin typeface="+mn-ea"/>
            </a:endParaRPr>
          </a:p>
          <a:p>
            <a:endParaRPr lang="en-US" altLang="ja-JP" sz="2400" b="1" dirty="0">
              <a:solidFill>
                <a:srgbClr val="FF0000"/>
              </a:solidFill>
              <a:latin typeface="+mn-ea"/>
            </a:endParaRPr>
          </a:p>
          <a:p>
            <a:r>
              <a:rPr lang="ja-JP" altLang="en-US" sz="2400" b="1" dirty="0">
                <a:solidFill>
                  <a:srgbClr val="FF0000"/>
                </a:solidFill>
                <a:latin typeface="+mn-ea"/>
              </a:rPr>
              <a:t>また</a:t>
            </a:r>
            <a:r>
              <a:rPr lang="ja-JP" altLang="ja-JP" sz="2400" b="1" dirty="0">
                <a:solidFill>
                  <a:srgbClr val="FF0000"/>
                </a:solidFill>
                <a:latin typeface="+mn-ea"/>
              </a:rPr>
              <a:t>高齢者の「働くこと」への強い意欲と、社会</a:t>
            </a:r>
            <a:r>
              <a:rPr lang="ja-JP" altLang="en-US" sz="2400" b="1" dirty="0">
                <a:solidFill>
                  <a:srgbClr val="FF0000"/>
                </a:solidFill>
                <a:latin typeface="+mn-ea"/>
              </a:rPr>
              <a:t>に</a:t>
            </a:r>
            <a:r>
              <a:rPr lang="ja-JP" altLang="ja-JP" sz="2400" b="1" dirty="0">
                <a:solidFill>
                  <a:srgbClr val="FF0000"/>
                </a:solidFill>
                <a:latin typeface="+mn-ea"/>
              </a:rPr>
              <a:t>貢献したいという高い意識を持たれている事</a:t>
            </a:r>
            <a:r>
              <a:rPr lang="ja-JP" altLang="en-US" sz="2400" b="1" dirty="0">
                <a:solidFill>
                  <a:srgbClr val="FF0000"/>
                </a:solidFill>
                <a:latin typeface="+mn-ea"/>
              </a:rPr>
              <a:t>が</a:t>
            </a:r>
            <a:r>
              <a:rPr lang="ja-JP" altLang="ja-JP" sz="2400" b="1" dirty="0">
                <a:solidFill>
                  <a:srgbClr val="FF0000"/>
                </a:solidFill>
                <a:latin typeface="+mn-ea"/>
              </a:rPr>
              <a:t>発見できた。</a:t>
            </a:r>
          </a:p>
          <a:p>
            <a:endParaRPr kumimoji="1" lang="ja-JP" altLang="en-US" sz="2400"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10"/>
          <p:cNvSpPr txBox="1">
            <a:spLocks/>
          </p:cNvSpPr>
          <p:nvPr/>
        </p:nvSpPr>
        <p:spPr>
          <a:xfrm>
            <a:off x="7010400" y="6357958"/>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14</a:t>
            </a:fld>
            <a:endParaRPr lang="ja-JP" altLang="en-US" sz="2400" dirty="0"/>
          </a:p>
        </p:txBody>
      </p:sp>
    </p:spTree>
    <p:extLst>
      <p:ext uri="{BB962C8B-B14F-4D97-AF65-F5344CB8AC3E}">
        <p14:creationId xmlns:p14="http://schemas.microsoft.com/office/powerpoint/2010/main" val="981263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5516" y="1332966"/>
            <a:ext cx="8712968" cy="5275013"/>
          </a:xfrm>
        </p:spPr>
        <p:txBody>
          <a:bodyPr>
            <a:normAutofit fontScale="85000" lnSpcReduction="10000"/>
          </a:bodyPr>
          <a:lstStyle/>
          <a:p>
            <a:pPr marL="0" indent="0">
              <a:buNone/>
            </a:pPr>
            <a:r>
              <a:rPr lang="ja-JP" altLang="en-US" sz="2400" b="1" dirty="0">
                <a:solidFill>
                  <a:srgbClr val="FF0000"/>
                </a:solidFill>
              </a:rPr>
              <a:t>①　 </a:t>
            </a:r>
            <a:r>
              <a:rPr lang="ja-JP" altLang="en-US" sz="2400" b="1" dirty="0"/>
              <a:t>６０歳～７５歳の元気高齢者にとって、</a:t>
            </a:r>
            <a:r>
              <a:rPr lang="ja-JP" altLang="en-US" sz="2400" b="1" dirty="0">
                <a:solidFill>
                  <a:srgbClr val="0000FF"/>
                </a:solidFill>
              </a:rPr>
              <a:t>「最も働きやすい」</a:t>
            </a:r>
            <a:r>
              <a:rPr lang="ja-JP" altLang="en-US" sz="2400" b="1" dirty="0"/>
              <a:t>条件を個別に面談</a:t>
            </a:r>
            <a:endParaRPr lang="en-US" altLang="ja-JP" sz="2400" b="1" dirty="0"/>
          </a:p>
          <a:p>
            <a:pPr marL="0" indent="0">
              <a:buNone/>
            </a:pPr>
            <a:r>
              <a:rPr lang="ja-JP" altLang="en-US" sz="2400" b="1" dirty="0"/>
              <a:t>　　　して、参加施設側の希望とすり合わせた結果、</a:t>
            </a:r>
            <a:endParaRPr lang="en-US" altLang="ja-JP" sz="2400" b="1" dirty="0"/>
          </a:p>
          <a:p>
            <a:pPr marL="0" indent="0">
              <a:buNone/>
            </a:pPr>
            <a:r>
              <a:rPr lang="ja-JP" altLang="en-US" sz="2400" b="1" dirty="0"/>
              <a:t>　　　　　</a:t>
            </a:r>
            <a:r>
              <a:rPr kumimoji="1" lang="ja-JP" altLang="en-US" sz="2800" b="1" u="sng" dirty="0">
                <a:solidFill>
                  <a:srgbClr val="0000FF"/>
                </a:solidFill>
                <a:effectLst>
                  <a:outerShdw blurRad="38100" dist="38100" dir="2700000" algn="tl">
                    <a:srgbClr val="000000">
                      <a:alpha val="43137"/>
                    </a:srgbClr>
                  </a:outerShdw>
                </a:effectLst>
              </a:rPr>
              <a:t>１日３～４時間、午前・午後の</a:t>
            </a:r>
            <a:r>
              <a:rPr lang="ja-JP" altLang="en-US" sz="2800" b="1" u="sng" dirty="0">
                <a:solidFill>
                  <a:srgbClr val="0000FF"/>
                </a:solidFill>
                <a:effectLst>
                  <a:outerShdw blurRad="38100" dist="38100" dir="2700000" algn="tl">
                    <a:srgbClr val="000000">
                      <a:alpha val="43137"/>
                    </a:srgbClr>
                  </a:outerShdw>
                </a:effectLst>
              </a:rPr>
              <a:t>交代制</a:t>
            </a:r>
            <a:r>
              <a:rPr lang="ja-JP" altLang="en-US" sz="2800" b="1" u="sng" dirty="0">
                <a:effectLst>
                  <a:outerShdw blurRad="38100" dist="38100" dir="2700000" algn="tl">
                    <a:srgbClr val="000000">
                      <a:alpha val="43137"/>
                    </a:srgbClr>
                  </a:outerShdw>
                </a:effectLst>
              </a:rPr>
              <a:t>で、</a:t>
            </a:r>
            <a:r>
              <a:rPr lang="ja-JP" altLang="en-US" sz="2800" b="1" u="sng" dirty="0">
                <a:solidFill>
                  <a:srgbClr val="0000FF"/>
                </a:solidFill>
                <a:effectLst>
                  <a:outerShdw blurRad="38100" dist="38100" dir="2700000" algn="tl">
                    <a:srgbClr val="000000">
                      <a:alpha val="43137"/>
                    </a:srgbClr>
                  </a:outerShdw>
                </a:effectLst>
              </a:rPr>
              <a:t>週３～４日</a:t>
            </a:r>
            <a:endParaRPr lang="en-US" altLang="ja-JP" sz="2800" b="1" u="sng" dirty="0">
              <a:solidFill>
                <a:srgbClr val="0000FF"/>
              </a:solidFill>
              <a:effectLst>
                <a:outerShdw blurRad="38100" dist="38100" dir="2700000" algn="tl">
                  <a:srgbClr val="000000">
                    <a:alpha val="43137"/>
                  </a:srgbClr>
                </a:outerShdw>
              </a:effectLst>
            </a:endParaRPr>
          </a:p>
          <a:p>
            <a:pPr marL="0" indent="0">
              <a:buNone/>
            </a:pPr>
            <a:r>
              <a:rPr lang="ja-JP" altLang="en-US" sz="2400" b="1" dirty="0">
                <a:solidFill>
                  <a:srgbClr val="0000FF"/>
                </a:solidFill>
              </a:rPr>
              <a:t>　　 　</a:t>
            </a:r>
            <a:r>
              <a:rPr lang="ja-JP" altLang="en-US" sz="2400" b="1" dirty="0"/>
              <a:t>が、高齢者世代にとって</a:t>
            </a:r>
            <a:r>
              <a:rPr lang="ja-JP" altLang="en-US" sz="2400" b="1" dirty="0">
                <a:solidFill>
                  <a:srgbClr val="0000FF"/>
                </a:solidFill>
              </a:rPr>
              <a:t>「最も働きやすい条件」</a:t>
            </a:r>
            <a:r>
              <a:rPr lang="ja-JP" altLang="en-US" sz="2400" b="1" dirty="0"/>
              <a:t>であることがわかった。</a:t>
            </a:r>
            <a:endParaRPr lang="en-US" altLang="ja-JP" sz="2400" b="1" dirty="0"/>
          </a:p>
          <a:p>
            <a:pPr marL="0" indent="0">
              <a:buNone/>
            </a:pPr>
            <a:endParaRPr lang="en-US" altLang="ja-JP" sz="2400" b="1" dirty="0"/>
          </a:p>
          <a:p>
            <a:pPr marL="0" indent="0">
              <a:buNone/>
            </a:pPr>
            <a:r>
              <a:rPr lang="ja-JP" altLang="en-US" sz="2400" b="1" dirty="0"/>
              <a:t>②　 中には、</a:t>
            </a:r>
            <a:r>
              <a:rPr lang="ja-JP" altLang="en-US" sz="2800" b="1" u="sng" dirty="0">
                <a:solidFill>
                  <a:srgbClr val="0000FF"/>
                </a:solidFill>
                <a:effectLst>
                  <a:outerShdw blurRad="38100" dist="38100" dir="2700000" algn="tl">
                    <a:srgbClr val="000000">
                      <a:alpha val="43137"/>
                    </a:srgbClr>
                  </a:outerShdw>
                </a:effectLst>
                <a:latin typeface="+mn-ea"/>
              </a:rPr>
              <a:t>早朝６時～８時の勤務</a:t>
            </a:r>
            <a:r>
              <a:rPr lang="ja-JP" altLang="en-US" sz="2400" b="1" dirty="0"/>
              <a:t>を希望される方もおられ、施設では    </a:t>
            </a:r>
            <a:endParaRPr lang="en-US" altLang="ja-JP" sz="2400" b="1" dirty="0"/>
          </a:p>
          <a:p>
            <a:pPr marL="0" indent="0">
              <a:buNone/>
            </a:pPr>
            <a:r>
              <a:rPr lang="en-US" altLang="ja-JP" sz="2400" b="1" dirty="0"/>
              <a:t>         </a:t>
            </a:r>
            <a:r>
              <a:rPr lang="ja-JP" altLang="en-US" sz="2400" b="1" dirty="0">
                <a:solidFill>
                  <a:srgbClr val="0000FF"/>
                </a:solidFill>
              </a:rPr>
              <a:t>朝の起床時、特に夜勤明けで人手のない時間帯</a:t>
            </a:r>
            <a:r>
              <a:rPr lang="ja-JP" altLang="en-US" sz="2400" b="1" dirty="0"/>
              <a:t>で非常に助かった。</a:t>
            </a:r>
            <a:endParaRPr lang="en-US" altLang="ja-JP" sz="2400" b="1" dirty="0"/>
          </a:p>
          <a:p>
            <a:pPr marL="0" indent="0">
              <a:buNone/>
            </a:pPr>
            <a:endParaRPr lang="en-US" altLang="ja-JP" sz="2400" b="1" dirty="0"/>
          </a:p>
          <a:p>
            <a:pPr marL="0" indent="0">
              <a:buNone/>
            </a:pPr>
            <a:r>
              <a:rPr lang="ja-JP" altLang="en-US" sz="2400" b="1" dirty="0"/>
              <a:t>③　面談記録では、</a:t>
            </a:r>
            <a:r>
              <a:rPr lang="ja-JP" altLang="en-US" sz="2400" b="1" dirty="0">
                <a:solidFill>
                  <a:srgbClr val="0000FF"/>
                </a:solidFill>
              </a:rPr>
              <a:t>「終日勤務では体力的につらい」「親や孫の世話など抱えて</a:t>
            </a:r>
            <a:endParaRPr lang="en-US" altLang="ja-JP" sz="2400" b="1" dirty="0">
              <a:solidFill>
                <a:srgbClr val="0000FF"/>
              </a:solidFill>
            </a:endParaRPr>
          </a:p>
          <a:p>
            <a:pPr marL="0" indent="0">
              <a:buNone/>
            </a:pPr>
            <a:r>
              <a:rPr lang="ja-JP" altLang="en-US" sz="2400" b="1" dirty="0">
                <a:solidFill>
                  <a:srgbClr val="0000FF"/>
                </a:solidFill>
              </a:rPr>
              <a:t>　　 る」「自分の時間も大事にしたい」</a:t>
            </a:r>
            <a:r>
              <a:rPr lang="ja-JP" altLang="en-US" sz="2400" b="1" dirty="0"/>
              <a:t>など今の高齢者世代の実態が見えてきた。</a:t>
            </a:r>
            <a:endParaRPr lang="en-US" altLang="ja-JP" sz="2400" b="1" dirty="0"/>
          </a:p>
          <a:p>
            <a:pPr marL="0" indent="0">
              <a:buNone/>
            </a:pPr>
            <a:endParaRPr lang="en-US" altLang="ja-JP" sz="2400" b="1" dirty="0"/>
          </a:p>
          <a:p>
            <a:pPr marL="0" indent="0">
              <a:buNone/>
            </a:pPr>
            <a:r>
              <a:rPr lang="ja-JP" altLang="en-US" sz="2400" b="1" dirty="0"/>
              <a:t>④　これまで介護職採用難に散々苦しんできた参加施設の事務長たちからも、</a:t>
            </a:r>
            <a:endParaRPr lang="en-US" altLang="ja-JP" sz="2400" b="1" dirty="0"/>
          </a:p>
          <a:p>
            <a:pPr marL="0" indent="0" algn="ctr">
              <a:buNone/>
            </a:pPr>
            <a:r>
              <a:rPr lang="ja-JP" altLang="en-US" sz="2400" b="1" dirty="0">
                <a:solidFill>
                  <a:srgbClr val="0000FF"/>
                </a:solidFill>
              </a:rPr>
              <a:t>　</a:t>
            </a:r>
            <a:r>
              <a:rPr lang="ja-JP" altLang="en-US" sz="2400" b="1" dirty="0">
                <a:solidFill>
                  <a:srgbClr val="0000FF"/>
                </a:solidFill>
                <a:effectLst>
                  <a:outerShdw blurRad="38100" dist="38100" dir="2700000" algn="tl">
                    <a:srgbClr val="000000">
                      <a:alpha val="43137"/>
                    </a:srgbClr>
                  </a:outerShdw>
                </a:effectLst>
              </a:rPr>
              <a:t>　</a:t>
            </a:r>
            <a:r>
              <a:rPr lang="ja-JP" altLang="en-US" sz="2800" b="1" dirty="0">
                <a:solidFill>
                  <a:srgbClr val="0000FF"/>
                </a:solidFill>
                <a:effectLst>
                  <a:outerShdw blurRad="38100" dist="38100" dir="2700000" algn="tl">
                    <a:srgbClr val="000000">
                      <a:alpha val="43137"/>
                    </a:srgbClr>
                  </a:outerShdw>
                </a:effectLst>
              </a:rPr>
              <a:t>　</a:t>
            </a:r>
            <a:r>
              <a:rPr lang="ja-JP" altLang="en-US" sz="2800" b="1" u="sng" dirty="0">
                <a:solidFill>
                  <a:srgbClr val="0000FF"/>
                </a:solidFill>
                <a:effectLst>
                  <a:outerShdw blurRad="38100" dist="38100" dir="2700000" algn="tl">
                    <a:srgbClr val="000000">
                      <a:alpha val="43137"/>
                    </a:srgbClr>
                  </a:outerShdw>
                </a:effectLst>
              </a:rPr>
              <a:t>「こんな近くに人材がいたなんて灯台下暗しだった。」</a:t>
            </a:r>
            <a:endParaRPr lang="en-US" altLang="ja-JP" sz="2800" b="1" u="sng" dirty="0">
              <a:solidFill>
                <a:srgbClr val="0000FF"/>
              </a:solidFill>
              <a:effectLst>
                <a:outerShdw blurRad="38100" dist="38100" dir="2700000" algn="tl">
                  <a:srgbClr val="000000">
                    <a:alpha val="43137"/>
                  </a:srgbClr>
                </a:outerShdw>
              </a:effectLst>
            </a:endParaRPr>
          </a:p>
          <a:p>
            <a:pPr marL="0" indent="0">
              <a:buNone/>
            </a:pPr>
            <a:r>
              <a:rPr lang="ja-JP" altLang="en-US" sz="2800" b="1" dirty="0">
                <a:solidFill>
                  <a:srgbClr val="0000FF"/>
                </a:solidFill>
              </a:rPr>
              <a:t>　　</a:t>
            </a:r>
            <a:r>
              <a:rPr lang="ja-JP" altLang="en-US" sz="2400" b="1" dirty="0"/>
              <a:t>という感想となった。</a:t>
            </a:r>
            <a:endParaRPr kumimoji="1" lang="en-US" altLang="ja-JP" sz="2400" b="1" dirty="0"/>
          </a:p>
        </p:txBody>
      </p:sp>
      <p:sp>
        <p:nvSpPr>
          <p:cNvPr id="5" name="タイトル 1"/>
          <p:cNvSpPr>
            <a:spLocks noGrp="1"/>
          </p:cNvSpPr>
          <p:nvPr>
            <p:ph type="title"/>
          </p:nvPr>
        </p:nvSpPr>
        <p:spPr>
          <a:xfrm>
            <a:off x="457200" y="274638"/>
            <a:ext cx="8229600" cy="778098"/>
          </a:xfrm>
          <a:solidFill>
            <a:schemeClr val="tx2">
              <a:lumMod val="20000"/>
              <a:lumOff val="80000"/>
            </a:schemeClr>
          </a:solidFill>
          <a:ln>
            <a:solidFill>
              <a:schemeClr val="accent1"/>
            </a:solidFill>
          </a:ln>
        </p:spPr>
        <p:txBody>
          <a:bodyPr>
            <a:noAutofit/>
          </a:bodyPr>
          <a:lstStyle/>
          <a:p>
            <a:r>
              <a:rPr lang="ja-JP" altLang="en-US" sz="3200" dirty="0"/>
              <a:t>１１月 </a:t>
            </a:r>
            <a:r>
              <a:rPr lang="ja-JP" altLang="en-US" sz="3600" b="1" dirty="0"/>
              <a:t>「就労マッチング」</a:t>
            </a:r>
            <a:r>
              <a:rPr lang="ja-JP" altLang="en-US" sz="3200" dirty="0"/>
              <a:t>から見えてきたこと</a:t>
            </a:r>
            <a:endParaRPr kumimoji="1" lang="ja-JP" altLang="en-US" sz="3200" dirty="0">
              <a:latin typeface="+mn-ea"/>
              <a:ea typeface="+mn-ea"/>
            </a:endParaRPr>
          </a:p>
        </p:txBody>
      </p:sp>
      <p:sp>
        <p:nvSpPr>
          <p:cNvPr id="6" name="スライド番号プレースホルダー 10"/>
          <p:cNvSpPr txBox="1">
            <a:spLocks/>
          </p:cNvSpPr>
          <p:nvPr/>
        </p:nvSpPr>
        <p:spPr>
          <a:xfrm>
            <a:off x="7010400" y="6357958"/>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15</a:t>
            </a:fld>
            <a:endParaRPr lang="ja-JP" altLang="en-US" sz="2400" dirty="0"/>
          </a:p>
        </p:txBody>
      </p:sp>
    </p:spTree>
    <p:extLst>
      <p:ext uri="{BB962C8B-B14F-4D97-AF65-F5344CB8AC3E}">
        <p14:creationId xmlns:p14="http://schemas.microsoft.com/office/powerpoint/2010/main" val="3293200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72518" cy="850106"/>
          </a:xfrm>
          <a:solidFill>
            <a:schemeClr val="accent5">
              <a:lumMod val="40000"/>
              <a:lumOff val="60000"/>
            </a:schemeClr>
          </a:solidFill>
          <a:ln>
            <a:solidFill>
              <a:schemeClr val="accent1">
                <a:shade val="50000"/>
              </a:schemeClr>
            </a:solidFill>
          </a:ln>
        </p:spPr>
        <p:txBody>
          <a:bodyPr>
            <a:normAutofit fontScale="90000"/>
          </a:bodyPr>
          <a:lstStyle/>
          <a:p>
            <a:r>
              <a:rPr kumimoji="1" lang="en-US" altLang="ja-JP" sz="3600" dirty="0">
                <a:latin typeface="+mn-ea"/>
                <a:ea typeface="+mn-ea"/>
              </a:rPr>
              <a:t>12</a:t>
            </a:r>
            <a:r>
              <a:rPr kumimoji="1" lang="ja-JP" altLang="en-US" sz="3600" dirty="0">
                <a:latin typeface="+mn-ea"/>
                <a:ea typeface="+mn-ea"/>
              </a:rPr>
              <a:t>月～</a:t>
            </a:r>
            <a:r>
              <a:rPr kumimoji="1" lang="ja-JP" altLang="en-US" sz="3100" dirty="0">
                <a:latin typeface="+mn-ea"/>
                <a:ea typeface="+mn-ea"/>
              </a:rPr>
              <a:t> </a:t>
            </a:r>
            <a:r>
              <a:rPr kumimoji="1" lang="ja-JP" altLang="en-US" sz="3200" b="1" dirty="0">
                <a:latin typeface="HGP創英角ｺﾞｼｯｸUB" panose="020B0900000000000000" pitchFamily="50" charset="-128"/>
                <a:ea typeface="HGP創英角ｺﾞｼｯｸUB" panose="020B0900000000000000" pitchFamily="50" charset="-128"/>
              </a:rPr>
              <a:t>「介護助手」</a:t>
            </a:r>
            <a:r>
              <a:rPr lang="ja-JP" altLang="en-US" sz="3200" b="1" dirty="0">
                <a:latin typeface="HGP創英角ｺﾞｼｯｸUB" panose="020B0900000000000000" pitchFamily="50" charset="-128"/>
                <a:ea typeface="HGP創英角ｺﾞｼｯｸUB" panose="020B0900000000000000" pitchFamily="50" charset="-128"/>
              </a:rPr>
              <a:t>　</a:t>
            </a:r>
            <a:r>
              <a:rPr kumimoji="1" lang="ja-JP" altLang="en-US" sz="3200" dirty="0"/>
              <a:t>働いてみた感想</a:t>
            </a:r>
            <a:r>
              <a:rPr kumimoji="1" lang="ja-JP" altLang="en-US" sz="2800" dirty="0"/>
              <a:t>（アンケートより）</a:t>
            </a:r>
            <a:endParaRPr kumimoji="1" lang="ja-JP" altLang="en-US" sz="3200" dirty="0"/>
          </a:p>
        </p:txBody>
      </p:sp>
      <p:sp>
        <p:nvSpPr>
          <p:cNvPr id="3" name="コンテンツ プレースホルダー 2"/>
          <p:cNvSpPr>
            <a:spLocks noGrp="1"/>
          </p:cNvSpPr>
          <p:nvPr>
            <p:ph idx="1"/>
          </p:nvPr>
        </p:nvSpPr>
        <p:spPr>
          <a:xfrm>
            <a:off x="467544" y="1268759"/>
            <a:ext cx="8280920" cy="5339219"/>
          </a:xfrm>
        </p:spPr>
        <p:txBody>
          <a:bodyPr>
            <a:normAutofit fontScale="85000" lnSpcReduction="10000"/>
          </a:bodyPr>
          <a:lstStyle/>
          <a:p>
            <a:pPr marL="0" indent="0">
              <a:buNone/>
            </a:pPr>
            <a:r>
              <a:rPr lang="ja-JP" altLang="en-US" sz="2000" b="1" dirty="0"/>
              <a:t>①　</a:t>
            </a:r>
            <a:r>
              <a:rPr lang="ja-JP" altLang="en-US" sz="2000" dirty="0"/>
              <a:t>入浴準備など手伝いながら、いろいろな利用者さんとお話しできることが、</a:t>
            </a:r>
            <a:endParaRPr lang="en-US" altLang="ja-JP" sz="2000" dirty="0"/>
          </a:p>
          <a:p>
            <a:pPr marL="0" indent="0">
              <a:buNone/>
            </a:pPr>
            <a:r>
              <a:rPr lang="ja-JP" altLang="en-US" sz="2000" dirty="0"/>
              <a:t>　 　とても楽しい。働きながら「介護」のことも学べてとても良い</a:t>
            </a:r>
            <a:r>
              <a:rPr lang="ja-JP" altLang="en-US" sz="2000" dirty="0" smtClean="0"/>
              <a:t>。</a:t>
            </a:r>
            <a:endParaRPr lang="en-US" altLang="ja-JP" sz="1800" dirty="0"/>
          </a:p>
          <a:p>
            <a:pPr marL="0" indent="0">
              <a:buNone/>
            </a:pPr>
            <a:r>
              <a:rPr lang="ja-JP" altLang="en-US" sz="2000" b="1" dirty="0"/>
              <a:t>②　</a:t>
            </a:r>
            <a:r>
              <a:rPr lang="ja-JP" altLang="en-US" sz="2000" dirty="0"/>
              <a:t>シーツ交換は最初ハードで腰や手首が痛くて辞めたくなった。今は</a:t>
            </a:r>
            <a:r>
              <a:rPr lang="ja-JP" altLang="en-US" sz="2000" dirty="0" err="1"/>
              <a:t>だんだ</a:t>
            </a:r>
            <a:endParaRPr lang="en-US" altLang="ja-JP" sz="2000" dirty="0"/>
          </a:p>
          <a:p>
            <a:pPr marL="0" indent="0">
              <a:buNone/>
            </a:pPr>
            <a:r>
              <a:rPr lang="ja-JP" altLang="en-US" sz="2000" dirty="0"/>
              <a:t>　 　</a:t>
            </a:r>
            <a:r>
              <a:rPr lang="ja-JP" altLang="en-US" sz="2000" dirty="0" err="1"/>
              <a:t>ん</a:t>
            </a:r>
            <a:r>
              <a:rPr lang="ja-JP" altLang="en-US" sz="2000" dirty="0"/>
              <a:t>慣れてきて、入所者さんに話しかけれるくらいに</a:t>
            </a:r>
            <a:r>
              <a:rPr lang="ja-JP" altLang="en-US" sz="2000" dirty="0" smtClean="0"/>
              <a:t>なった</a:t>
            </a:r>
            <a:r>
              <a:rPr lang="ja-JP" altLang="en-US" sz="2000" dirty="0"/>
              <a:t>。</a:t>
            </a:r>
            <a:endParaRPr lang="en-US" altLang="ja-JP" sz="2000" dirty="0"/>
          </a:p>
          <a:p>
            <a:pPr marL="0" indent="0">
              <a:buNone/>
            </a:pPr>
            <a:r>
              <a:rPr lang="ja-JP" altLang="en-US" sz="2000" b="1" dirty="0"/>
              <a:t>③　</a:t>
            </a:r>
            <a:r>
              <a:rPr lang="ja-JP" altLang="en-US" sz="2000" dirty="0"/>
              <a:t>介護職員さんと一緒に働けることがとても良い。若い職員さんから、「いつも</a:t>
            </a:r>
            <a:endParaRPr lang="en-US" altLang="ja-JP" sz="2000" dirty="0"/>
          </a:p>
          <a:p>
            <a:pPr marL="0" indent="0">
              <a:buNone/>
            </a:pPr>
            <a:r>
              <a:rPr lang="ja-JP" altLang="en-US" sz="2000" dirty="0"/>
              <a:t>　　助かります。」と言われ、私も役に立っているなと感じられ、やりがいが持てる</a:t>
            </a:r>
            <a:r>
              <a:rPr lang="ja-JP" altLang="en-US" sz="2000" dirty="0" smtClean="0"/>
              <a:t>。</a:t>
            </a:r>
            <a:endParaRPr lang="en-US" altLang="ja-JP" sz="2000" dirty="0" smtClean="0"/>
          </a:p>
          <a:p>
            <a:pPr marL="0" lvl="0" indent="0">
              <a:buNone/>
            </a:pPr>
            <a:r>
              <a:rPr lang="ja-JP" altLang="en-US" sz="2000" b="1" dirty="0" smtClean="0">
                <a:solidFill>
                  <a:prstClr val="black"/>
                </a:solidFill>
              </a:rPr>
              <a:t>④　７５歳</a:t>
            </a:r>
            <a:r>
              <a:rPr lang="ja-JP" altLang="en-US" sz="2000" dirty="0">
                <a:solidFill>
                  <a:prstClr val="black"/>
                </a:solidFill>
              </a:rPr>
              <a:t>になってまだ自分が働けるとは思ってもいなかった。人生に張り合いが</a:t>
            </a:r>
            <a:endParaRPr lang="en-US" altLang="ja-JP" sz="2000" dirty="0">
              <a:solidFill>
                <a:prstClr val="black"/>
              </a:solidFill>
            </a:endParaRPr>
          </a:p>
          <a:p>
            <a:pPr marL="0" lvl="0" indent="0">
              <a:buNone/>
            </a:pPr>
            <a:r>
              <a:rPr lang="ja-JP" altLang="en-US" sz="2000" dirty="0">
                <a:solidFill>
                  <a:prstClr val="black"/>
                </a:solidFill>
              </a:rPr>
              <a:t>　  できた。明日は何をしてやうかと楽しみで、本当に夢のような毎日だ。</a:t>
            </a:r>
            <a:endParaRPr lang="en-US" altLang="ja-JP" sz="2000" dirty="0">
              <a:solidFill>
                <a:prstClr val="black"/>
              </a:solidFill>
            </a:endParaRPr>
          </a:p>
          <a:p>
            <a:pPr marL="0" lvl="0" indent="0">
              <a:buNone/>
            </a:pPr>
            <a:r>
              <a:rPr lang="ja-JP" altLang="en-US" sz="2000" b="1" dirty="0" smtClean="0">
                <a:solidFill>
                  <a:prstClr val="black"/>
                </a:solidFill>
              </a:rPr>
              <a:t>⑤　７０歳</a:t>
            </a:r>
            <a:r>
              <a:rPr lang="ja-JP" altLang="en-US" sz="2000" dirty="0">
                <a:solidFill>
                  <a:prstClr val="black"/>
                </a:solidFill>
              </a:rPr>
              <a:t>といえども。「まだまだやれる」と自信がついた。少しずつ体も鍛えて、　　</a:t>
            </a:r>
            <a:endParaRPr lang="en-US" altLang="ja-JP" sz="2000" dirty="0">
              <a:solidFill>
                <a:prstClr val="black"/>
              </a:solidFill>
            </a:endParaRPr>
          </a:p>
          <a:p>
            <a:pPr marL="0" lvl="0" indent="0">
              <a:buNone/>
            </a:pPr>
            <a:r>
              <a:rPr lang="ja-JP" altLang="en-US" sz="2000" dirty="0">
                <a:solidFill>
                  <a:prstClr val="black"/>
                </a:solidFill>
              </a:rPr>
              <a:t>　　これからの社会や人のため役立ちたいと思うようになった。</a:t>
            </a:r>
            <a:endParaRPr lang="en-US" altLang="ja-JP" sz="2000" dirty="0">
              <a:solidFill>
                <a:prstClr val="black"/>
              </a:solidFill>
            </a:endParaRPr>
          </a:p>
          <a:p>
            <a:pPr marL="0" lvl="0" indent="0">
              <a:buNone/>
            </a:pPr>
            <a:r>
              <a:rPr lang="ja-JP" altLang="en-US" sz="2000" b="1" dirty="0" smtClean="0">
                <a:solidFill>
                  <a:prstClr val="black"/>
                </a:solidFill>
              </a:rPr>
              <a:t>⑥　７８歳</a:t>
            </a:r>
            <a:r>
              <a:rPr lang="ja-JP" altLang="en-US" sz="2000" b="1" dirty="0">
                <a:solidFill>
                  <a:prstClr val="black"/>
                </a:solidFill>
              </a:rPr>
              <a:t>、</a:t>
            </a:r>
            <a:r>
              <a:rPr lang="ja-JP" altLang="en-US" sz="2000" dirty="0">
                <a:solidFill>
                  <a:prstClr val="black"/>
                </a:solidFill>
              </a:rPr>
              <a:t>社会に出て再び「働ける」ということの充実感を改めて感じる。</a:t>
            </a:r>
            <a:endParaRPr lang="en-US" altLang="ja-JP" sz="2000" dirty="0">
              <a:solidFill>
                <a:prstClr val="black"/>
              </a:solidFill>
            </a:endParaRPr>
          </a:p>
          <a:p>
            <a:pPr marL="0" lvl="0" indent="0">
              <a:buNone/>
            </a:pPr>
            <a:r>
              <a:rPr lang="ja-JP" altLang="en-US" sz="2000" dirty="0">
                <a:solidFill>
                  <a:prstClr val="black"/>
                </a:solidFill>
              </a:rPr>
              <a:t>　　いつのまにか体調も良くなり、ここに働きにくることで元気をもらえる</a:t>
            </a:r>
            <a:r>
              <a:rPr lang="ja-JP" altLang="en-US" sz="2000" dirty="0" smtClean="0">
                <a:solidFill>
                  <a:prstClr val="black"/>
                </a:solidFill>
              </a:rPr>
              <a:t>。</a:t>
            </a:r>
            <a:endParaRPr lang="en-US" altLang="ja-JP" sz="2000" dirty="0" smtClean="0">
              <a:solidFill>
                <a:prstClr val="black"/>
              </a:solidFill>
            </a:endParaRPr>
          </a:p>
          <a:p>
            <a:pPr marL="0" lvl="0" indent="0">
              <a:buNone/>
            </a:pPr>
            <a:r>
              <a:rPr lang="ja-JP" altLang="en-US" sz="2100" b="1" dirty="0" smtClean="0">
                <a:solidFill>
                  <a:prstClr val="black"/>
                </a:solidFill>
              </a:rPr>
              <a:t>⑦　</a:t>
            </a:r>
            <a:r>
              <a:rPr lang="ja-JP" altLang="en-US" sz="2100" dirty="0" smtClean="0">
                <a:solidFill>
                  <a:prstClr val="black"/>
                </a:solidFill>
              </a:rPr>
              <a:t>作業</a:t>
            </a:r>
            <a:r>
              <a:rPr lang="ja-JP" altLang="en-US" sz="2100" dirty="0">
                <a:solidFill>
                  <a:prstClr val="black"/>
                </a:solidFill>
              </a:rPr>
              <a:t>の合間に、趣味のラジオ体操や太極拳をやってみたら、はじめは誰も無関　</a:t>
            </a:r>
            <a:endParaRPr lang="en-US" altLang="ja-JP" sz="2100" dirty="0">
              <a:solidFill>
                <a:prstClr val="black"/>
              </a:solidFill>
            </a:endParaRPr>
          </a:p>
          <a:p>
            <a:pPr marL="0" lvl="0" indent="0">
              <a:buNone/>
            </a:pPr>
            <a:r>
              <a:rPr lang="ja-JP" altLang="en-US" sz="2100" dirty="0">
                <a:solidFill>
                  <a:prstClr val="black"/>
                </a:solidFill>
              </a:rPr>
              <a:t>　  心だったが、今は皆さんが手を動かしてくれるようになり、続けて良かった。</a:t>
            </a:r>
            <a:endParaRPr lang="en-US" altLang="ja-JP" sz="2100" dirty="0">
              <a:solidFill>
                <a:prstClr val="black"/>
              </a:solidFill>
            </a:endParaRPr>
          </a:p>
          <a:p>
            <a:pPr marL="0" lvl="0" indent="0">
              <a:buNone/>
            </a:pPr>
            <a:r>
              <a:rPr lang="ja-JP" altLang="en-US" sz="2100" b="1" dirty="0" smtClean="0">
                <a:solidFill>
                  <a:prstClr val="black"/>
                </a:solidFill>
              </a:rPr>
              <a:t>⑧　</a:t>
            </a:r>
            <a:r>
              <a:rPr lang="ja-JP" altLang="en-US" sz="2100" dirty="0" smtClean="0">
                <a:solidFill>
                  <a:prstClr val="black"/>
                </a:solidFill>
              </a:rPr>
              <a:t>テレビ</a:t>
            </a:r>
            <a:r>
              <a:rPr lang="ja-JP" altLang="en-US" sz="2100" dirty="0">
                <a:solidFill>
                  <a:prstClr val="black"/>
                </a:solidFill>
              </a:rPr>
              <a:t>ばかりじゃつまらなそうだったので、趣味の紙芝居を持ってきてやってみ</a:t>
            </a:r>
            <a:endParaRPr lang="en-US" altLang="ja-JP" sz="2100" dirty="0">
              <a:solidFill>
                <a:prstClr val="black"/>
              </a:solidFill>
            </a:endParaRPr>
          </a:p>
          <a:p>
            <a:pPr marL="0" lvl="0" indent="0">
              <a:buNone/>
            </a:pPr>
            <a:r>
              <a:rPr lang="ja-JP" altLang="en-US" sz="2100" dirty="0">
                <a:solidFill>
                  <a:prstClr val="black"/>
                </a:solidFill>
              </a:rPr>
              <a:t>　  たら、昔の思い出話で交流ができ、「次の話はなに？」と楽しみにしてくれる。</a:t>
            </a:r>
            <a:endParaRPr lang="en-US" altLang="ja-JP" sz="2100" dirty="0">
              <a:solidFill>
                <a:prstClr val="black"/>
              </a:solidFill>
            </a:endParaRPr>
          </a:p>
          <a:p>
            <a:pPr marL="0" lvl="0" indent="0">
              <a:buNone/>
            </a:pPr>
            <a:r>
              <a:rPr lang="ja-JP" altLang="en-US" sz="2100" b="1" dirty="0" smtClean="0">
                <a:solidFill>
                  <a:prstClr val="black"/>
                </a:solidFill>
              </a:rPr>
              <a:t>⑨　</a:t>
            </a:r>
            <a:r>
              <a:rPr lang="ja-JP" altLang="en-US" sz="2100" dirty="0" smtClean="0">
                <a:solidFill>
                  <a:prstClr val="black"/>
                </a:solidFill>
              </a:rPr>
              <a:t>ボール</a:t>
            </a:r>
            <a:r>
              <a:rPr lang="ja-JP" altLang="en-US" sz="2100" dirty="0">
                <a:solidFill>
                  <a:prstClr val="black"/>
                </a:solidFill>
              </a:rPr>
              <a:t>投げや手芸を一緒にしながら、利用者に向き合える時間が一番楽しい。</a:t>
            </a:r>
            <a:endParaRPr lang="en-US" altLang="ja-JP" sz="2100" dirty="0">
              <a:solidFill>
                <a:prstClr val="black"/>
              </a:solidFill>
            </a:endParaRPr>
          </a:p>
          <a:p>
            <a:pPr marL="0" lvl="0" indent="0">
              <a:buNone/>
            </a:pPr>
            <a:r>
              <a:rPr lang="en-US" altLang="ja-JP" sz="2100" dirty="0">
                <a:solidFill>
                  <a:prstClr val="black"/>
                </a:solidFill>
              </a:rPr>
              <a:t>     </a:t>
            </a:r>
            <a:r>
              <a:rPr lang="ja-JP" altLang="en-US" sz="2100" dirty="0">
                <a:solidFill>
                  <a:prstClr val="black"/>
                </a:solidFill>
              </a:rPr>
              <a:t>いろいろな昔話も聞かせてもらえる。</a:t>
            </a:r>
            <a:endParaRPr lang="en-US" altLang="ja-JP" sz="2100" dirty="0">
              <a:solidFill>
                <a:prstClr val="black"/>
              </a:solidFill>
            </a:endParaRPr>
          </a:p>
          <a:p>
            <a:pPr marL="0" lvl="0" indent="0">
              <a:buNone/>
            </a:pPr>
            <a:endParaRPr lang="ja-JP" altLang="en-US" sz="2000" dirty="0">
              <a:solidFill>
                <a:prstClr val="black"/>
              </a:solidFill>
            </a:endParaRPr>
          </a:p>
          <a:p>
            <a:pPr marL="0" indent="0">
              <a:buNone/>
            </a:pPr>
            <a:endParaRPr lang="en-US" altLang="ja-JP" sz="2000" dirty="0"/>
          </a:p>
          <a:p>
            <a:pPr marL="0" indent="0">
              <a:buNone/>
            </a:pPr>
            <a:endParaRPr kumimoji="1" lang="ja-JP" altLang="en-US" sz="2400" dirty="0"/>
          </a:p>
        </p:txBody>
      </p:sp>
      <p:sp>
        <p:nvSpPr>
          <p:cNvPr id="9" name="スライド番号プレースホルダー 10"/>
          <p:cNvSpPr txBox="1">
            <a:spLocks/>
          </p:cNvSpPr>
          <p:nvPr/>
        </p:nvSpPr>
        <p:spPr>
          <a:xfrm>
            <a:off x="7010400" y="6357958"/>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16</a:t>
            </a:fld>
            <a:endParaRPr lang="ja-JP" altLang="en-US" sz="2400" dirty="0"/>
          </a:p>
        </p:txBody>
      </p:sp>
    </p:spTree>
    <p:extLst>
      <p:ext uri="{BB962C8B-B14F-4D97-AF65-F5344CB8AC3E}">
        <p14:creationId xmlns:p14="http://schemas.microsoft.com/office/powerpoint/2010/main" val="134970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116632"/>
            <a:ext cx="8143932" cy="1354162"/>
          </a:xfrm>
          <a:pattFill prst="pct60">
            <a:fgClr>
              <a:schemeClr val="accent6">
                <a:lumMod val="40000"/>
                <a:lumOff val="60000"/>
              </a:schemeClr>
            </a:fgClr>
            <a:bgClr>
              <a:schemeClr val="bg1"/>
            </a:bgClr>
          </a:pattFill>
          <a:ln>
            <a:solidFill>
              <a:schemeClr val="tx1"/>
            </a:solidFill>
          </a:ln>
        </p:spPr>
        <p:txBody>
          <a:bodyPr>
            <a:normAutofit/>
          </a:bodyPr>
          <a:lstStyle/>
          <a:p>
            <a:r>
              <a:rPr kumimoji="1" lang="ja-JP" altLang="en-US" sz="3600" dirty="0"/>
              <a:t>２月～　見えてきた</a:t>
            </a:r>
            <a:r>
              <a:rPr kumimoji="1" lang="ja-JP" altLang="en-US" sz="4000" b="1" dirty="0"/>
              <a:t>介護現場</a:t>
            </a:r>
            <a:r>
              <a:rPr kumimoji="1" lang="ja-JP" altLang="en-US" sz="3600" dirty="0"/>
              <a:t>の</a:t>
            </a:r>
            <a:r>
              <a:rPr kumimoji="1" lang="ja-JP" altLang="en-US" sz="4900" dirty="0">
                <a:solidFill>
                  <a:srgbClr val="FF0000"/>
                </a:solidFill>
                <a:latin typeface="HGP創英角ｺﾞｼｯｸUB" panose="020B0900000000000000" pitchFamily="50" charset="-128"/>
                <a:ea typeface="HGP創英角ｺﾞｼｯｸUB" panose="020B0900000000000000" pitchFamily="50" charset="-128"/>
              </a:rPr>
              <a:t>変化</a:t>
            </a:r>
            <a:r>
              <a:rPr kumimoji="1" lang="en-US" altLang="ja-JP" dirty="0">
                <a:solidFill>
                  <a:srgbClr val="FF0000"/>
                </a:solidFill>
                <a:latin typeface="HGP創英角ｺﾞｼｯｸUB" panose="020B0900000000000000" pitchFamily="50" charset="-128"/>
                <a:ea typeface="HGP創英角ｺﾞｼｯｸUB" panose="020B0900000000000000" pitchFamily="50" charset="-128"/>
              </a:rPr>
              <a:t/>
            </a:r>
            <a:br>
              <a:rPr kumimoji="1" lang="en-US" altLang="ja-JP" dirty="0">
                <a:solidFill>
                  <a:srgbClr val="FF0000"/>
                </a:solidFill>
                <a:latin typeface="HGP創英角ｺﾞｼｯｸUB" panose="020B0900000000000000" pitchFamily="50" charset="-128"/>
                <a:ea typeface="HGP創英角ｺﾞｼｯｸUB" panose="020B0900000000000000" pitchFamily="50" charset="-128"/>
              </a:rPr>
            </a:br>
            <a:r>
              <a:rPr kumimoji="1" lang="ja-JP" altLang="en-US" sz="2800" dirty="0">
                <a:latin typeface="HGPｺﾞｼｯｸM" panose="020B0600000000000000" pitchFamily="50" charset="-128"/>
                <a:ea typeface="HGPｺﾞｼｯｸM" panose="020B0600000000000000" pitchFamily="50" charset="-128"/>
              </a:rPr>
              <a:t>（介護職員・事務長・管理職アンケートより）</a:t>
            </a:r>
            <a:endParaRPr kumimoji="1" lang="ja-JP" altLang="en-US" sz="5400" spc="300" dirty="0">
              <a:solidFill>
                <a:srgbClr val="FF0000"/>
              </a:solidFill>
              <a:latin typeface="HGPｺﾞｼｯｸM" panose="020B0600000000000000" pitchFamily="50" charset="-128"/>
              <a:ea typeface="HGPｺﾞｼｯｸM" panose="020B0600000000000000" pitchFamily="50" charset="-128"/>
            </a:endParaRPr>
          </a:p>
        </p:txBody>
      </p:sp>
      <p:sp>
        <p:nvSpPr>
          <p:cNvPr id="3" name="コンテンツ プレースホルダー 2"/>
          <p:cNvSpPr>
            <a:spLocks noGrp="1"/>
          </p:cNvSpPr>
          <p:nvPr>
            <p:ph idx="1"/>
          </p:nvPr>
        </p:nvSpPr>
        <p:spPr>
          <a:xfrm>
            <a:off x="500034" y="1556792"/>
            <a:ext cx="8496944" cy="5669822"/>
          </a:xfrm>
        </p:spPr>
        <p:txBody>
          <a:bodyPr>
            <a:noAutofit/>
          </a:bodyPr>
          <a:lstStyle/>
          <a:p>
            <a:pPr marL="0" indent="0">
              <a:buNone/>
            </a:pPr>
            <a:r>
              <a:rPr kumimoji="1" lang="ja-JP" altLang="en-US" sz="2200" b="1" dirty="0"/>
              <a:t>①</a:t>
            </a:r>
            <a:r>
              <a:rPr kumimoji="1" lang="ja-JP" altLang="en-US" sz="2200" dirty="0"/>
              <a:t>　周辺作業負担が軽減され、利用者への</a:t>
            </a:r>
            <a:r>
              <a:rPr kumimoji="1" lang="ja-JP" altLang="en-US" sz="2200" b="1" dirty="0">
                <a:solidFill>
                  <a:srgbClr val="FF0000"/>
                </a:solidFill>
              </a:rPr>
              <a:t>ケアの質が向上</a:t>
            </a:r>
            <a:r>
              <a:rPr kumimoji="1" lang="ja-JP" altLang="en-US" sz="2200" dirty="0">
                <a:solidFill>
                  <a:srgbClr val="FF0000"/>
                </a:solidFill>
              </a:rPr>
              <a:t>してきた。</a:t>
            </a:r>
            <a:endParaRPr kumimoji="1" lang="en-US" altLang="ja-JP" sz="2200" dirty="0">
              <a:solidFill>
                <a:srgbClr val="FF0000"/>
              </a:solidFill>
            </a:endParaRPr>
          </a:p>
          <a:p>
            <a:pPr marL="0" indent="0">
              <a:buNone/>
            </a:pPr>
            <a:r>
              <a:rPr lang="ja-JP" altLang="en-US" sz="2200" b="1" dirty="0"/>
              <a:t>②</a:t>
            </a:r>
            <a:r>
              <a:rPr lang="ja-JP" altLang="en-US" sz="2200" dirty="0"/>
              <a:t>　介護職の利用者への関わりが増え、</a:t>
            </a:r>
            <a:r>
              <a:rPr lang="ja-JP" altLang="en-US" sz="2200" b="1" dirty="0">
                <a:solidFill>
                  <a:srgbClr val="FF0000"/>
                </a:solidFill>
              </a:rPr>
              <a:t>リスク軽減につながっている。</a:t>
            </a:r>
            <a:endParaRPr lang="en-US" altLang="ja-JP" sz="2200" b="1" dirty="0">
              <a:solidFill>
                <a:srgbClr val="FF0000"/>
              </a:solidFill>
            </a:endParaRPr>
          </a:p>
          <a:p>
            <a:pPr marL="0" indent="0">
              <a:buNone/>
            </a:pPr>
            <a:r>
              <a:rPr kumimoji="1" lang="ja-JP" altLang="en-US" sz="2200" b="1" dirty="0"/>
              <a:t>③</a:t>
            </a:r>
            <a:r>
              <a:rPr kumimoji="1" lang="ja-JP" altLang="en-US" sz="2200" dirty="0"/>
              <a:t>　介護助手一人で、</a:t>
            </a:r>
            <a:r>
              <a:rPr kumimoji="1" lang="ja-JP" altLang="en-US" sz="2200" b="1" dirty="0">
                <a:solidFill>
                  <a:srgbClr val="0000FF"/>
                </a:solidFill>
              </a:rPr>
              <a:t>１９０分／日</a:t>
            </a:r>
            <a:r>
              <a:rPr kumimoji="1" lang="ja-JP" altLang="en-US" sz="2200" b="1" dirty="0">
                <a:solidFill>
                  <a:srgbClr val="FF0000"/>
                </a:solidFill>
              </a:rPr>
              <a:t>直接介護に関わる時間が増加</a:t>
            </a:r>
            <a:r>
              <a:rPr kumimoji="1" lang="ja-JP" altLang="en-US" sz="2200" dirty="0"/>
              <a:t>した。</a:t>
            </a:r>
            <a:endParaRPr kumimoji="1" lang="en-US" altLang="ja-JP" sz="2200" dirty="0"/>
          </a:p>
          <a:p>
            <a:pPr marL="0" indent="0">
              <a:buNone/>
            </a:pPr>
            <a:r>
              <a:rPr lang="ja-JP" altLang="en-US" sz="2400" b="1" dirty="0"/>
              <a:t>④　介護職の</a:t>
            </a:r>
            <a:r>
              <a:rPr lang="ja-JP" altLang="en-US" sz="2400" b="1" dirty="0">
                <a:solidFill>
                  <a:srgbClr val="FF0000"/>
                </a:solidFill>
              </a:rPr>
              <a:t>残業時間が削減された</a:t>
            </a:r>
            <a:r>
              <a:rPr lang="ja-JP" altLang="en-US" sz="2400" b="1" dirty="0"/>
              <a:t>。</a:t>
            </a:r>
            <a:r>
              <a:rPr lang="ja-JP" altLang="en-US" sz="2000" b="1" dirty="0">
                <a:solidFill>
                  <a:srgbClr val="0000FF"/>
                </a:solidFill>
              </a:rPr>
              <a:t>（介護助手の人件費とトントン）</a:t>
            </a:r>
            <a:endParaRPr kumimoji="1" lang="en-US" altLang="ja-JP" sz="2400" b="1" dirty="0">
              <a:solidFill>
                <a:srgbClr val="0000FF"/>
              </a:solidFill>
            </a:endParaRPr>
          </a:p>
          <a:p>
            <a:pPr marL="0" indent="0">
              <a:buNone/>
            </a:pPr>
            <a:r>
              <a:rPr lang="ja-JP" altLang="en-US" sz="2200" b="1" dirty="0"/>
              <a:t>⑤</a:t>
            </a:r>
            <a:r>
              <a:rPr lang="ja-JP" altLang="en-US" sz="2200" dirty="0"/>
              <a:t>　時間的にも精神的にも余裕ができ、従来したくても何年もできなか</a:t>
            </a:r>
            <a:endParaRPr lang="en-US" altLang="ja-JP" sz="2200" dirty="0"/>
          </a:p>
          <a:p>
            <a:pPr marL="0" indent="0">
              <a:buNone/>
            </a:pPr>
            <a:r>
              <a:rPr lang="en-US" altLang="ja-JP" sz="2200" dirty="0"/>
              <a:t>        </a:t>
            </a:r>
            <a:r>
              <a:rPr lang="ja-JP" altLang="en-US" sz="2200" dirty="0" err="1"/>
              <a:t>った</a:t>
            </a:r>
            <a:r>
              <a:rPr lang="ja-JP" altLang="en-US" sz="2200" b="1" dirty="0">
                <a:solidFill>
                  <a:srgbClr val="FF0000"/>
                </a:solidFill>
              </a:rPr>
              <a:t>レクリエーション活動に取組めた。</a:t>
            </a:r>
            <a:endParaRPr lang="en-US" altLang="ja-JP" sz="2200" b="1" dirty="0">
              <a:solidFill>
                <a:srgbClr val="FF0000"/>
              </a:solidFill>
            </a:endParaRPr>
          </a:p>
          <a:p>
            <a:pPr marL="0" indent="0">
              <a:buNone/>
            </a:pPr>
            <a:r>
              <a:rPr kumimoji="1" lang="ja-JP" altLang="en-US" sz="2200" b="1" dirty="0"/>
              <a:t>⑥</a:t>
            </a:r>
            <a:r>
              <a:rPr kumimoji="1" lang="ja-JP" altLang="en-US" sz="2200" dirty="0"/>
              <a:t>　認知症の利用者の個別対応が困難だったが、「介護助手」の見守</a:t>
            </a:r>
            <a:endParaRPr kumimoji="1" lang="en-US" altLang="ja-JP" sz="2200" dirty="0"/>
          </a:p>
          <a:p>
            <a:pPr marL="0" indent="0">
              <a:buNone/>
            </a:pPr>
            <a:r>
              <a:rPr lang="en-US" altLang="ja-JP" sz="2200" dirty="0"/>
              <a:t>        </a:t>
            </a:r>
            <a:r>
              <a:rPr kumimoji="1" lang="ja-JP" altLang="en-US" sz="2200" dirty="0"/>
              <a:t>りにより、帰宅願望や徘徊への</a:t>
            </a:r>
            <a:r>
              <a:rPr kumimoji="1" lang="ja-JP" altLang="en-US" sz="2200" b="1" dirty="0">
                <a:solidFill>
                  <a:srgbClr val="FF0000"/>
                </a:solidFill>
              </a:rPr>
              <a:t>個別対応が可能</a:t>
            </a:r>
            <a:r>
              <a:rPr kumimoji="1" lang="ja-JP" altLang="en-US" sz="2200" dirty="0">
                <a:solidFill>
                  <a:srgbClr val="FF0000"/>
                </a:solidFill>
              </a:rPr>
              <a:t>に</a:t>
            </a:r>
            <a:r>
              <a:rPr lang="ja-JP" altLang="en-US" sz="2200" dirty="0">
                <a:solidFill>
                  <a:srgbClr val="FF0000"/>
                </a:solidFill>
              </a:rPr>
              <a:t>なった。</a:t>
            </a:r>
            <a:endParaRPr kumimoji="1" lang="en-US" altLang="ja-JP" sz="2200" dirty="0">
              <a:solidFill>
                <a:srgbClr val="FF0000"/>
              </a:solidFill>
            </a:endParaRPr>
          </a:p>
          <a:p>
            <a:pPr marL="0" indent="0">
              <a:buNone/>
            </a:pPr>
            <a:r>
              <a:rPr lang="ja-JP" altLang="en-US" sz="2200" b="1" dirty="0"/>
              <a:t>⑦</a:t>
            </a:r>
            <a:r>
              <a:rPr lang="ja-JP" altLang="en-US" sz="2200" dirty="0"/>
              <a:t>　当初、高齢者を職員に受け入れるということに戸惑いや混乱もあっ</a:t>
            </a:r>
            <a:endParaRPr lang="en-US" altLang="ja-JP" sz="2200" dirty="0"/>
          </a:p>
          <a:p>
            <a:pPr marL="0" indent="0">
              <a:buNone/>
            </a:pPr>
            <a:r>
              <a:rPr lang="ja-JP" altLang="en-US" sz="2200" dirty="0"/>
              <a:t>　　 たが、結果的に、</a:t>
            </a:r>
            <a:r>
              <a:rPr lang="ja-JP" altLang="en-US" sz="2200" b="1" dirty="0">
                <a:solidFill>
                  <a:srgbClr val="FF0000"/>
                </a:solidFill>
              </a:rPr>
              <a:t>組織として多様な人材を「受け入れていく」という</a:t>
            </a:r>
            <a:endParaRPr lang="en-US" altLang="ja-JP" sz="2200" b="1" dirty="0">
              <a:solidFill>
                <a:srgbClr val="FF0000"/>
              </a:solidFill>
            </a:endParaRPr>
          </a:p>
          <a:p>
            <a:pPr marL="0" indent="0">
              <a:buNone/>
            </a:pPr>
            <a:r>
              <a:rPr lang="en-US" altLang="ja-JP" sz="2200" b="1" dirty="0">
                <a:solidFill>
                  <a:srgbClr val="FF0000"/>
                </a:solidFill>
              </a:rPr>
              <a:t>       </a:t>
            </a:r>
            <a:r>
              <a:rPr lang="ja-JP" altLang="en-US" sz="2200" b="1" dirty="0">
                <a:solidFill>
                  <a:srgbClr val="FF0000"/>
                </a:solidFill>
              </a:rPr>
              <a:t>組織力がついたと思う。</a:t>
            </a:r>
            <a:r>
              <a:rPr lang="ja-JP" altLang="en-US" sz="2200" b="1" dirty="0">
                <a:solidFill>
                  <a:srgbClr val="0000FF"/>
                </a:solidFill>
              </a:rPr>
              <a:t>（ダイバーシティ能力）</a:t>
            </a:r>
            <a:endParaRPr lang="en-US" altLang="ja-JP" sz="2200" b="1" dirty="0">
              <a:solidFill>
                <a:srgbClr val="0000FF"/>
              </a:solidFill>
            </a:endParaRPr>
          </a:p>
          <a:p>
            <a:pPr marL="0" indent="0">
              <a:buNone/>
            </a:pPr>
            <a:r>
              <a:rPr kumimoji="1" lang="ja-JP" altLang="en-US" sz="2200" b="1" dirty="0"/>
              <a:t>⑧</a:t>
            </a:r>
            <a:r>
              <a:rPr kumimoji="1" lang="ja-JP" altLang="en-US" sz="2200" b="1" dirty="0">
                <a:solidFill>
                  <a:srgbClr val="FF0000"/>
                </a:solidFill>
              </a:rPr>
              <a:t>　</a:t>
            </a:r>
            <a:r>
              <a:rPr kumimoji="1" lang="ja-JP" altLang="en-US" sz="2200" b="1" dirty="0"/>
              <a:t>最も大きな変化は、</a:t>
            </a:r>
            <a:r>
              <a:rPr kumimoji="1" lang="ja-JP" altLang="en-US" sz="2200" b="1" dirty="0">
                <a:solidFill>
                  <a:srgbClr val="FF0000"/>
                </a:solidFill>
              </a:rPr>
              <a:t>介護職員たち自らが専門性をつけたいという</a:t>
            </a:r>
            <a:endParaRPr kumimoji="1" lang="en-US" altLang="ja-JP" sz="2200" b="1" dirty="0">
              <a:solidFill>
                <a:srgbClr val="FF0000"/>
              </a:solidFill>
            </a:endParaRPr>
          </a:p>
          <a:p>
            <a:pPr marL="0" indent="0">
              <a:buNone/>
            </a:pPr>
            <a:r>
              <a:rPr lang="en-US" altLang="ja-JP" sz="2200" b="1" dirty="0">
                <a:solidFill>
                  <a:srgbClr val="FF0000"/>
                </a:solidFill>
              </a:rPr>
              <a:t>       </a:t>
            </a:r>
            <a:r>
              <a:rPr kumimoji="1" lang="ja-JP" altLang="en-US" sz="2200" b="1" dirty="0">
                <a:solidFill>
                  <a:srgbClr val="FF0000"/>
                </a:solidFill>
              </a:rPr>
              <a:t>意識が強くなってきたことである。</a:t>
            </a:r>
            <a:r>
              <a:rPr kumimoji="1" lang="ja-JP" altLang="en-US" sz="2200" b="1" dirty="0"/>
              <a:t>これからだと思う。</a:t>
            </a:r>
          </a:p>
        </p:txBody>
      </p:sp>
      <p:sp>
        <p:nvSpPr>
          <p:cNvPr id="6" name="スライド番号プレースホルダー 10"/>
          <p:cNvSpPr txBox="1">
            <a:spLocks/>
          </p:cNvSpPr>
          <p:nvPr/>
        </p:nvSpPr>
        <p:spPr>
          <a:xfrm>
            <a:off x="7010400" y="6357958"/>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17</a:t>
            </a:fld>
            <a:endParaRPr lang="ja-JP" altLang="en-US" sz="2400" dirty="0"/>
          </a:p>
        </p:txBody>
      </p:sp>
    </p:spTree>
    <p:extLst>
      <p:ext uri="{BB962C8B-B14F-4D97-AF65-F5344CB8AC3E}">
        <p14:creationId xmlns:p14="http://schemas.microsoft.com/office/powerpoint/2010/main" val="473202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49896D41-775B-45EA-9F3C-0AB4017F6F4D}"/>
              </a:ext>
            </a:extLst>
          </p:cNvPr>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18</a:t>
            </a:fld>
            <a:endParaRPr lang="ja-JP" altLang="en-US">
              <a:solidFill>
                <a:prstClr val="black">
                  <a:tint val="75000"/>
                </a:prstClr>
              </a:solidFill>
            </a:endParaRPr>
          </a:p>
        </p:txBody>
      </p:sp>
      <p:pic>
        <p:nvPicPr>
          <p:cNvPr id="3" name="図 2">
            <a:extLst>
              <a:ext uri="{FF2B5EF4-FFF2-40B4-BE49-F238E27FC236}">
                <a16:creationId xmlns="" xmlns:a16="http://schemas.microsoft.com/office/drawing/2014/main" id="{76F7B380-4E56-4127-9DAD-27847DD86EFD}"/>
              </a:ext>
            </a:extLst>
          </p:cNvPr>
          <p:cNvPicPr>
            <a:picLocks noChangeAspect="1"/>
          </p:cNvPicPr>
          <p:nvPr/>
        </p:nvPicPr>
        <p:blipFill>
          <a:blip r:embed="rId2"/>
          <a:stretch>
            <a:fillRect/>
          </a:stretch>
        </p:blipFill>
        <p:spPr>
          <a:xfrm>
            <a:off x="192368" y="136520"/>
            <a:ext cx="8759265" cy="6964887"/>
          </a:xfrm>
          <a:prstGeom prst="rect">
            <a:avLst/>
          </a:prstGeom>
        </p:spPr>
      </p:pic>
    </p:spTree>
    <p:extLst>
      <p:ext uri="{BB962C8B-B14F-4D97-AF65-F5344CB8AC3E}">
        <p14:creationId xmlns:p14="http://schemas.microsoft.com/office/powerpoint/2010/main" val="1850692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6DC52DA0-8E79-40B2-8CE9-675E41DA620D}"/>
              </a:ext>
            </a:extLst>
          </p:cNvPr>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19</a:t>
            </a:fld>
            <a:endParaRPr lang="ja-JP" altLang="en-US">
              <a:solidFill>
                <a:prstClr val="black">
                  <a:tint val="75000"/>
                </a:prstClr>
              </a:solidFill>
            </a:endParaRPr>
          </a:p>
        </p:txBody>
      </p:sp>
      <p:pic>
        <p:nvPicPr>
          <p:cNvPr id="4" name="図 3">
            <a:extLst>
              <a:ext uri="{FF2B5EF4-FFF2-40B4-BE49-F238E27FC236}">
                <a16:creationId xmlns="" xmlns:a16="http://schemas.microsoft.com/office/drawing/2014/main" id="{8FCD8909-DFEE-4BC7-B019-26BD4901010F}"/>
              </a:ext>
            </a:extLst>
          </p:cNvPr>
          <p:cNvPicPr>
            <a:picLocks noChangeAspect="1"/>
          </p:cNvPicPr>
          <p:nvPr/>
        </p:nvPicPr>
        <p:blipFill>
          <a:blip r:embed="rId2"/>
          <a:stretch>
            <a:fillRect/>
          </a:stretch>
        </p:blipFill>
        <p:spPr>
          <a:xfrm>
            <a:off x="0" y="-3048"/>
            <a:ext cx="9368270" cy="7032447"/>
          </a:xfrm>
          <a:prstGeom prst="rect">
            <a:avLst/>
          </a:prstGeom>
        </p:spPr>
      </p:pic>
      <p:sp>
        <p:nvSpPr>
          <p:cNvPr id="5" name="テキスト ボックス 4">
            <a:extLst>
              <a:ext uri="{FF2B5EF4-FFF2-40B4-BE49-F238E27FC236}">
                <a16:creationId xmlns="" xmlns:a16="http://schemas.microsoft.com/office/drawing/2014/main" id="{348FA81F-FD21-41D2-BD1F-043C2D86897C}"/>
              </a:ext>
            </a:extLst>
          </p:cNvPr>
          <p:cNvSpPr txBox="1"/>
          <p:nvPr/>
        </p:nvSpPr>
        <p:spPr>
          <a:xfrm>
            <a:off x="940768" y="-3048"/>
            <a:ext cx="7746032" cy="400110"/>
          </a:xfrm>
          <a:prstGeom prst="rect">
            <a:avLst/>
          </a:prstGeom>
          <a:noFill/>
        </p:spPr>
        <p:txBody>
          <a:bodyPr wrap="square" rtlCol="0">
            <a:spAutoFit/>
          </a:bodyPr>
          <a:lstStyle/>
          <a:p>
            <a:r>
              <a:rPr kumimoji="1" lang="ja-JP" altLang="en-US" sz="2000" b="1" dirty="0">
                <a:solidFill>
                  <a:schemeClr val="bg1"/>
                </a:solidFill>
                <a:effectLst>
                  <a:outerShdw blurRad="38100" dist="38100" dir="2700000" algn="tl">
                    <a:srgbClr val="000000">
                      <a:alpha val="43137"/>
                    </a:srgbClr>
                  </a:outerShdw>
                </a:effectLst>
              </a:rPr>
              <a:t>元気高齢者が支える超高齢化社会モデル</a:t>
            </a:r>
            <a:r>
              <a:rPr kumimoji="1" lang="ja-JP" altLang="en-US" dirty="0">
                <a:solidFill>
                  <a:schemeClr val="bg1"/>
                </a:solidFill>
              </a:rPr>
              <a:t>（内閣府経済諮問会議の資料）</a:t>
            </a:r>
          </a:p>
        </p:txBody>
      </p:sp>
      <p:sp>
        <p:nvSpPr>
          <p:cNvPr id="6" name="テキスト ボックス 5">
            <a:extLst>
              <a:ext uri="{FF2B5EF4-FFF2-40B4-BE49-F238E27FC236}">
                <a16:creationId xmlns="" xmlns:a16="http://schemas.microsoft.com/office/drawing/2014/main" id="{C42994D7-4C04-4533-84D7-C1AC83D0428C}"/>
              </a:ext>
            </a:extLst>
          </p:cNvPr>
          <p:cNvSpPr txBox="1"/>
          <p:nvPr/>
        </p:nvSpPr>
        <p:spPr>
          <a:xfrm>
            <a:off x="8721969" y="6538916"/>
            <a:ext cx="341760" cy="369332"/>
          </a:xfrm>
          <a:prstGeom prst="rect">
            <a:avLst/>
          </a:prstGeom>
          <a:noFill/>
        </p:spPr>
        <p:txBody>
          <a:bodyPr wrap="none" rtlCol="0">
            <a:spAutoFit/>
          </a:bodyPr>
          <a:lstStyle/>
          <a:p>
            <a:r>
              <a:rPr kumimoji="1" lang="ja-JP" altLang="en-US" dirty="0"/>
              <a:t>１</a:t>
            </a:r>
          </a:p>
        </p:txBody>
      </p:sp>
    </p:spTree>
    <p:extLst>
      <p:ext uri="{BB962C8B-B14F-4D97-AF65-F5344CB8AC3E}">
        <p14:creationId xmlns:p14="http://schemas.microsoft.com/office/powerpoint/2010/main" val="189534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2</a:t>
            </a:fld>
            <a:endParaRPr lang="ja-JP" altLang="en-US" dirty="0">
              <a:solidFill>
                <a:prstClr val="black">
                  <a:tint val="75000"/>
                </a:prstClr>
              </a:solidFill>
            </a:endParaRPr>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55" y="71076"/>
            <a:ext cx="8985845" cy="681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4888610" y="3372268"/>
            <a:ext cx="3312368" cy="461665"/>
          </a:xfrm>
          <a:prstGeom prst="rect">
            <a:avLst/>
          </a:prstGeom>
          <a:noFill/>
        </p:spPr>
        <p:txBody>
          <a:bodyPr wrap="square" rtlCol="0">
            <a:spAutoFit/>
          </a:bodyPr>
          <a:lstStyle/>
          <a:p>
            <a:r>
              <a:rPr kumimoji="1" lang="ja-JP" altLang="en-US" sz="2400" b="1" dirty="0">
                <a:solidFill>
                  <a:srgbClr val="FF0000"/>
                </a:solidFill>
                <a:effectLst>
                  <a:outerShdw blurRad="38100" dist="38100" dir="2700000" algn="tl">
                    <a:srgbClr val="000000">
                      <a:alpha val="43137"/>
                    </a:srgbClr>
                  </a:outerShdw>
                </a:effectLst>
              </a:rPr>
              <a:t>元気高齢者「介護助手」</a:t>
            </a:r>
          </a:p>
        </p:txBody>
      </p:sp>
      <p:sp>
        <p:nvSpPr>
          <p:cNvPr id="3" name="テキスト ボックス 2"/>
          <p:cNvSpPr txBox="1"/>
          <p:nvPr/>
        </p:nvSpPr>
        <p:spPr>
          <a:xfrm>
            <a:off x="971600" y="871167"/>
            <a:ext cx="1656184" cy="369332"/>
          </a:xfrm>
          <a:prstGeom prst="rect">
            <a:avLst/>
          </a:prstGeom>
          <a:noFill/>
        </p:spPr>
        <p:txBody>
          <a:bodyPr wrap="square" rtlCol="0">
            <a:spAutoFit/>
          </a:bodyPr>
          <a:lstStyle/>
          <a:p>
            <a:r>
              <a:rPr kumimoji="1" lang="ja-JP" altLang="en-US" b="1" dirty="0"/>
              <a:t>「まんじゅう型」</a:t>
            </a:r>
          </a:p>
        </p:txBody>
      </p:sp>
      <p:sp>
        <p:nvSpPr>
          <p:cNvPr id="6" name="テキスト ボックス 5"/>
          <p:cNvSpPr txBox="1"/>
          <p:nvPr/>
        </p:nvSpPr>
        <p:spPr>
          <a:xfrm>
            <a:off x="5750756" y="855778"/>
            <a:ext cx="1656184" cy="400110"/>
          </a:xfrm>
          <a:prstGeom prst="rect">
            <a:avLst/>
          </a:prstGeom>
          <a:noFill/>
        </p:spPr>
        <p:txBody>
          <a:bodyPr wrap="square" rtlCol="0">
            <a:spAutoFit/>
          </a:bodyPr>
          <a:lstStyle/>
          <a:p>
            <a:r>
              <a:rPr kumimoji="1" lang="ja-JP" altLang="en-US" sz="2000" b="1" dirty="0"/>
              <a:t>「富士山型」</a:t>
            </a:r>
          </a:p>
        </p:txBody>
      </p:sp>
      <p:sp>
        <p:nvSpPr>
          <p:cNvPr id="5" name="右矢印 4"/>
          <p:cNvSpPr/>
          <p:nvPr/>
        </p:nvSpPr>
        <p:spPr>
          <a:xfrm rot="16200000">
            <a:off x="6300192" y="2870074"/>
            <a:ext cx="48920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スライド番号プレースホルダー 10"/>
          <p:cNvSpPr txBox="1">
            <a:spLocks/>
          </p:cNvSpPr>
          <p:nvPr/>
        </p:nvSpPr>
        <p:spPr>
          <a:xfrm>
            <a:off x="7010400" y="621508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2</a:t>
            </a:fld>
            <a:endParaRPr lang="ja-JP" altLang="en-US" sz="2400" dirty="0"/>
          </a:p>
        </p:txBody>
      </p:sp>
      <p:sp>
        <p:nvSpPr>
          <p:cNvPr id="7" name="テキスト ボックス 6">
            <a:extLst>
              <a:ext uri="{FF2B5EF4-FFF2-40B4-BE49-F238E27FC236}">
                <a16:creationId xmlns="" xmlns:a16="http://schemas.microsoft.com/office/drawing/2014/main" id="{963F16EA-F98A-41D4-B558-3D251150C649}"/>
              </a:ext>
            </a:extLst>
          </p:cNvPr>
          <p:cNvSpPr txBox="1"/>
          <p:nvPr/>
        </p:nvSpPr>
        <p:spPr>
          <a:xfrm>
            <a:off x="5220072" y="6411941"/>
            <a:ext cx="3672408" cy="369332"/>
          </a:xfrm>
          <a:prstGeom prst="rect">
            <a:avLst/>
          </a:prstGeom>
          <a:noFill/>
        </p:spPr>
        <p:txBody>
          <a:bodyPr wrap="square" rtlCol="0">
            <a:spAutoFit/>
          </a:bodyPr>
          <a:lstStyle/>
          <a:p>
            <a:r>
              <a:rPr kumimoji="1" lang="ja-JP" altLang="en-US" dirty="0"/>
              <a:t>＜</a:t>
            </a:r>
            <a:r>
              <a:rPr kumimoji="1" lang="en-US" altLang="ja-JP" dirty="0"/>
              <a:t>26</a:t>
            </a:r>
            <a:r>
              <a:rPr kumimoji="1" lang="ja-JP" altLang="en-US" dirty="0"/>
              <a:t>年厚労省介護保険部会資料＞</a:t>
            </a:r>
          </a:p>
        </p:txBody>
      </p:sp>
    </p:spTree>
    <p:extLst>
      <p:ext uri="{BB962C8B-B14F-4D97-AF65-F5344CB8AC3E}">
        <p14:creationId xmlns:p14="http://schemas.microsoft.com/office/powerpoint/2010/main" val="3009077186"/>
      </p:ext>
    </p:extLst>
  </p:cSld>
  <p:clrMapOvr>
    <a:masterClrMapping/>
  </p:clrMapOvr>
  <mc:AlternateContent xmlns:mc="http://schemas.openxmlformats.org/markup-compatibility/2006" xmlns:p14="http://schemas.microsoft.com/office/powerpoint/2010/main">
    <mc:Choice Requires="p14">
      <p:transition spd="slow" p14:dur="2000" advTm="615"/>
    </mc:Choice>
    <mc:Fallback xmlns="">
      <p:transition spd="slow" advTm="61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A14A9339-8162-4A2F-8D97-D784B9A3C7A7}"/>
              </a:ext>
            </a:extLst>
          </p:cNvPr>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20</a:t>
            </a:fld>
            <a:endParaRPr lang="ja-JP" altLang="en-US">
              <a:solidFill>
                <a:prstClr val="black">
                  <a:tint val="75000"/>
                </a:prstClr>
              </a:solidFill>
            </a:endParaRPr>
          </a:p>
        </p:txBody>
      </p:sp>
      <p:pic>
        <p:nvPicPr>
          <p:cNvPr id="3" name="図 2">
            <a:extLst>
              <a:ext uri="{FF2B5EF4-FFF2-40B4-BE49-F238E27FC236}">
                <a16:creationId xmlns="" xmlns:a16="http://schemas.microsoft.com/office/drawing/2014/main" id="{A1A23449-78EB-4006-BD8A-2E37AED620BC}"/>
              </a:ext>
            </a:extLst>
          </p:cNvPr>
          <p:cNvPicPr>
            <a:picLocks noChangeAspect="1"/>
          </p:cNvPicPr>
          <p:nvPr/>
        </p:nvPicPr>
        <p:blipFill>
          <a:blip r:embed="rId2"/>
          <a:stretch>
            <a:fillRect/>
          </a:stretch>
        </p:blipFill>
        <p:spPr>
          <a:xfrm>
            <a:off x="-17585" y="0"/>
            <a:ext cx="9161585" cy="6866095"/>
          </a:xfrm>
          <a:prstGeom prst="rect">
            <a:avLst/>
          </a:prstGeom>
        </p:spPr>
      </p:pic>
    </p:spTree>
    <p:extLst>
      <p:ext uri="{BB962C8B-B14F-4D97-AF65-F5344CB8AC3E}">
        <p14:creationId xmlns:p14="http://schemas.microsoft.com/office/powerpoint/2010/main" val="1582210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F6D5FDB5-8CE7-48C7-B522-1C2E33E49A7C}"/>
              </a:ext>
            </a:extLst>
          </p:cNvPr>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21</a:t>
            </a:fld>
            <a:endParaRPr lang="ja-JP" altLang="en-US">
              <a:solidFill>
                <a:prstClr val="black">
                  <a:tint val="75000"/>
                </a:prstClr>
              </a:solidFill>
            </a:endParaRPr>
          </a:p>
        </p:txBody>
      </p:sp>
      <p:pic>
        <p:nvPicPr>
          <p:cNvPr id="3" name="図 2">
            <a:extLst>
              <a:ext uri="{FF2B5EF4-FFF2-40B4-BE49-F238E27FC236}">
                <a16:creationId xmlns="" xmlns:a16="http://schemas.microsoft.com/office/drawing/2014/main" id="{A148EB9F-59D1-4DC1-8160-B09574A3FAA9}"/>
              </a:ext>
            </a:extLst>
          </p:cNvPr>
          <p:cNvPicPr>
            <a:picLocks noChangeAspect="1"/>
          </p:cNvPicPr>
          <p:nvPr/>
        </p:nvPicPr>
        <p:blipFill>
          <a:blip r:embed="rId2"/>
          <a:stretch>
            <a:fillRect/>
          </a:stretch>
        </p:blipFill>
        <p:spPr>
          <a:xfrm>
            <a:off x="10768" y="0"/>
            <a:ext cx="9133231" cy="6866095"/>
          </a:xfrm>
          <a:prstGeom prst="rect">
            <a:avLst/>
          </a:prstGeom>
        </p:spPr>
      </p:pic>
    </p:spTree>
    <p:extLst>
      <p:ext uri="{BB962C8B-B14F-4D97-AF65-F5344CB8AC3E}">
        <p14:creationId xmlns:p14="http://schemas.microsoft.com/office/powerpoint/2010/main" val="799298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33A6437C-558B-4883-B499-E73309397C0B}"/>
              </a:ext>
            </a:extLst>
          </p:cNvPr>
          <p:cNvSpPr>
            <a:spLocks noGrp="1"/>
          </p:cNvSpPr>
          <p:nvPr>
            <p:ph type="sldNum" sz="quarter" idx="12"/>
          </p:nvPr>
        </p:nvSpPr>
        <p:spPr/>
        <p:txBody>
          <a:bodyPr/>
          <a:lstStyle/>
          <a:p>
            <a:fld id="{AF181C6A-E884-4757-B59D-0BC2571BDA6E}" type="slidenum">
              <a:rPr lang="ja-JP" altLang="en-US" smtClean="0">
                <a:solidFill>
                  <a:prstClr val="black">
                    <a:tint val="75000"/>
                  </a:prstClr>
                </a:solidFill>
              </a:rPr>
              <a:pPr/>
              <a:t>22</a:t>
            </a:fld>
            <a:endParaRPr lang="ja-JP" altLang="en-US">
              <a:solidFill>
                <a:prstClr val="black">
                  <a:tint val="75000"/>
                </a:prstClr>
              </a:solidFill>
            </a:endParaRPr>
          </a:p>
        </p:txBody>
      </p:sp>
      <p:pic>
        <p:nvPicPr>
          <p:cNvPr id="3" name="図 2">
            <a:extLst>
              <a:ext uri="{FF2B5EF4-FFF2-40B4-BE49-F238E27FC236}">
                <a16:creationId xmlns="" xmlns:a16="http://schemas.microsoft.com/office/drawing/2014/main" id="{E9A25C4A-1186-42BE-83CC-23403C20DBD9}"/>
              </a:ext>
            </a:extLst>
          </p:cNvPr>
          <p:cNvPicPr>
            <a:picLocks noChangeAspect="1"/>
          </p:cNvPicPr>
          <p:nvPr/>
        </p:nvPicPr>
        <p:blipFill>
          <a:blip r:embed="rId2"/>
          <a:stretch>
            <a:fillRect/>
          </a:stretch>
        </p:blipFill>
        <p:spPr>
          <a:xfrm>
            <a:off x="192368" y="136521"/>
            <a:ext cx="8844128" cy="6648755"/>
          </a:xfrm>
          <a:prstGeom prst="rect">
            <a:avLst/>
          </a:prstGeom>
        </p:spPr>
      </p:pic>
    </p:spTree>
    <p:extLst>
      <p:ext uri="{BB962C8B-B14F-4D97-AF65-F5344CB8AC3E}">
        <p14:creationId xmlns:p14="http://schemas.microsoft.com/office/powerpoint/2010/main" val="302822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 xmlns:a16="http://schemas.microsoft.com/office/drawing/2014/main" id="{27693E8F-C8B4-4319-BCDF-B039D3417906}"/>
              </a:ext>
            </a:extLst>
          </p:cNvPr>
          <p:cNvCxnSpPr>
            <a:cxnSpLocks/>
          </p:cNvCxnSpPr>
          <p:nvPr/>
        </p:nvCxnSpPr>
        <p:spPr>
          <a:xfrm>
            <a:off x="1259632" y="1154241"/>
            <a:ext cx="26600" cy="4176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コネクタ: カギ線 8">
            <a:extLst>
              <a:ext uri="{FF2B5EF4-FFF2-40B4-BE49-F238E27FC236}">
                <a16:creationId xmlns="" xmlns:a16="http://schemas.microsoft.com/office/drawing/2014/main" id="{F74738B2-A94A-4C33-A180-642B1CDA79AD}"/>
              </a:ext>
            </a:extLst>
          </p:cNvPr>
          <p:cNvCxnSpPr>
            <a:cxnSpLocks/>
          </p:cNvCxnSpPr>
          <p:nvPr/>
        </p:nvCxnSpPr>
        <p:spPr>
          <a:xfrm>
            <a:off x="1259632" y="1124744"/>
            <a:ext cx="648072" cy="1440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 name="コネクタ: カギ線 11">
            <a:extLst>
              <a:ext uri="{FF2B5EF4-FFF2-40B4-BE49-F238E27FC236}">
                <a16:creationId xmlns="" xmlns:a16="http://schemas.microsoft.com/office/drawing/2014/main" id="{1858D78C-C439-4D6E-8FF8-15050818D859}"/>
              </a:ext>
            </a:extLst>
          </p:cNvPr>
          <p:cNvCxnSpPr>
            <a:cxnSpLocks/>
          </p:cNvCxnSpPr>
          <p:nvPr/>
        </p:nvCxnSpPr>
        <p:spPr>
          <a:xfrm>
            <a:off x="1583668" y="1268760"/>
            <a:ext cx="648072" cy="1440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コネクタ: カギ線 12">
            <a:extLst>
              <a:ext uri="{FF2B5EF4-FFF2-40B4-BE49-F238E27FC236}">
                <a16:creationId xmlns="" xmlns:a16="http://schemas.microsoft.com/office/drawing/2014/main" id="{FFF153F4-031B-42F6-B760-7A7BB8574337}"/>
              </a:ext>
            </a:extLst>
          </p:cNvPr>
          <p:cNvCxnSpPr>
            <a:cxnSpLocks/>
          </p:cNvCxnSpPr>
          <p:nvPr/>
        </p:nvCxnSpPr>
        <p:spPr>
          <a:xfrm>
            <a:off x="1907704" y="1412776"/>
            <a:ext cx="1224136" cy="1440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コネクタ: カギ線 14">
            <a:extLst>
              <a:ext uri="{FF2B5EF4-FFF2-40B4-BE49-F238E27FC236}">
                <a16:creationId xmlns="" xmlns:a16="http://schemas.microsoft.com/office/drawing/2014/main" id="{CD83E897-0FA6-4E26-984E-B430B0CF5119}"/>
              </a:ext>
            </a:extLst>
          </p:cNvPr>
          <p:cNvCxnSpPr>
            <a:cxnSpLocks/>
          </p:cNvCxnSpPr>
          <p:nvPr/>
        </p:nvCxnSpPr>
        <p:spPr>
          <a:xfrm>
            <a:off x="2807804" y="1556792"/>
            <a:ext cx="648072" cy="1440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 xmlns:a16="http://schemas.microsoft.com/office/drawing/2014/main" id="{D17972D0-1F9E-43EC-A78F-ACD51C29F554}"/>
              </a:ext>
            </a:extLst>
          </p:cNvPr>
          <p:cNvCxnSpPr>
            <a:cxnSpLocks/>
          </p:cNvCxnSpPr>
          <p:nvPr/>
        </p:nvCxnSpPr>
        <p:spPr>
          <a:xfrm>
            <a:off x="251520" y="2564904"/>
            <a:ext cx="27363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コネクタ: カギ線 22">
            <a:extLst>
              <a:ext uri="{FF2B5EF4-FFF2-40B4-BE49-F238E27FC236}">
                <a16:creationId xmlns="" xmlns:a16="http://schemas.microsoft.com/office/drawing/2014/main" id="{3EB2B8A7-0A03-4E8F-A539-225CF0039B21}"/>
              </a:ext>
            </a:extLst>
          </p:cNvPr>
          <p:cNvCxnSpPr>
            <a:cxnSpLocks/>
          </p:cNvCxnSpPr>
          <p:nvPr/>
        </p:nvCxnSpPr>
        <p:spPr>
          <a:xfrm flipV="1">
            <a:off x="3131840" y="2276872"/>
            <a:ext cx="324036" cy="7200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5" name="コネクタ: カギ線 24">
            <a:extLst>
              <a:ext uri="{FF2B5EF4-FFF2-40B4-BE49-F238E27FC236}">
                <a16:creationId xmlns="" xmlns:a16="http://schemas.microsoft.com/office/drawing/2014/main" id="{BB87BD9D-3B83-45E8-92F7-F2365815DBB5}"/>
              </a:ext>
            </a:extLst>
          </p:cNvPr>
          <p:cNvCxnSpPr>
            <a:cxnSpLocks/>
          </p:cNvCxnSpPr>
          <p:nvPr/>
        </p:nvCxnSpPr>
        <p:spPr>
          <a:xfrm rot="5400000" flipH="1" flipV="1">
            <a:off x="2951820" y="2384884"/>
            <a:ext cx="216024" cy="1440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 xmlns:a16="http://schemas.microsoft.com/office/drawing/2014/main" id="{7F56059F-D319-4EE7-8D5F-63AF7F1A4B18}"/>
              </a:ext>
            </a:extLst>
          </p:cNvPr>
          <p:cNvCxnSpPr>
            <a:cxnSpLocks/>
          </p:cNvCxnSpPr>
          <p:nvPr/>
        </p:nvCxnSpPr>
        <p:spPr>
          <a:xfrm rot="5400000" flipH="1" flipV="1">
            <a:off x="3167844" y="1988840"/>
            <a:ext cx="576064" cy="127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 xmlns:a16="http://schemas.microsoft.com/office/drawing/2014/main" id="{878062D6-B70C-47F3-A5D6-75DA98F69A2B}"/>
              </a:ext>
            </a:extLst>
          </p:cNvPr>
          <p:cNvSpPr txBox="1"/>
          <p:nvPr/>
        </p:nvSpPr>
        <p:spPr>
          <a:xfrm>
            <a:off x="483877" y="1601494"/>
            <a:ext cx="2837329" cy="769441"/>
          </a:xfrm>
          <a:prstGeom prst="rect">
            <a:avLst/>
          </a:prstGeom>
          <a:noFill/>
        </p:spPr>
        <p:txBody>
          <a:bodyPr wrap="square" rtlCol="0">
            <a:spAutoFit/>
          </a:bodyPr>
          <a:lstStyle/>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６５歳以上</a:t>
            </a:r>
            <a:endParaRPr lang="en-US" altLang="ja-JP" sz="2400" dirty="0">
              <a:solidFill>
                <a:srgbClr val="FF0000"/>
              </a:solidFill>
              <a:latin typeface="HGP創英角ﾎﾟｯﾌﾟ体" panose="040B0A00000000000000" pitchFamily="50" charset="-128"/>
              <a:ea typeface="HGP創英角ﾎﾟｯﾌﾟ体" panose="040B0A00000000000000" pitchFamily="50" charset="-128"/>
            </a:endParaRPr>
          </a:p>
          <a:p>
            <a:r>
              <a:rPr kumimoji="1" lang="en-US" altLang="ja-JP" sz="2000" dirty="0">
                <a:solidFill>
                  <a:srgbClr val="FF0000"/>
                </a:solidFill>
                <a:latin typeface="HGP創英角ﾎﾟｯﾌﾟ体" panose="040B0A00000000000000" pitchFamily="50" charset="-128"/>
                <a:ea typeface="HGP創英角ﾎﾟｯﾌﾟ体" panose="040B0A00000000000000" pitchFamily="50" charset="-128"/>
              </a:rPr>
              <a:t>3600</a:t>
            </a:r>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万人、</a:t>
            </a:r>
            <a:r>
              <a:rPr kumimoji="1" lang="en-US" altLang="ja-JP" sz="2000" dirty="0">
                <a:solidFill>
                  <a:srgbClr val="FF0000"/>
                </a:solidFill>
                <a:latin typeface="HGP創英角ﾎﾟｯﾌﾟ体" panose="040B0A00000000000000" pitchFamily="50" charset="-128"/>
                <a:ea typeface="HGP創英角ﾎﾟｯﾌﾟ体" panose="040B0A00000000000000" pitchFamily="50" charset="-128"/>
              </a:rPr>
              <a:t>30</a:t>
            </a:r>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％以上</a:t>
            </a:r>
          </a:p>
        </p:txBody>
      </p:sp>
      <p:cxnSp>
        <p:nvCxnSpPr>
          <p:cNvPr id="46" name="コネクタ: カギ線 45">
            <a:extLst>
              <a:ext uri="{FF2B5EF4-FFF2-40B4-BE49-F238E27FC236}">
                <a16:creationId xmlns="" xmlns:a16="http://schemas.microsoft.com/office/drawing/2014/main" id="{4C0FDE21-01B0-4B0C-B753-05CE5ED31340}"/>
              </a:ext>
            </a:extLst>
          </p:cNvPr>
          <p:cNvCxnSpPr>
            <a:cxnSpLocks/>
          </p:cNvCxnSpPr>
          <p:nvPr/>
        </p:nvCxnSpPr>
        <p:spPr>
          <a:xfrm rot="16200000" flipH="1">
            <a:off x="2874807" y="2669193"/>
            <a:ext cx="323078" cy="1145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 xmlns:a16="http://schemas.microsoft.com/office/drawing/2014/main" id="{D49B3E9A-DDF7-48B0-95AC-EA606D023AF5}"/>
              </a:ext>
            </a:extLst>
          </p:cNvPr>
          <p:cNvCxnSpPr>
            <a:cxnSpLocks/>
          </p:cNvCxnSpPr>
          <p:nvPr/>
        </p:nvCxnSpPr>
        <p:spPr>
          <a:xfrm rot="5400000" flipH="1" flipV="1">
            <a:off x="2843958" y="3137187"/>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3" name="コネクタ: カギ線 52">
            <a:extLst>
              <a:ext uri="{FF2B5EF4-FFF2-40B4-BE49-F238E27FC236}">
                <a16:creationId xmlns="" xmlns:a16="http://schemas.microsoft.com/office/drawing/2014/main" id="{BEBD0FCD-2E61-44D3-849F-36E5087C8D18}"/>
              </a:ext>
            </a:extLst>
          </p:cNvPr>
          <p:cNvCxnSpPr>
            <a:cxnSpLocks/>
          </p:cNvCxnSpPr>
          <p:nvPr/>
        </p:nvCxnSpPr>
        <p:spPr>
          <a:xfrm rot="5400000" flipH="1" flipV="1">
            <a:off x="2720390" y="3317655"/>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4" name="コネクタ: カギ線 53">
            <a:extLst>
              <a:ext uri="{FF2B5EF4-FFF2-40B4-BE49-F238E27FC236}">
                <a16:creationId xmlns="" xmlns:a16="http://schemas.microsoft.com/office/drawing/2014/main" id="{7710C0AA-6AF1-4576-8453-9B531E41B7C5}"/>
              </a:ext>
            </a:extLst>
          </p:cNvPr>
          <p:cNvCxnSpPr>
            <a:cxnSpLocks/>
          </p:cNvCxnSpPr>
          <p:nvPr/>
        </p:nvCxnSpPr>
        <p:spPr>
          <a:xfrm rot="5400000" flipH="1" flipV="1">
            <a:off x="2952107" y="2954071"/>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6" name="コネクタ: カギ線 55">
            <a:extLst>
              <a:ext uri="{FF2B5EF4-FFF2-40B4-BE49-F238E27FC236}">
                <a16:creationId xmlns="" xmlns:a16="http://schemas.microsoft.com/office/drawing/2014/main" id="{E57A0E9F-3B90-44C3-8683-A24265579551}"/>
              </a:ext>
            </a:extLst>
          </p:cNvPr>
          <p:cNvCxnSpPr>
            <a:cxnSpLocks/>
          </p:cNvCxnSpPr>
          <p:nvPr/>
        </p:nvCxnSpPr>
        <p:spPr>
          <a:xfrm rot="5400000" flipH="1" flipV="1">
            <a:off x="2612241" y="3560060"/>
            <a:ext cx="174828" cy="108149"/>
          </a:xfrm>
          <a:prstGeom prst="bentConnector3">
            <a:avLst>
              <a:gd name="adj1" fmla="val 109052"/>
            </a:avLst>
          </a:prstGeom>
        </p:spPr>
        <p:style>
          <a:lnRef idx="1">
            <a:schemeClr val="accent1"/>
          </a:lnRef>
          <a:fillRef idx="0">
            <a:schemeClr val="accent1"/>
          </a:fillRef>
          <a:effectRef idx="0">
            <a:schemeClr val="accent1"/>
          </a:effectRef>
          <a:fontRef idx="minor">
            <a:schemeClr val="tx1"/>
          </a:fontRef>
        </p:style>
      </p:cxnSp>
      <p:cxnSp>
        <p:nvCxnSpPr>
          <p:cNvPr id="58" name="コネクタ: カギ線 57">
            <a:extLst>
              <a:ext uri="{FF2B5EF4-FFF2-40B4-BE49-F238E27FC236}">
                <a16:creationId xmlns="" xmlns:a16="http://schemas.microsoft.com/office/drawing/2014/main" id="{42810685-81C5-4878-B68B-229E8CAA689E}"/>
              </a:ext>
            </a:extLst>
          </p:cNvPr>
          <p:cNvCxnSpPr>
            <a:cxnSpLocks/>
          </p:cNvCxnSpPr>
          <p:nvPr/>
        </p:nvCxnSpPr>
        <p:spPr>
          <a:xfrm rot="5400000" flipH="1" flipV="1">
            <a:off x="2504091" y="3719560"/>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9" name="コネクタ: カギ線 58">
            <a:extLst>
              <a:ext uri="{FF2B5EF4-FFF2-40B4-BE49-F238E27FC236}">
                <a16:creationId xmlns="" xmlns:a16="http://schemas.microsoft.com/office/drawing/2014/main" id="{30872BEC-21B9-4944-B834-C699AD9F5CC5}"/>
              </a:ext>
            </a:extLst>
          </p:cNvPr>
          <p:cNvCxnSpPr>
            <a:cxnSpLocks/>
          </p:cNvCxnSpPr>
          <p:nvPr/>
        </p:nvCxnSpPr>
        <p:spPr>
          <a:xfrm rot="5400000" flipH="1" flipV="1">
            <a:off x="2385198" y="3886038"/>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0" name="コネクタ: カギ線 59">
            <a:extLst>
              <a:ext uri="{FF2B5EF4-FFF2-40B4-BE49-F238E27FC236}">
                <a16:creationId xmlns="" xmlns:a16="http://schemas.microsoft.com/office/drawing/2014/main" id="{F9CC24AB-473E-4076-BAEB-0E9391389C3E}"/>
              </a:ext>
            </a:extLst>
          </p:cNvPr>
          <p:cNvCxnSpPr>
            <a:cxnSpLocks/>
          </p:cNvCxnSpPr>
          <p:nvPr/>
        </p:nvCxnSpPr>
        <p:spPr>
          <a:xfrm rot="5400000" flipH="1" flipV="1">
            <a:off x="2262801" y="4060866"/>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 xmlns:a16="http://schemas.microsoft.com/office/drawing/2014/main" id="{2D7CB11D-C5BB-4A42-8486-90F4B6CA10F6}"/>
              </a:ext>
            </a:extLst>
          </p:cNvPr>
          <p:cNvCxnSpPr>
            <a:cxnSpLocks/>
          </p:cNvCxnSpPr>
          <p:nvPr/>
        </p:nvCxnSpPr>
        <p:spPr>
          <a:xfrm>
            <a:off x="251520" y="4177420"/>
            <a:ext cx="2079949" cy="24935"/>
          </a:xfrm>
          <a:prstGeom prst="line">
            <a:avLst/>
          </a:prstGeom>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 xmlns:a16="http://schemas.microsoft.com/office/drawing/2014/main" id="{4BF8F4EF-C22E-4C8E-9542-12B0B9660D49}"/>
              </a:ext>
            </a:extLst>
          </p:cNvPr>
          <p:cNvSpPr txBox="1"/>
          <p:nvPr/>
        </p:nvSpPr>
        <p:spPr>
          <a:xfrm>
            <a:off x="642747" y="3064371"/>
            <a:ext cx="1689948" cy="369332"/>
          </a:xfrm>
          <a:prstGeom prst="rect">
            <a:avLst/>
          </a:prstGeom>
          <a:noFill/>
        </p:spPr>
        <p:txBody>
          <a:bodyPr wrap="square" rtlCol="0">
            <a:spAutoFit/>
          </a:bodyPr>
          <a:lstStyle/>
          <a:p>
            <a:r>
              <a:rPr lang="ja-JP" altLang="en-US" b="1" dirty="0"/>
              <a:t>１５歳～６４歳</a:t>
            </a:r>
            <a:endParaRPr kumimoji="1" lang="ja-JP" altLang="en-US" b="1" dirty="0"/>
          </a:p>
        </p:txBody>
      </p:sp>
      <p:cxnSp>
        <p:nvCxnSpPr>
          <p:cNvPr id="67" name="コネクタ: カギ線 66">
            <a:extLst>
              <a:ext uri="{FF2B5EF4-FFF2-40B4-BE49-F238E27FC236}">
                <a16:creationId xmlns="" xmlns:a16="http://schemas.microsoft.com/office/drawing/2014/main" id="{F6756FA4-3936-4CCF-AAC8-03517BC74928}"/>
              </a:ext>
            </a:extLst>
          </p:cNvPr>
          <p:cNvCxnSpPr>
            <a:cxnSpLocks/>
          </p:cNvCxnSpPr>
          <p:nvPr/>
        </p:nvCxnSpPr>
        <p:spPr>
          <a:xfrm rot="5400000" flipH="1" flipV="1">
            <a:off x="2172316" y="4235695"/>
            <a:ext cx="174828" cy="108149"/>
          </a:xfrm>
          <a:prstGeom prst="bentConnector3">
            <a:avLst>
              <a:gd name="adj1" fmla="val 49999"/>
            </a:avLst>
          </a:prstGeom>
        </p:spPr>
        <p:style>
          <a:lnRef idx="1">
            <a:schemeClr val="accent1"/>
          </a:lnRef>
          <a:fillRef idx="0">
            <a:schemeClr val="accent1"/>
          </a:fillRef>
          <a:effectRef idx="0">
            <a:schemeClr val="accent1"/>
          </a:effectRef>
          <a:fontRef idx="minor">
            <a:schemeClr val="tx1"/>
          </a:fontRef>
        </p:style>
      </p:cxnSp>
      <p:cxnSp>
        <p:nvCxnSpPr>
          <p:cNvPr id="68" name="コネクタ: カギ線 67">
            <a:extLst>
              <a:ext uri="{FF2B5EF4-FFF2-40B4-BE49-F238E27FC236}">
                <a16:creationId xmlns="" xmlns:a16="http://schemas.microsoft.com/office/drawing/2014/main" id="{5634874D-D9D6-4C20-9E0C-E72B35085BF5}"/>
              </a:ext>
            </a:extLst>
          </p:cNvPr>
          <p:cNvCxnSpPr>
            <a:cxnSpLocks/>
          </p:cNvCxnSpPr>
          <p:nvPr/>
        </p:nvCxnSpPr>
        <p:spPr>
          <a:xfrm rot="5400000" flipH="1" flipV="1">
            <a:off x="2081832" y="4410523"/>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9" name="コネクタ: カギ線 68">
            <a:extLst>
              <a:ext uri="{FF2B5EF4-FFF2-40B4-BE49-F238E27FC236}">
                <a16:creationId xmlns="" xmlns:a16="http://schemas.microsoft.com/office/drawing/2014/main" id="{BC529923-37DD-4E5C-B8CB-1A3DB44C6342}"/>
              </a:ext>
            </a:extLst>
          </p:cNvPr>
          <p:cNvCxnSpPr>
            <a:cxnSpLocks/>
          </p:cNvCxnSpPr>
          <p:nvPr/>
        </p:nvCxnSpPr>
        <p:spPr>
          <a:xfrm rot="5400000" flipH="1" flipV="1">
            <a:off x="1960304" y="4585351"/>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0" name="コネクタ: カギ線 69">
            <a:extLst>
              <a:ext uri="{FF2B5EF4-FFF2-40B4-BE49-F238E27FC236}">
                <a16:creationId xmlns="" xmlns:a16="http://schemas.microsoft.com/office/drawing/2014/main" id="{080592F3-EE89-471D-9207-E95B2C2D94DF}"/>
              </a:ext>
            </a:extLst>
          </p:cNvPr>
          <p:cNvCxnSpPr>
            <a:cxnSpLocks/>
          </p:cNvCxnSpPr>
          <p:nvPr/>
        </p:nvCxnSpPr>
        <p:spPr>
          <a:xfrm rot="5400000" flipH="1" flipV="1">
            <a:off x="1851699" y="4760179"/>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1" name="コネクタ: カギ線 70">
            <a:extLst>
              <a:ext uri="{FF2B5EF4-FFF2-40B4-BE49-F238E27FC236}">
                <a16:creationId xmlns="" xmlns:a16="http://schemas.microsoft.com/office/drawing/2014/main" id="{ADA15F71-4DBF-4573-8AAF-5E0578AF3074}"/>
              </a:ext>
            </a:extLst>
          </p:cNvPr>
          <p:cNvCxnSpPr>
            <a:cxnSpLocks/>
          </p:cNvCxnSpPr>
          <p:nvPr/>
        </p:nvCxnSpPr>
        <p:spPr>
          <a:xfrm rot="5400000" flipH="1" flipV="1">
            <a:off x="1751080" y="4953882"/>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2" name="コネクタ: カギ線 71">
            <a:extLst>
              <a:ext uri="{FF2B5EF4-FFF2-40B4-BE49-F238E27FC236}">
                <a16:creationId xmlns="" xmlns:a16="http://schemas.microsoft.com/office/drawing/2014/main" id="{C5B11B8D-A25C-4A38-A9E3-DC52193BCBB7}"/>
              </a:ext>
            </a:extLst>
          </p:cNvPr>
          <p:cNvCxnSpPr>
            <a:cxnSpLocks/>
          </p:cNvCxnSpPr>
          <p:nvPr/>
        </p:nvCxnSpPr>
        <p:spPr>
          <a:xfrm rot="5400000" flipH="1" flipV="1">
            <a:off x="1630993" y="5141016"/>
            <a:ext cx="266313" cy="5407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 xmlns:a16="http://schemas.microsoft.com/office/drawing/2014/main" id="{1D03189F-63E6-4E7F-852B-F87F9C986FEA}"/>
              </a:ext>
            </a:extLst>
          </p:cNvPr>
          <p:cNvCxnSpPr>
            <a:cxnSpLocks/>
          </p:cNvCxnSpPr>
          <p:nvPr/>
        </p:nvCxnSpPr>
        <p:spPr>
          <a:xfrm>
            <a:off x="1286232" y="5301208"/>
            <a:ext cx="450881"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 xmlns:a16="http://schemas.microsoft.com/office/drawing/2014/main" id="{47478B5E-69F1-491F-A5E2-E39259F2AF60}"/>
              </a:ext>
            </a:extLst>
          </p:cNvPr>
          <p:cNvSpPr txBox="1"/>
          <p:nvPr/>
        </p:nvSpPr>
        <p:spPr>
          <a:xfrm>
            <a:off x="857607" y="4323791"/>
            <a:ext cx="1404156" cy="369332"/>
          </a:xfrm>
          <a:prstGeom prst="rect">
            <a:avLst/>
          </a:prstGeom>
          <a:noFill/>
        </p:spPr>
        <p:txBody>
          <a:bodyPr wrap="square" rtlCol="0">
            <a:spAutoFit/>
          </a:bodyPr>
          <a:lstStyle/>
          <a:p>
            <a:r>
              <a:rPr lang="ja-JP" altLang="en-US" b="1" dirty="0"/>
              <a:t>１５歳以下</a:t>
            </a:r>
            <a:endParaRPr kumimoji="1" lang="ja-JP" altLang="en-US" b="1" dirty="0"/>
          </a:p>
        </p:txBody>
      </p:sp>
      <p:sp>
        <p:nvSpPr>
          <p:cNvPr id="82" name="テキスト ボックス 81">
            <a:extLst>
              <a:ext uri="{FF2B5EF4-FFF2-40B4-BE49-F238E27FC236}">
                <a16:creationId xmlns="" xmlns:a16="http://schemas.microsoft.com/office/drawing/2014/main" id="{AC9756F5-B7F4-4A93-A7AD-3BCA098D2FB2}"/>
              </a:ext>
            </a:extLst>
          </p:cNvPr>
          <p:cNvSpPr txBox="1"/>
          <p:nvPr/>
        </p:nvSpPr>
        <p:spPr>
          <a:xfrm>
            <a:off x="1117158" y="135775"/>
            <a:ext cx="7336999" cy="954107"/>
          </a:xfrm>
          <a:prstGeom prst="rect">
            <a:avLst/>
          </a:prstGeom>
          <a:noFill/>
        </p:spPr>
        <p:txBody>
          <a:bodyPr wrap="square" rtlCol="0">
            <a:spAutoFit/>
          </a:bodyPr>
          <a:lstStyle/>
          <a:p>
            <a:r>
              <a:rPr kumimoji="1" lang="en-US" altLang="ja-JP" sz="2800" dirty="0">
                <a:solidFill>
                  <a:srgbClr val="FF0000"/>
                </a:solidFill>
                <a:latin typeface="HGP創英角ﾎﾟｯﾌﾟ体" panose="040B0A00000000000000" pitchFamily="50" charset="-128"/>
                <a:ea typeface="HGP創英角ﾎﾟｯﾌﾟ体" panose="040B0A00000000000000" pitchFamily="50" charset="-128"/>
              </a:rPr>
              <a:t>2025</a:t>
            </a:r>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年</a:t>
            </a:r>
            <a:endParaRPr kumimoji="1" lang="en-US" altLang="ja-JP" sz="2800" dirty="0">
              <a:solidFill>
                <a:srgbClr val="FF0000"/>
              </a:solidFill>
              <a:latin typeface="HGP創英角ﾎﾟｯﾌﾟ体" panose="040B0A00000000000000" pitchFamily="50" charset="-128"/>
              <a:ea typeface="HGP創英角ﾎﾟｯﾌﾟ体" panose="040B0A00000000000000" pitchFamily="50" charset="-128"/>
            </a:endParaRPr>
          </a:p>
          <a:p>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少子超高齢化社会</a:t>
            </a:r>
            <a:r>
              <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rPr>
              <a:t>・・・介護崩壊、地域社会の消滅？</a:t>
            </a:r>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83" name="タイトル 1">
            <a:extLst>
              <a:ext uri="{FF2B5EF4-FFF2-40B4-BE49-F238E27FC236}">
                <a16:creationId xmlns="" xmlns:a16="http://schemas.microsoft.com/office/drawing/2014/main" id="{0A183450-3FC0-4A66-8BB4-84E0669A5948}"/>
              </a:ext>
            </a:extLst>
          </p:cNvPr>
          <p:cNvSpPr txBox="1">
            <a:spLocks/>
          </p:cNvSpPr>
          <p:nvPr/>
        </p:nvSpPr>
        <p:spPr>
          <a:xfrm>
            <a:off x="251520" y="5294063"/>
            <a:ext cx="8686328" cy="988948"/>
          </a:xfrm>
          <a:prstGeom prst="rect">
            <a:avLst/>
          </a:prstGeom>
          <a:solidFill>
            <a:schemeClr val="tx2">
              <a:lumMod val="40000"/>
              <a:lumOff val="60000"/>
              <a:alpha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700" b="1" dirty="0">
                <a:solidFill>
                  <a:srgbClr val="FF0000"/>
                </a:solidFill>
              </a:rPr>
              <a:t>元気高齢者</a:t>
            </a:r>
            <a:r>
              <a:rPr lang="ja-JP" altLang="en-US" sz="3200" b="1" dirty="0"/>
              <a:t>が支える超高齢化社会モデル</a:t>
            </a:r>
          </a:p>
        </p:txBody>
      </p:sp>
      <p:sp>
        <p:nvSpPr>
          <p:cNvPr id="84" name="テキスト ボックス 83">
            <a:extLst>
              <a:ext uri="{FF2B5EF4-FFF2-40B4-BE49-F238E27FC236}">
                <a16:creationId xmlns="" xmlns:a16="http://schemas.microsoft.com/office/drawing/2014/main" id="{A903084A-598B-4D09-9865-EF987177F4E5}"/>
              </a:ext>
            </a:extLst>
          </p:cNvPr>
          <p:cNvSpPr txBox="1"/>
          <p:nvPr/>
        </p:nvSpPr>
        <p:spPr>
          <a:xfrm>
            <a:off x="3444509" y="2567222"/>
            <a:ext cx="3198746" cy="646331"/>
          </a:xfrm>
          <a:prstGeom prst="rect">
            <a:avLst/>
          </a:prstGeom>
          <a:noFill/>
        </p:spPr>
        <p:txBody>
          <a:bodyPr wrap="square" rtlCol="0">
            <a:spAutoFit/>
          </a:bodyPr>
          <a:lstStyle/>
          <a:p>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逆転の発想！</a:t>
            </a:r>
            <a:endPar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85" name="矢印: 下カーブ 84">
            <a:extLst>
              <a:ext uri="{FF2B5EF4-FFF2-40B4-BE49-F238E27FC236}">
                <a16:creationId xmlns="" xmlns:a16="http://schemas.microsoft.com/office/drawing/2014/main" id="{D2E11EF9-74BC-4308-BA92-A270E01301D3}"/>
              </a:ext>
            </a:extLst>
          </p:cNvPr>
          <p:cNvSpPr/>
          <p:nvPr/>
        </p:nvSpPr>
        <p:spPr>
          <a:xfrm>
            <a:off x="3954358" y="1541273"/>
            <a:ext cx="3457947" cy="880388"/>
          </a:xfrm>
          <a:prstGeom prst="curvedDownArrow">
            <a:avLst>
              <a:gd name="adj1" fmla="val 25000"/>
              <a:gd name="adj2" fmla="val 99455"/>
              <a:gd name="adj3" fmla="val 625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6" name="スライド番号プレースホルダー 10">
            <a:extLst>
              <a:ext uri="{FF2B5EF4-FFF2-40B4-BE49-F238E27FC236}">
                <a16:creationId xmlns="" xmlns:a16="http://schemas.microsoft.com/office/drawing/2014/main" id="{CB2D746F-CCD6-4EFB-8A82-3F3CB8C9A956}"/>
              </a:ext>
            </a:extLst>
          </p:cNvPr>
          <p:cNvSpPr txBox="1">
            <a:spLocks/>
          </p:cNvSpPr>
          <p:nvPr/>
        </p:nvSpPr>
        <p:spPr>
          <a:xfrm>
            <a:off x="6804248" y="6357958"/>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23</a:t>
            </a:fld>
            <a:endParaRPr lang="ja-JP" altLang="en-US" sz="2400" dirty="0"/>
          </a:p>
        </p:txBody>
      </p:sp>
      <p:cxnSp>
        <p:nvCxnSpPr>
          <p:cNvPr id="3" name="直線コネクタ 2">
            <a:extLst>
              <a:ext uri="{FF2B5EF4-FFF2-40B4-BE49-F238E27FC236}">
                <a16:creationId xmlns="" xmlns:a16="http://schemas.microsoft.com/office/drawing/2014/main" id="{75BEB843-346E-4D76-A916-380E320D3D9B}"/>
              </a:ext>
            </a:extLst>
          </p:cNvPr>
          <p:cNvCxnSpPr>
            <a:cxnSpLocks/>
          </p:cNvCxnSpPr>
          <p:nvPr/>
        </p:nvCxnSpPr>
        <p:spPr>
          <a:xfrm>
            <a:off x="8244408" y="1226855"/>
            <a:ext cx="0" cy="4074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コネクタ: カギ線 36">
            <a:extLst>
              <a:ext uri="{FF2B5EF4-FFF2-40B4-BE49-F238E27FC236}">
                <a16:creationId xmlns="" xmlns:a16="http://schemas.microsoft.com/office/drawing/2014/main" id="{919F8431-011F-4F99-B15A-1CCB8AE9C3C1}"/>
              </a:ext>
            </a:extLst>
          </p:cNvPr>
          <p:cNvCxnSpPr>
            <a:cxnSpLocks/>
          </p:cNvCxnSpPr>
          <p:nvPr/>
        </p:nvCxnSpPr>
        <p:spPr>
          <a:xfrm>
            <a:off x="7582129" y="5136478"/>
            <a:ext cx="648072" cy="1440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 xmlns:a16="http://schemas.microsoft.com/office/drawing/2014/main" id="{9860988A-FB4D-4A9A-9491-0225E6E40E80}"/>
              </a:ext>
            </a:extLst>
          </p:cNvPr>
          <p:cNvCxnSpPr>
            <a:cxnSpLocks/>
          </p:cNvCxnSpPr>
          <p:nvPr/>
        </p:nvCxnSpPr>
        <p:spPr>
          <a:xfrm>
            <a:off x="6502346" y="4972919"/>
            <a:ext cx="1243580" cy="16473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 xmlns:a16="http://schemas.microsoft.com/office/drawing/2014/main" id="{9020A22A-84DB-4120-B2A0-60F772807666}"/>
              </a:ext>
            </a:extLst>
          </p:cNvPr>
          <p:cNvCxnSpPr>
            <a:cxnSpLocks/>
          </p:cNvCxnSpPr>
          <p:nvPr/>
        </p:nvCxnSpPr>
        <p:spPr>
          <a:xfrm>
            <a:off x="6018356" y="4834306"/>
            <a:ext cx="679948" cy="1325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1" name="コネクタ: カギ線 40">
            <a:extLst>
              <a:ext uri="{FF2B5EF4-FFF2-40B4-BE49-F238E27FC236}">
                <a16:creationId xmlns="" xmlns:a16="http://schemas.microsoft.com/office/drawing/2014/main" id="{07634CB1-369B-410D-914C-C3CE67998260}"/>
              </a:ext>
            </a:extLst>
          </p:cNvPr>
          <p:cNvCxnSpPr>
            <a:cxnSpLocks/>
          </p:cNvCxnSpPr>
          <p:nvPr/>
        </p:nvCxnSpPr>
        <p:spPr>
          <a:xfrm rot="5400000" flipH="1" flipV="1">
            <a:off x="5748506" y="4514651"/>
            <a:ext cx="576064" cy="12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2" name="コネクタ: カギ線 41">
            <a:extLst>
              <a:ext uri="{FF2B5EF4-FFF2-40B4-BE49-F238E27FC236}">
                <a16:creationId xmlns="" xmlns:a16="http://schemas.microsoft.com/office/drawing/2014/main" id="{D7866345-6197-43C0-9C27-601303B4EE1E}"/>
              </a:ext>
            </a:extLst>
          </p:cNvPr>
          <p:cNvCxnSpPr>
            <a:cxnSpLocks/>
          </p:cNvCxnSpPr>
          <p:nvPr/>
        </p:nvCxnSpPr>
        <p:spPr>
          <a:xfrm flipV="1">
            <a:off x="6040312" y="4177420"/>
            <a:ext cx="324036" cy="7200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 xmlns:a16="http://schemas.microsoft.com/office/drawing/2014/main" id="{A2DB905B-3075-47DA-AAAB-CA8E9054E343}"/>
              </a:ext>
            </a:extLst>
          </p:cNvPr>
          <p:cNvCxnSpPr>
            <a:cxnSpLocks/>
          </p:cNvCxnSpPr>
          <p:nvPr/>
        </p:nvCxnSpPr>
        <p:spPr>
          <a:xfrm rot="5400000" flipH="1" flipV="1">
            <a:off x="6322326" y="3997400"/>
            <a:ext cx="216024" cy="1440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 xmlns:a16="http://schemas.microsoft.com/office/drawing/2014/main" id="{474B7552-69C6-485C-8908-79F158BF2A6F}"/>
              </a:ext>
            </a:extLst>
          </p:cNvPr>
          <p:cNvCxnSpPr>
            <a:cxnSpLocks/>
          </p:cNvCxnSpPr>
          <p:nvPr/>
        </p:nvCxnSpPr>
        <p:spPr>
          <a:xfrm>
            <a:off x="6516216" y="3940112"/>
            <a:ext cx="2421632" cy="21284"/>
          </a:xfrm>
          <a:prstGeom prst="line">
            <a:avLst/>
          </a:prstGeom>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 xmlns:a16="http://schemas.microsoft.com/office/drawing/2014/main" id="{00CFD7E6-9608-4A43-9EFE-73CF85D70B8F}"/>
              </a:ext>
            </a:extLst>
          </p:cNvPr>
          <p:cNvSpPr txBox="1"/>
          <p:nvPr/>
        </p:nvSpPr>
        <p:spPr>
          <a:xfrm>
            <a:off x="7187933" y="3150773"/>
            <a:ext cx="1689948" cy="369332"/>
          </a:xfrm>
          <a:prstGeom prst="rect">
            <a:avLst/>
          </a:prstGeom>
          <a:noFill/>
        </p:spPr>
        <p:txBody>
          <a:bodyPr wrap="square" rtlCol="0">
            <a:spAutoFit/>
          </a:bodyPr>
          <a:lstStyle/>
          <a:p>
            <a:r>
              <a:rPr lang="ja-JP" altLang="en-US" b="1" dirty="0"/>
              <a:t>１５歳～６４歳</a:t>
            </a:r>
            <a:endParaRPr kumimoji="1" lang="ja-JP" altLang="en-US" b="1" dirty="0"/>
          </a:p>
        </p:txBody>
      </p:sp>
      <p:sp>
        <p:nvSpPr>
          <p:cNvPr id="48" name="テキスト ボックス 47">
            <a:extLst>
              <a:ext uri="{FF2B5EF4-FFF2-40B4-BE49-F238E27FC236}">
                <a16:creationId xmlns="" xmlns:a16="http://schemas.microsoft.com/office/drawing/2014/main" id="{7D1DCD7F-0639-4B4E-8C7B-77F1761D18E3}"/>
              </a:ext>
            </a:extLst>
          </p:cNvPr>
          <p:cNvSpPr txBox="1"/>
          <p:nvPr/>
        </p:nvSpPr>
        <p:spPr>
          <a:xfrm>
            <a:off x="7554921" y="1863245"/>
            <a:ext cx="1404156" cy="369332"/>
          </a:xfrm>
          <a:prstGeom prst="rect">
            <a:avLst/>
          </a:prstGeom>
          <a:noFill/>
        </p:spPr>
        <p:txBody>
          <a:bodyPr wrap="square" rtlCol="0">
            <a:spAutoFit/>
          </a:bodyPr>
          <a:lstStyle/>
          <a:p>
            <a:r>
              <a:rPr lang="ja-JP" altLang="en-US" b="1" dirty="0"/>
              <a:t>１５歳以下</a:t>
            </a:r>
            <a:endParaRPr kumimoji="1" lang="ja-JP" altLang="en-US" b="1" dirty="0"/>
          </a:p>
        </p:txBody>
      </p:sp>
      <p:cxnSp>
        <p:nvCxnSpPr>
          <p:cNvPr id="51" name="コネクタ: カギ線 50">
            <a:extLst>
              <a:ext uri="{FF2B5EF4-FFF2-40B4-BE49-F238E27FC236}">
                <a16:creationId xmlns="" xmlns:a16="http://schemas.microsoft.com/office/drawing/2014/main" id="{E63566FE-51D4-471C-879C-973E66EE1DA1}"/>
              </a:ext>
            </a:extLst>
          </p:cNvPr>
          <p:cNvCxnSpPr>
            <a:cxnSpLocks/>
          </p:cNvCxnSpPr>
          <p:nvPr/>
        </p:nvCxnSpPr>
        <p:spPr>
          <a:xfrm rot="16200000" flipH="1">
            <a:off x="6430898" y="3725095"/>
            <a:ext cx="323078" cy="1145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 xmlns:a16="http://schemas.microsoft.com/office/drawing/2014/main" id="{78F26097-31C7-417C-9053-EC1AAB005C86}"/>
              </a:ext>
            </a:extLst>
          </p:cNvPr>
          <p:cNvCxnSpPr>
            <a:cxnSpLocks/>
          </p:cNvCxnSpPr>
          <p:nvPr/>
        </p:nvCxnSpPr>
        <p:spPr>
          <a:xfrm rot="5400000" flipH="1" flipV="1">
            <a:off x="6492304" y="3481312"/>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5" name="コネクタ: カギ線 54">
            <a:extLst>
              <a:ext uri="{FF2B5EF4-FFF2-40B4-BE49-F238E27FC236}">
                <a16:creationId xmlns="" xmlns:a16="http://schemas.microsoft.com/office/drawing/2014/main" id="{91FCB34E-DA98-40FE-B3CA-85F167FB68AB}"/>
              </a:ext>
            </a:extLst>
          </p:cNvPr>
          <p:cNvCxnSpPr>
            <a:cxnSpLocks/>
          </p:cNvCxnSpPr>
          <p:nvPr/>
        </p:nvCxnSpPr>
        <p:spPr>
          <a:xfrm rot="5400000" flipH="1" flipV="1">
            <a:off x="6581246" y="3291328"/>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7" name="コネクタ: カギ線 56">
            <a:extLst>
              <a:ext uri="{FF2B5EF4-FFF2-40B4-BE49-F238E27FC236}">
                <a16:creationId xmlns="" xmlns:a16="http://schemas.microsoft.com/office/drawing/2014/main" id="{69F97052-F23C-40F9-8789-C4F4B66127A2}"/>
              </a:ext>
            </a:extLst>
          </p:cNvPr>
          <p:cNvCxnSpPr>
            <a:cxnSpLocks/>
          </p:cNvCxnSpPr>
          <p:nvPr/>
        </p:nvCxnSpPr>
        <p:spPr>
          <a:xfrm rot="5400000" flipH="1" flipV="1">
            <a:off x="6702829" y="3116500"/>
            <a:ext cx="174828" cy="108149"/>
          </a:xfrm>
          <a:prstGeom prst="bentConnector3">
            <a:avLst>
              <a:gd name="adj1" fmla="val 109052"/>
            </a:avLst>
          </a:prstGeom>
        </p:spPr>
        <p:style>
          <a:lnRef idx="1">
            <a:schemeClr val="accent1"/>
          </a:lnRef>
          <a:fillRef idx="0">
            <a:schemeClr val="accent1"/>
          </a:fillRef>
          <a:effectRef idx="0">
            <a:schemeClr val="accent1"/>
          </a:effectRef>
          <a:fontRef idx="minor">
            <a:schemeClr val="tx1"/>
          </a:fontRef>
        </p:style>
      </p:cxnSp>
      <p:cxnSp>
        <p:nvCxnSpPr>
          <p:cNvPr id="61" name="コネクタ: カギ線 60">
            <a:extLst>
              <a:ext uri="{FF2B5EF4-FFF2-40B4-BE49-F238E27FC236}">
                <a16:creationId xmlns="" xmlns:a16="http://schemas.microsoft.com/office/drawing/2014/main" id="{11A0C42D-8541-473F-8EE0-73EE5B694306}"/>
              </a:ext>
            </a:extLst>
          </p:cNvPr>
          <p:cNvCxnSpPr>
            <a:cxnSpLocks/>
          </p:cNvCxnSpPr>
          <p:nvPr/>
        </p:nvCxnSpPr>
        <p:spPr>
          <a:xfrm rot="5400000" flipH="1" flipV="1">
            <a:off x="6810978" y="2906175"/>
            <a:ext cx="174828" cy="108149"/>
          </a:xfrm>
          <a:prstGeom prst="bentConnector3">
            <a:avLst>
              <a:gd name="adj1" fmla="val 49998"/>
            </a:avLst>
          </a:prstGeom>
        </p:spPr>
        <p:style>
          <a:lnRef idx="1">
            <a:schemeClr val="accent1"/>
          </a:lnRef>
          <a:fillRef idx="0">
            <a:schemeClr val="accent1"/>
          </a:fillRef>
          <a:effectRef idx="0">
            <a:schemeClr val="accent1"/>
          </a:effectRef>
          <a:fontRef idx="minor">
            <a:schemeClr val="tx1"/>
          </a:fontRef>
        </p:style>
      </p:cxnSp>
      <p:cxnSp>
        <p:nvCxnSpPr>
          <p:cNvPr id="64" name="コネクタ: カギ線 63">
            <a:extLst>
              <a:ext uri="{FF2B5EF4-FFF2-40B4-BE49-F238E27FC236}">
                <a16:creationId xmlns="" xmlns:a16="http://schemas.microsoft.com/office/drawing/2014/main" id="{157E2125-C256-4147-96F9-6D376A36E42A}"/>
              </a:ext>
            </a:extLst>
          </p:cNvPr>
          <p:cNvCxnSpPr>
            <a:cxnSpLocks/>
          </p:cNvCxnSpPr>
          <p:nvPr/>
        </p:nvCxnSpPr>
        <p:spPr>
          <a:xfrm rot="5400000" flipH="1" flipV="1">
            <a:off x="6936890" y="2720466"/>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5" name="コネクタ: カギ線 64">
            <a:extLst>
              <a:ext uri="{FF2B5EF4-FFF2-40B4-BE49-F238E27FC236}">
                <a16:creationId xmlns="" xmlns:a16="http://schemas.microsoft.com/office/drawing/2014/main" id="{ECEE9F18-ACCF-40B4-9796-906639228C93}"/>
              </a:ext>
            </a:extLst>
          </p:cNvPr>
          <p:cNvCxnSpPr>
            <a:cxnSpLocks/>
          </p:cNvCxnSpPr>
          <p:nvPr/>
        </p:nvCxnSpPr>
        <p:spPr>
          <a:xfrm rot="5400000" flipH="1" flipV="1">
            <a:off x="7046444" y="2570190"/>
            <a:ext cx="174828" cy="108149"/>
          </a:xfrm>
          <a:prstGeom prst="bentConnector3">
            <a:avLst>
              <a:gd name="adj1" fmla="val 49999"/>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 xmlns:a16="http://schemas.microsoft.com/office/drawing/2014/main" id="{299511DF-B670-4928-A76E-541EFED5B9C9}"/>
              </a:ext>
            </a:extLst>
          </p:cNvPr>
          <p:cNvCxnSpPr>
            <a:cxnSpLocks/>
          </p:cNvCxnSpPr>
          <p:nvPr/>
        </p:nvCxnSpPr>
        <p:spPr>
          <a:xfrm flipV="1">
            <a:off x="7199171" y="2544306"/>
            <a:ext cx="1466861" cy="3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 xmlns:a16="http://schemas.microsoft.com/office/drawing/2014/main" id="{0B8F438F-0391-47F7-BBCA-F04F2A700136}"/>
              </a:ext>
            </a:extLst>
          </p:cNvPr>
          <p:cNvCxnSpPr>
            <a:cxnSpLocks/>
          </p:cNvCxnSpPr>
          <p:nvPr/>
        </p:nvCxnSpPr>
        <p:spPr>
          <a:xfrm rot="5400000" flipH="1" flipV="1">
            <a:off x="7169819" y="2402817"/>
            <a:ext cx="174828" cy="108149"/>
          </a:xfrm>
          <a:prstGeom prst="bentConnector3">
            <a:avLst>
              <a:gd name="adj1" fmla="val 49999"/>
            </a:avLst>
          </a:prstGeom>
        </p:spPr>
        <p:style>
          <a:lnRef idx="1">
            <a:schemeClr val="accent1"/>
          </a:lnRef>
          <a:fillRef idx="0">
            <a:schemeClr val="accent1"/>
          </a:fillRef>
          <a:effectRef idx="0">
            <a:schemeClr val="accent1"/>
          </a:effectRef>
          <a:fontRef idx="minor">
            <a:schemeClr val="tx1"/>
          </a:fontRef>
        </p:style>
      </p:cxnSp>
      <p:cxnSp>
        <p:nvCxnSpPr>
          <p:cNvPr id="75" name="コネクタ: カギ線 74">
            <a:extLst>
              <a:ext uri="{FF2B5EF4-FFF2-40B4-BE49-F238E27FC236}">
                <a16:creationId xmlns="" xmlns:a16="http://schemas.microsoft.com/office/drawing/2014/main" id="{B0B85C46-A78F-41E5-A602-71B0491D325A}"/>
              </a:ext>
            </a:extLst>
          </p:cNvPr>
          <p:cNvCxnSpPr>
            <a:cxnSpLocks/>
          </p:cNvCxnSpPr>
          <p:nvPr/>
        </p:nvCxnSpPr>
        <p:spPr>
          <a:xfrm rot="5400000" flipH="1" flipV="1">
            <a:off x="7277969" y="2218489"/>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9" name="吹き出し: 角を丸めた四角形 18">
            <a:extLst>
              <a:ext uri="{FF2B5EF4-FFF2-40B4-BE49-F238E27FC236}">
                <a16:creationId xmlns="" xmlns:a16="http://schemas.microsoft.com/office/drawing/2014/main" id="{22C07FFC-E3A6-42D1-9605-5C6E730F8036}"/>
              </a:ext>
            </a:extLst>
          </p:cNvPr>
          <p:cNvSpPr/>
          <p:nvPr/>
        </p:nvSpPr>
        <p:spPr>
          <a:xfrm>
            <a:off x="2766431" y="4429966"/>
            <a:ext cx="2427886" cy="665405"/>
          </a:xfrm>
          <a:prstGeom prst="wedgeRoundRectCallout">
            <a:avLst>
              <a:gd name="adj1" fmla="val 24934"/>
              <a:gd name="adj2" fmla="val 1320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 xmlns:a16="http://schemas.microsoft.com/office/drawing/2014/main" id="{3907A48D-4095-4893-A856-4B45E1EF994B}"/>
              </a:ext>
            </a:extLst>
          </p:cNvPr>
          <p:cNvSpPr txBox="1"/>
          <p:nvPr/>
        </p:nvSpPr>
        <p:spPr>
          <a:xfrm>
            <a:off x="3005426" y="4551876"/>
            <a:ext cx="2314554" cy="523220"/>
          </a:xfrm>
          <a:prstGeom prst="rect">
            <a:avLst/>
          </a:prstGeom>
          <a:noFill/>
        </p:spPr>
        <p:txBody>
          <a:bodyPr wrap="square" rtlCol="0">
            <a:spAutoFit/>
          </a:bodyPr>
          <a:lstStyle/>
          <a:p>
            <a:r>
              <a:rPr kumimoji="1" lang="ja-JP" altLang="en-US" sz="2800" dirty="0">
                <a:solidFill>
                  <a:srgbClr val="0000FF"/>
                </a:solidFill>
                <a:latin typeface="HGP創英角ﾎﾟｯﾌﾟ体" panose="040B0A00000000000000" pitchFamily="50" charset="-128"/>
                <a:ea typeface="HGP創英角ﾎﾟｯﾌﾟ体" panose="040B0A00000000000000" pitchFamily="50" charset="-128"/>
              </a:rPr>
              <a:t>持続可能な</a:t>
            </a:r>
          </a:p>
        </p:txBody>
      </p:sp>
      <p:sp>
        <p:nvSpPr>
          <p:cNvPr id="76" name="矢印: 下 75">
            <a:extLst>
              <a:ext uri="{FF2B5EF4-FFF2-40B4-BE49-F238E27FC236}">
                <a16:creationId xmlns="" xmlns:a16="http://schemas.microsoft.com/office/drawing/2014/main" id="{60230C71-5361-474E-82F1-260733A34C83}"/>
              </a:ext>
            </a:extLst>
          </p:cNvPr>
          <p:cNvSpPr/>
          <p:nvPr/>
        </p:nvSpPr>
        <p:spPr>
          <a:xfrm rot="10800000">
            <a:off x="7579448" y="3782217"/>
            <a:ext cx="484632" cy="457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7" name="コネクタ: カギ線 76">
            <a:extLst>
              <a:ext uri="{FF2B5EF4-FFF2-40B4-BE49-F238E27FC236}">
                <a16:creationId xmlns="" xmlns:a16="http://schemas.microsoft.com/office/drawing/2014/main" id="{2D858E67-2278-4757-86B5-E179F2578071}"/>
              </a:ext>
            </a:extLst>
          </p:cNvPr>
          <p:cNvCxnSpPr>
            <a:cxnSpLocks/>
          </p:cNvCxnSpPr>
          <p:nvPr/>
        </p:nvCxnSpPr>
        <p:spPr>
          <a:xfrm rot="5400000" flipH="1" flipV="1">
            <a:off x="7392033" y="2025912"/>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8" name="コネクタ: カギ線 77">
            <a:extLst>
              <a:ext uri="{FF2B5EF4-FFF2-40B4-BE49-F238E27FC236}">
                <a16:creationId xmlns="" xmlns:a16="http://schemas.microsoft.com/office/drawing/2014/main" id="{B516420B-0A23-49F2-9F22-28A26B5DC2AB}"/>
              </a:ext>
            </a:extLst>
          </p:cNvPr>
          <p:cNvCxnSpPr>
            <a:cxnSpLocks/>
          </p:cNvCxnSpPr>
          <p:nvPr/>
        </p:nvCxnSpPr>
        <p:spPr>
          <a:xfrm rot="5400000" flipH="1" flipV="1">
            <a:off x="7494715" y="1808012"/>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0" name="コネクタ: カギ線 79">
            <a:extLst>
              <a:ext uri="{FF2B5EF4-FFF2-40B4-BE49-F238E27FC236}">
                <a16:creationId xmlns="" xmlns:a16="http://schemas.microsoft.com/office/drawing/2014/main" id="{E6F9A6BF-5342-456F-9C55-16061B2A627C}"/>
              </a:ext>
            </a:extLst>
          </p:cNvPr>
          <p:cNvCxnSpPr>
            <a:cxnSpLocks/>
          </p:cNvCxnSpPr>
          <p:nvPr/>
        </p:nvCxnSpPr>
        <p:spPr>
          <a:xfrm rot="5400000" flipH="1" flipV="1">
            <a:off x="7602865" y="1607155"/>
            <a:ext cx="174828" cy="1081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1" name="コネクタ: カギ線 80">
            <a:extLst>
              <a:ext uri="{FF2B5EF4-FFF2-40B4-BE49-F238E27FC236}">
                <a16:creationId xmlns="" xmlns:a16="http://schemas.microsoft.com/office/drawing/2014/main" id="{5959B1E7-CAAE-40ED-A827-DCB1824EC47B}"/>
              </a:ext>
            </a:extLst>
          </p:cNvPr>
          <p:cNvCxnSpPr>
            <a:cxnSpLocks/>
          </p:cNvCxnSpPr>
          <p:nvPr/>
        </p:nvCxnSpPr>
        <p:spPr>
          <a:xfrm rot="5400000" flipH="1" flipV="1">
            <a:off x="7646584" y="1304054"/>
            <a:ext cx="333806" cy="17940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 xmlns:a16="http://schemas.microsoft.com/office/drawing/2014/main" id="{BE4B60F9-8799-4E63-91A0-5DC1F9956476}"/>
              </a:ext>
            </a:extLst>
          </p:cNvPr>
          <p:cNvCxnSpPr>
            <a:cxnSpLocks/>
          </p:cNvCxnSpPr>
          <p:nvPr/>
        </p:nvCxnSpPr>
        <p:spPr>
          <a:xfrm>
            <a:off x="7871048" y="1196752"/>
            <a:ext cx="583109"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四角形: 角を丸くする 87">
            <a:extLst>
              <a:ext uri="{FF2B5EF4-FFF2-40B4-BE49-F238E27FC236}">
                <a16:creationId xmlns="" xmlns:a16="http://schemas.microsoft.com/office/drawing/2014/main" id="{6F37751D-57F5-4DC6-853B-6A2A13AD2B67}"/>
              </a:ext>
            </a:extLst>
          </p:cNvPr>
          <p:cNvSpPr/>
          <p:nvPr/>
        </p:nvSpPr>
        <p:spPr>
          <a:xfrm>
            <a:off x="663312" y="5482202"/>
            <a:ext cx="7887742" cy="627927"/>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コネクタ: カギ線 88">
            <a:extLst>
              <a:ext uri="{FF2B5EF4-FFF2-40B4-BE49-F238E27FC236}">
                <a16:creationId xmlns="" xmlns:a16="http://schemas.microsoft.com/office/drawing/2014/main" id="{8D815164-5571-4C29-8617-59E2C06BA81F}"/>
              </a:ext>
            </a:extLst>
          </p:cNvPr>
          <p:cNvCxnSpPr>
            <a:cxnSpLocks/>
          </p:cNvCxnSpPr>
          <p:nvPr/>
        </p:nvCxnSpPr>
        <p:spPr>
          <a:xfrm rot="10800000" flipV="1">
            <a:off x="663313" y="1151481"/>
            <a:ext cx="568463" cy="17802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0" name="コネクタ: カギ線 89">
            <a:extLst>
              <a:ext uri="{FF2B5EF4-FFF2-40B4-BE49-F238E27FC236}">
                <a16:creationId xmlns="" xmlns:a16="http://schemas.microsoft.com/office/drawing/2014/main" id="{3A4001C3-CD74-4D0D-BE2F-29E01C9DB4FF}"/>
              </a:ext>
            </a:extLst>
          </p:cNvPr>
          <p:cNvCxnSpPr>
            <a:cxnSpLocks/>
          </p:cNvCxnSpPr>
          <p:nvPr/>
        </p:nvCxnSpPr>
        <p:spPr>
          <a:xfrm rot="10800000" flipV="1">
            <a:off x="165126" y="1331824"/>
            <a:ext cx="657709" cy="12802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1" name="コネクタ: カギ線 90">
            <a:extLst>
              <a:ext uri="{FF2B5EF4-FFF2-40B4-BE49-F238E27FC236}">
                <a16:creationId xmlns="" xmlns:a16="http://schemas.microsoft.com/office/drawing/2014/main" id="{BA9CAC31-CDC6-4953-8BFC-6786C6A85E26}"/>
              </a:ext>
            </a:extLst>
          </p:cNvPr>
          <p:cNvCxnSpPr>
            <a:cxnSpLocks/>
          </p:cNvCxnSpPr>
          <p:nvPr/>
        </p:nvCxnSpPr>
        <p:spPr>
          <a:xfrm rot="10800000">
            <a:off x="788148" y="5183892"/>
            <a:ext cx="457281" cy="8366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2" name="コネクタ: カギ線 91">
            <a:extLst>
              <a:ext uri="{FF2B5EF4-FFF2-40B4-BE49-F238E27FC236}">
                <a16:creationId xmlns="" xmlns:a16="http://schemas.microsoft.com/office/drawing/2014/main" id="{B1397683-E930-482F-896B-BA71132AC3D2}"/>
              </a:ext>
            </a:extLst>
          </p:cNvPr>
          <p:cNvCxnSpPr>
            <a:cxnSpLocks/>
          </p:cNvCxnSpPr>
          <p:nvPr/>
        </p:nvCxnSpPr>
        <p:spPr>
          <a:xfrm rot="16200000" flipV="1">
            <a:off x="592483" y="4985176"/>
            <a:ext cx="290448" cy="7530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3" name="コネクタ: カギ線 92">
            <a:extLst>
              <a:ext uri="{FF2B5EF4-FFF2-40B4-BE49-F238E27FC236}">
                <a16:creationId xmlns="" xmlns:a16="http://schemas.microsoft.com/office/drawing/2014/main" id="{7CC87D59-65F9-4FF9-AD4D-9252241B8D62}"/>
              </a:ext>
            </a:extLst>
          </p:cNvPr>
          <p:cNvCxnSpPr>
            <a:cxnSpLocks/>
          </p:cNvCxnSpPr>
          <p:nvPr/>
        </p:nvCxnSpPr>
        <p:spPr>
          <a:xfrm rot="10800000">
            <a:off x="511670" y="4706430"/>
            <a:ext cx="246523" cy="21411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4" name="コネクタ: カギ線 93">
            <a:extLst>
              <a:ext uri="{FF2B5EF4-FFF2-40B4-BE49-F238E27FC236}">
                <a16:creationId xmlns="" xmlns:a16="http://schemas.microsoft.com/office/drawing/2014/main" id="{F6CA54E3-8177-4DF1-93A6-88ECBC108720}"/>
              </a:ext>
            </a:extLst>
          </p:cNvPr>
          <p:cNvCxnSpPr>
            <a:cxnSpLocks/>
          </p:cNvCxnSpPr>
          <p:nvPr/>
        </p:nvCxnSpPr>
        <p:spPr>
          <a:xfrm flipV="1">
            <a:off x="8272602" y="5168052"/>
            <a:ext cx="700541" cy="1213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5" name="コネクタ: カギ線 94">
            <a:extLst>
              <a:ext uri="{FF2B5EF4-FFF2-40B4-BE49-F238E27FC236}">
                <a16:creationId xmlns="" xmlns:a16="http://schemas.microsoft.com/office/drawing/2014/main" id="{2B5794C3-E377-4913-AD0A-B18027316D99}"/>
              </a:ext>
            </a:extLst>
          </p:cNvPr>
          <p:cNvCxnSpPr>
            <a:cxnSpLocks/>
          </p:cNvCxnSpPr>
          <p:nvPr/>
        </p:nvCxnSpPr>
        <p:spPr>
          <a:xfrm rot="10800000">
            <a:off x="8356758" y="1218820"/>
            <a:ext cx="309274" cy="265963"/>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 xmlns:a16="http://schemas.microsoft.com/office/drawing/2014/main" id="{1D495AC3-1508-4912-8F1B-BE735AEEE7CF}"/>
              </a:ext>
            </a:extLst>
          </p:cNvPr>
          <p:cNvSpPr txBox="1"/>
          <p:nvPr/>
        </p:nvSpPr>
        <p:spPr>
          <a:xfrm>
            <a:off x="6484526" y="4120697"/>
            <a:ext cx="2837329" cy="769441"/>
          </a:xfrm>
          <a:prstGeom prst="rect">
            <a:avLst/>
          </a:prstGeom>
          <a:noFill/>
        </p:spPr>
        <p:txBody>
          <a:bodyPr wrap="square" rtlCol="0">
            <a:spAutoFit/>
          </a:bodyPr>
          <a:lstStyle/>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６５歳以上</a:t>
            </a:r>
            <a:endParaRPr lang="en-US" altLang="ja-JP" sz="2400" dirty="0">
              <a:solidFill>
                <a:srgbClr val="FF0000"/>
              </a:solidFill>
              <a:latin typeface="HGP創英角ﾎﾟｯﾌﾟ体" panose="040B0A00000000000000" pitchFamily="50" charset="-128"/>
              <a:ea typeface="HGP創英角ﾎﾟｯﾌﾟ体" panose="040B0A00000000000000" pitchFamily="50" charset="-128"/>
            </a:endParaRPr>
          </a:p>
          <a:p>
            <a:r>
              <a:rPr kumimoji="1" lang="en-US" altLang="ja-JP" sz="2000" dirty="0">
                <a:solidFill>
                  <a:srgbClr val="FF0000"/>
                </a:solidFill>
                <a:latin typeface="HGP創英角ﾎﾟｯﾌﾟ体" panose="040B0A00000000000000" pitchFamily="50" charset="-128"/>
                <a:ea typeface="HGP創英角ﾎﾟｯﾌﾟ体" panose="040B0A00000000000000" pitchFamily="50" charset="-128"/>
              </a:rPr>
              <a:t>3600</a:t>
            </a:r>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万人、</a:t>
            </a:r>
            <a:r>
              <a:rPr kumimoji="1" lang="en-US" altLang="ja-JP" sz="2000" dirty="0">
                <a:solidFill>
                  <a:srgbClr val="FF0000"/>
                </a:solidFill>
                <a:latin typeface="HGP創英角ﾎﾟｯﾌﾟ体" panose="040B0A00000000000000" pitchFamily="50" charset="-128"/>
                <a:ea typeface="HGP創英角ﾎﾟｯﾌﾟ体" panose="040B0A00000000000000" pitchFamily="50" charset="-128"/>
              </a:rPr>
              <a:t>30</a:t>
            </a:r>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％以上</a:t>
            </a:r>
          </a:p>
        </p:txBody>
      </p:sp>
    </p:spTree>
    <p:extLst>
      <p:ext uri="{BB962C8B-B14F-4D97-AF65-F5344CB8AC3E}">
        <p14:creationId xmlns:p14="http://schemas.microsoft.com/office/powerpoint/2010/main" val="106746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85728"/>
            <a:ext cx="9144000" cy="4739417"/>
          </a:xfrm>
        </p:spPr>
        <p:txBody>
          <a:bodyPr>
            <a:noAutofit/>
          </a:bodyPr>
          <a:lstStyle/>
          <a:p>
            <a:pPr algn="l"/>
            <a:r>
              <a:rPr lang="en-US" altLang="ja-JP" b="1" dirty="0"/>
              <a:t>  </a:t>
            </a:r>
            <a:r>
              <a:rPr lang="ja-JP" altLang="en-US" b="1" dirty="0"/>
              <a:t>   </a:t>
            </a:r>
            <a:r>
              <a:rPr lang="ja-JP" altLang="en-US" sz="4000" b="1" u="sng" dirty="0">
                <a:effectLst>
                  <a:outerShdw blurRad="38100" dist="38100" dir="2700000" algn="tl">
                    <a:srgbClr val="000000">
                      <a:alpha val="43137"/>
                    </a:srgbClr>
                  </a:outerShdw>
                </a:effectLst>
              </a:rPr>
              <a:t>本事業の意義は、大きく </a:t>
            </a:r>
            <a:r>
              <a:rPr lang="ja-JP" altLang="en-US" sz="4800" b="1" u="sng" dirty="0">
                <a:solidFill>
                  <a:srgbClr val="0000FF"/>
                </a:solidFill>
                <a:effectLst>
                  <a:outerShdw blurRad="38100" dist="38100" dir="2700000" algn="tl">
                    <a:srgbClr val="000000">
                      <a:alpha val="43137"/>
                    </a:srgbClr>
                  </a:outerShdw>
                </a:effectLst>
              </a:rPr>
              <a:t>２つ</a:t>
            </a:r>
            <a:r>
              <a:rPr lang="ja-JP" altLang="en-US" sz="4000" b="1" u="sng" dirty="0">
                <a:effectLst>
                  <a:outerShdw blurRad="38100" dist="38100" dir="2700000" algn="tl">
                    <a:srgbClr val="000000">
                      <a:alpha val="43137"/>
                    </a:srgbClr>
                  </a:outerShdw>
                </a:effectLst>
              </a:rPr>
              <a:t>ある</a:t>
            </a:r>
            <a:r>
              <a:rPr lang="ja-JP" altLang="en-US" sz="4000" b="1" dirty="0"/>
              <a:t>。</a:t>
            </a:r>
            <a:r>
              <a:rPr lang="en-US" altLang="ja-JP" sz="1600" b="1" dirty="0"/>
              <a:t/>
            </a:r>
            <a:br>
              <a:rPr lang="en-US" altLang="ja-JP" sz="1600" b="1" dirty="0"/>
            </a:br>
            <a:r>
              <a:rPr lang="ja-JP" altLang="en-US" sz="1800" b="1" dirty="0"/>
              <a:t> 　</a:t>
            </a:r>
            <a:r>
              <a:rPr lang="en-US" altLang="ja-JP" b="1" dirty="0"/>
              <a:t/>
            </a:r>
            <a:br>
              <a:rPr lang="en-US" altLang="ja-JP" b="1" dirty="0"/>
            </a:br>
            <a:r>
              <a:rPr lang="ja-JP" altLang="en-US" b="1" dirty="0"/>
              <a:t>　</a:t>
            </a:r>
            <a:r>
              <a:rPr lang="ja-JP" altLang="en-US" sz="3200" b="1" dirty="0">
                <a:solidFill>
                  <a:srgbClr val="0000FF"/>
                </a:solidFill>
                <a:latin typeface="HGP創英角ｺﾞｼｯｸUB" pitchFamily="50" charset="-128"/>
                <a:ea typeface="HGP創英角ｺﾞｼｯｸUB" pitchFamily="50" charset="-128"/>
              </a:rPr>
              <a:t>① </a:t>
            </a:r>
            <a:r>
              <a:rPr lang="ja-JP" altLang="en-US" sz="2800" b="1" dirty="0"/>
              <a:t>介護職の業務を切り出して、その切り出した</a:t>
            </a:r>
            <a:r>
              <a:rPr lang="en-US" altLang="ja-JP" sz="2800" b="1" dirty="0"/>
              <a:t/>
            </a:r>
            <a:br>
              <a:rPr lang="en-US" altLang="ja-JP" sz="2800" b="1" dirty="0"/>
            </a:br>
            <a:r>
              <a:rPr lang="ja-JP" altLang="en-US" sz="2800" b="1" dirty="0"/>
              <a:t>　　　　</a:t>
            </a:r>
            <a:r>
              <a:rPr lang="ja-JP" altLang="en-US" sz="2800" b="1" dirty="0">
                <a:solidFill>
                  <a:srgbClr val="FF0000"/>
                </a:solidFill>
              </a:rPr>
              <a:t>比較的簡単な単純作業部分「周辺業務」</a:t>
            </a:r>
            <a:r>
              <a:rPr lang="ja-JP" altLang="en-US" sz="2800" b="1" dirty="0"/>
              <a:t>を担う </a:t>
            </a:r>
            <a:r>
              <a:rPr lang="en-US" altLang="ja-JP" sz="2800" b="1" dirty="0"/>
              <a:t/>
            </a:r>
            <a:br>
              <a:rPr lang="en-US" altLang="ja-JP" sz="2800" b="1" dirty="0"/>
            </a:br>
            <a:r>
              <a:rPr lang="en-US" altLang="ja-JP" sz="2800" b="1" dirty="0"/>
              <a:t>            </a:t>
            </a:r>
            <a:r>
              <a:rPr lang="ja-JP" altLang="en-US" sz="3200" b="1" u="sng" dirty="0">
                <a:solidFill>
                  <a:srgbClr val="FF0000"/>
                </a:solidFill>
                <a:latin typeface="HGP創英角ｺﾞｼｯｸUB" pitchFamily="50" charset="-128"/>
                <a:ea typeface="HGP創英角ｺﾞｼｯｸUB" pitchFamily="50" charset="-128"/>
              </a:rPr>
              <a:t>「</a:t>
            </a:r>
            <a:r>
              <a:rPr lang="ja-JP" altLang="en-US" sz="3200" u="sng" dirty="0">
                <a:solidFill>
                  <a:srgbClr val="FF0000"/>
                </a:solidFill>
                <a:latin typeface="HGP創英角ｺﾞｼｯｸUB" pitchFamily="50" charset="-128"/>
                <a:ea typeface="HGP創英角ｺﾞｼｯｸUB" pitchFamily="50" charset="-128"/>
              </a:rPr>
              <a:t>介護助手</a:t>
            </a:r>
            <a:r>
              <a:rPr lang="ja-JP" altLang="en-US" sz="3200" b="1" u="sng" dirty="0">
                <a:solidFill>
                  <a:srgbClr val="FF0000"/>
                </a:solidFill>
                <a:latin typeface="HGP創英角ｺﾞｼｯｸUB" pitchFamily="50" charset="-128"/>
                <a:ea typeface="HGP創英角ｺﾞｼｯｸUB" pitchFamily="50" charset="-128"/>
              </a:rPr>
              <a:t>」 </a:t>
            </a:r>
            <a:r>
              <a:rPr lang="ja-JP" altLang="en-US" sz="2800" b="1" dirty="0" smtClean="0"/>
              <a:t>と</a:t>
            </a:r>
            <a:r>
              <a:rPr lang="ja-JP" altLang="en-US" sz="2800" b="1" dirty="0"/>
              <a:t>いう考え方を導入した点。</a:t>
            </a:r>
            <a:r>
              <a:rPr lang="en-US" altLang="ja-JP" sz="2800" b="1" dirty="0"/>
              <a:t/>
            </a:r>
            <a:br>
              <a:rPr lang="en-US" altLang="ja-JP" sz="2800" b="1" dirty="0"/>
            </a:br>
            <a:r>
              <a:rPr lang="ja-JP" altLang="en-US" sz="2800" b="1" dirty="0"/>
              <a:t>　　　　　　　　　　　　　　　　</a:t>
            </a:r>
            <a:r>
              <a:rPr lang="en-US" altLang="ja-JP" sz="2800" b="1" dirty="0"/>
              <a:t> </a:t>
            </a:r>
            <a:br>
              <a:rPr lang="en-US" altLang="ja-JP" sz="2800" b="1" dirty="0"/>
            </a:br>
            <a:r>
              <a:rPr lang="en-US" altLang="ja-JP" sz="2800" b="1" dirty="0"/>
              <a:t> </a:t>
            </a:r>
            <a:r>
              <a:rPr lang="ja-JP" altLang="en-US" sz="2800" b="1" dirty="0"/>
              <a:t> 　</a:t>
            </a:r>
            <a:r>
              <a:rPr lang="ja-JP" altLang="en-US" sz="3200" b="1" dirty="0">
                <a:solidFill>
                  <a:srgbClr val="0000FF"/>
                </a:solidFill>
                <a:latin typeface="HGP創英角ｺﾞｼｯｸUB" pitchFamily="50" charset="-128"/>
                <a:ea typeface="HGP創英角ｺﾞｼｯｸUB" pitchFamily="50" charset="-128"/>
              </a:rPr>
              <a:t>②</a:t>
            </a:r>
            <a:r>
              <a:rPr lang="ja-JP" altLang="en-US" sz="3200" b="1" dirty="0">
                <a:solidFill>
                  <a:srgbClr val="FF0000"/>
                </a:solidFill>
                <a:latin typeface="HGP創英角ｺﾞｼｯｸUB" pitchFamily="50" charset="-128"/>
                <a:ea typeface="HGP創英角ｺﾞｼｯｸUB" pitchFamily="50" charset="-128"/>
              </a:rPr>
              <a:t> </a:t>
            </a:r>
            <a:r>
              <a:rPr lang="ja-JP" altLang="en-US" sz="3200" dirty="0">
                <a:solidFill>
                  <a:srgbClr val="FF0000"/>
                </a:solidFill>
                <a:latin typeface="HGP創英角ｺﾞｼｯｸUB" pitchFamily="50" charset="-128"/>
                <a:ea typeface="HGP創英角ｺﾞｼｯｸUB" pitchFamily="50" charset="-128"/>
              </a:rPr>
              <a:t>「介護助手」 </a:t>
            </a:r>
            <a:r>
              <a:rPr lang="ja-JP" altLang="en-US" sz="2800" b="1" dirty="0">
                <a:latin typeface="+mn-ea"/>
                <a:ea typeface="+mn-ea"/>
              </a:rPr>
              <a:t>の担い手として、地域で働き口を　　</a:t>
            </a:r>
            <a:r>
              <a:rPr lang="en-US" altLang="ja-JP" sz="2800" b="1" dirty="0">
                <a:latin typeface="+mn-ea"/>
                <a:ea typeface="+mn-ea"/>
              </a:rPr>
              <a:t/>
            </a:r>
            <a:br>
              <a:rPr lang="en-US" altLang="ja-JP" sz="2800" b="1" dirty="0">
                <a:latin typeface="+mn-ea"/>
                <a:ea typeface="+mn-ea"/>
              </a:rPr>
            </a:br>
            <a:r>
              <a:rPr lang="ja-JP" altLang="en-US" sz="2800" b="1" dirty="0">
                <a:latin typeface="+mn-ea"/>
                <a:ea typeface="+mn-ea"/>
              </a:rPr>
              <a:t>　　　　求める</a:t>
            </a:r>
            <a:r>
              <a:rPr lang="ja-JP" altLang="en-US" sz="2800" u="sng" dirty="0">
                <a:solidFill>
                  <a:srgbClr val="FF0000"/>
                </a:solidFill>
                <a:latin typeface="HGP創英角ｺﾞｼｯｸUB" pitchFamily="50" charset="-128"/>
                <a:ea typeface="HGP創英角ｺﾞｼｯｸUB" pitchFamily="50" charset="-128"/>
              </a:rPr>
              <a:t>元気高齢者</a:t>
            </a:r>
            <a:r>
              <a:rPr lang="ja-JP" altLang="en-US" sz="2400" u="sng" dirty="0">
                <a:solidFill>
                  <a:srgbClr val="FF0000"/>
                </a:solidFill>
                <a:latin typeface="HGP創英角ｺﾞｼｯｸUB" pitchFamily="50" charset="-128"/>
                <a:ea typeface="HGP創英角ｺﾞｼｯｸUB" pitchFamily="50" charset="-128"/>
              </a:rPr>
              <a:t>（</a:t>
            </a:r>
            <a:r>
              <a:rPr lang="en-US" altLang="ja-JP" sz="2400" u="sng" dirty="0">
                <a:solidFill>
                  <a:srgbClr val="FF0000"/>
                </a:solidFill>
                <a:latin typeface="HGP創英角ｺﾞｼｯｸUB" pitchFamily="50" charset="-128"/>
                <a:ea typeface="HGP創英角ｺﾞｼｯｸUB" pitchFamily="50" charset="-128"/>
              </a:rPr>
              <a:t>60</a:t>
            </a:r>
            <a:r>
              <a:rPr lang="ja-JP" altLang="en-US" sz="2400" u="sng" dirty="0">
                <a:solidFill>
                  <a:srgbClr val="FF0000"/>
                </a:solidFill>
                <a:latin typeface="HGP創英角ｺﾞｼｯｸUB" pitchFamily="50" charset="-128"/>
                <a:ea typeface="HGP創英角ｺﾞｼｯｸUB" pitchFamily="50" charset="-128"/>
              </a:rPr>
              <a:t>歳～</a:t>
            </a:r>
            <a:r>
              <a:rPr lang="en-US" altLang="ja-JP" sz="2400" u="sng" dirty="0">
                <a:solidFill>
                  <a:srgbClr val="FF0000"/>
                </a:solidFill>
                <a:latin typeface="HGP創英角ｺﾞｼｯｸUB" pitchFamily="50" charset="-128"/>
                <a:ea typeface="HGP創英角ｺﾞｼｯｸUB" pitchFamily="50" charset="-128"/>
              </a:rPr>
              <a:t>75</a:t>
            </a:r>
            <a:r>
              <a:rPr lang="ja-JP" altLang="en-US" sz="2400" u="sng" dirty="0">
                <a:solidFill>
                  <a:srgbClr val="FF0000"/>
                </a:solidFill>
                <a:latin typeface="HGP創英角ｺﾞｼｯｸUB" pitchFamily="50" charset="-128"/>
                <a:ea typeface="HGP創英角ｺﾞｼｯｸUB" pitchFamily="50" charset="-128"/>
              </a:rPr>
              <a:t>歳くらい）</a:t>
            </a:r>
            <a:r>
              <a:rPr lang="ja-JP" altLang="en-US" sz="2800" b="1" dirty="0">
                <a:latin typeface="+mn-ea"/>
                <a:ea typeface="+mn-ea"/>
              </a:rPr>
              <a:t>を起用した点。</a:t>
            </a:r>
            <a:endParaRPr lang="en-US" altLang="ja-JP" sz="2800" b="1" dirty="0">
              <a:solidFill>
                <a:srgbClr val="FF0000"/>
              </a:solidFill>
              <a:latin typeface="+mn-ea"/>
              <a:ea typeface="+mn-ea"/>
            </a:endParaRPr>
          </a:p>
        </p:txBody>
      </p:sp>
      <p:sp>
        <p:nvSpPr>
          <p:cNvPr id="8" name="スライド番号プレースホルダー 10"/>
          <p:cNvSpPr txBox="1">
            <a:spLocks/>
          </p:cNvSpPr>
          <p:nvPr/>
        </p:nvSpPr>
        <p:spPr>
          <a:xfrm>
            <a:off x="7010400" y="6357959"/>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3</a:t>
            </a:fld>
            <a:endParaRPr lang="ja-JP" altLang="en-US" sz="2400" dirty="0"/>
          </a:p>
        </p:txBody>
      </p:sp>
    </p:spTree>
    <p:extLst>
      <p:ext uri="{BB962C8B-B14F-4D97-AF65-F5344CB8AC3E}">
        <p14:creationId xmlns:p14="http://schemas.microsoft.com/office/powerpoint/2010/main" val="179144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688506" cy="68580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正方形/長方形 3"/>
          <p:cNvSpPr/>
          <p:nvPr/>
        </p:nvSpPr>
        <p:spPr>
          <a:xfrm>
            <a:off x="5072061" y="220749"/>
            <a:ext cx="4348139" cy="1323439"/>
          </a:xfrm>
          <a:prstGeom prst="rect">
            <a:avLst/>
          </a:prstGeom>
        </p:spPr>
        <p:txBody>
          <a:bodyPr wrap="square">
            <a:spAutoFit/>
          </a:bodyPr>
          <a:lstStyle/>
          <a:p>
            <a:r>
              <a:rPr lang="ja-JP" altLang="en-US" sz="1600" spc="-150" dirty="0">
                <a:latin typeface="HG丸ｺﾞｼｯｸM-PRO" panose="020F0600000000000000" pitchFamily="50" charset="-128"/>
                <a:ea typeface="HG丸ｺﾞｼｯｸM-PRO" panose="020F0600000000000000" pitchFamily="50" charset="-128"/>
              </a:rPr>
              <a:t>　　</a:t>
            </a:r>
            <a:endParaRPr lang="en-US" altLang="ja-JP" sz="1600" spc="-150" dirty="0">
              <a:latin typeface="HG丸ｺﾞｼｯｸM-PRO" panose="020F0600000000000000" pitchFamily="50" charset="-128"/>
              <a:ea typeface="HG丸ｺﾞｼｯｸM-PRO" panose="020F0600000000000000" pitchFamily="50" charset="-128"/>
            </a:endParaRPr>
          </a:p>
          <a:p>
            <a:r>
              <a:rPr lang="ja-JP" altLang="en-US" sz="1600" b="1" spc="-150" dirty="0">
                <a:latin typeface="HG丸ｺﾞｼｯｸM-PRO" panose="020F0600000000000000" pitchFamily="50" charset="-128"/>
                <a:ea typeface="HG丸ｺﾞｼｯｸM-PRO" panose="020F0600000000000000" pitchFamily="50" charset="-128"/>
              </a:rPr>
              <a:t>　</a:t>
            </a:r>
            <a:r>
              <a:rPr lang="ja-JP" altLang="en-US" sz="3600" b="1" spc="-150" dirty="0">
                <a:latin typeface="HGP創英角ﾎﾟｯﾌﾟ体" panose="040B0A00000000000000" pitchFamily="50" charset="-128"/>
                <a:ea typeface="HGP創英角ﾎﾟｯﾌﾟ体" panose="040B0A00000000000000" pitchFamily="50" charset="-128"/>
              </a:rPr>
              <a:t>本</a:t>
            </a:r>
            <a:r>
              <a:rPr lang="ja-JP" altLang="en-US" sz="3200" b="1" spc="-150" dirty="0">
                <a:latin typeface="HGP創英角ﾎﾟｯﾌﾟ体" panose="040B0A00000000000000" pitchFamily="50" charset="-128"/>
                <a:ea typeface="HGP創英角ﾎﾟｯﾌﾟ体" panose="040B0A00000000000000" pitchFamily="50" charset="-128"/>
              </a:rPr>
              <a:t>事業のねらい</a:t>
            </a:r>
            <a:r>
              <a:rPr lang="ja-JP" altLang="en-US" sz="2400" b="1" spc="-150" dirty="0">
                <a:solidFill>
                  <a:srgbClr val="0000FF"/>
                </a:solidFill>
                <a:latin typeface="HG丸ｺﾞｼｯｸM-PRO" panose="020F0600000000000000" pitchFamily="50" charset="-128"/>
                <a:ea typeface="HG丸ｺﾞｼｯｸM-PRO" panose="020F0600000000000000" pitchFamily="50" charset="-128"/>
              </a:rPr>
              <a:t>　</a:t>
            </a:r>
            <a:endParaRPr lang="en-US" altLang="ja-JP" sz="2400" b="1" spc="-150" dirty="0">
              <a:solidFill>
                <a:srgbClr val="0000FF"/>
              </a:solidFill>
              <a:latin typeface="HG丸ｺﾞｼｯｸM-PRO" panose="020F0600000000000000" pitchFamily="50" charset="-128"/>
              <a:ea typeface="HG丸ｺﾞｼｯｸM-PRO" panose="020F0600000000000000" pitchFamily="50" charset="-128"/>
            </a:endParaRPr>
          </a:p>
          <a:p>
            <a:r>
              <a:rPr lang="ja-JP" altLang="en-US" sz="2400" b="1" spc="-150" dirty="0">
                <a:solidFill>
                  <a:srgbClr val="0000FF"/>
                </a:solidFill>
                <a:latin typeface="HG丸ｺﾞｼｯｸM-PRO" panose="020F0600000000000000" pitchFamily="50" charset="-128"/>
                <a:ea typeface="HG丸ｺﾞｼｯｸM-PRO" panose="020F0600000000000000" pitchFamily="50" charset="-128"/>
              </a:rPr>
              <a:t>　　　　　　</a:t>
            </a:r>
            <a:r>
              <a:rPr lang="ja-JP" altLang="en-US" sz="2800" b="1" spc="-150" dirty="0" smtClean="0">
                <a:solidFill>
                  <a:srgbClr val="0000FF"/>
                </a:solidFill>
                <a:latin typeface="HG丸ｺﾞｼｯｸM-PRO" panose="020F0600000000000000" pitchFamily="50" charset="-128"/>
                <a:ea typeface="HG丸ｺﾞｼｯｸM-PRO" panose="020F0600000000000000" pitchFamily="50" charset="-128"/>
              </a:rPr>
              <a:t>３つの柱</a:t>
            </a:r>
            <a:endParaRPr lang="ja-JP" altLang="en-US" sz="2800" b="1" spc="-150" dirty="0">
              <a:solidFill>
                <a:srgbClr val="005C2A"/>
              </a:solidFill>
              <a:latin typeface="HGP創英角ﾎﾟｯﾌﾟ体" panose="040B0A00000000000000" pitchFamily="50" charset="-128"/>
              <a:ea typeface="HGP創英角ﾎﾟｯﾌﾟ体" panose="040B0A00000000000000" pitchFamily="50" charset="-128"/>
            </a:endParaRPr>
          </a:p>
        </p:txBody>
      </p:sp>
      <p:sp>
        <p:nvSpPr>
          <p:cNvPr id="5" name="正方形/長方形 4"/>
          <p:cNvSpPr/>
          <p:nvPr/>
        </p:nvSpPr>
        <p:spPr>
          <a:xfrm>
            <a:off x="4642994" y="2060848"/>
            <a:ext cx="1080117" cy="861774"/>
          </a:xfrm>
          <a:prstGeom prst="rect">
            <a:avLst/>
          </a:prstGeom>
        </p:spPr>
        <p:txBody>
          <a:bodyPr wrap="square">
            <a:spAutoFit/>
          </a:bodyPr>
          <a:lstStyle/>
          <a:p>
            <a:pPr algn="ctr"/>
            <a:r>
              <a:rPr lang="ja-JP" altLang="en-US" spc="-150" dirty="0">
                <a:latin typeface="HG丸ｺﾞｼｯｸM-PRO" panose="020F0600000000000000" pitchFamily="50" charset="-128"/>
                <a:ea typeface="HG丸ｺﾞｼｯｸM-PRO" panose="020F0600000000000000" pitchFamily="50" charset="-128"/>
              </a:rPr>
              <a:t>　　　　　　　</a:t>
            </a:r>
            <a:r>
              <a:rPr lang="ja-JP" altLang="en-US" sz="1600" b="1" spc="-150" dirty="0">
                <a:solidFill>
                  <a:srgbClr val="001BE2"/>
                </a:solidFill>
                <a:latin typeface="HG丸ｺﾞｼｯｸM-PRO" panose="020F0600000000000000" pitchFamily="50" charset="-128"/>
                <a:ea typeface="HG丸ｺﾞｼｯｸM-PRO" panose="020F0600000000000000" pitchFamily="50" charset="-128"/>
              </a:rPr>
              <a:t> 介護人材　の確保</a:t>
            </a:r>
          </a:p>
        </p:txBody>
      </p:sp>
      <p:sp>
        <p:nvSpPr>
          <p:cNvPr id="6" name="正方形/長方形 5"/>
          <p:cNvSpPr/>
          <p:nvPr/>
        </p:nvSpPr>
        <p:spPr>
          <a:xfrm>
            <a:off x="5714240" y="1784871"/>
            <a:ext cx="3522749" cy="1485022"/>
          </a:xfrm>
          <a:prstGeom prst="rect">
            <a:avLst/>
          </a:prstGeom>
        </p:spPr>
        <p:txBody>
          <a:bodyPr wrap="square">
            <a:spAutoFit/>
          </a:bodyPr>
          <a:lstStyle/>
          <a:p>
            <a:r>
              <a:rPr lang="ja-JP" altLang="en-US" sz="1400" b="1" dirty="0"/>
              <a:t>　</a:t>
            </a:r>
            <a:r>
              <a:rPr lang="ja-JP" altLang="en-US" sz="2000" b="1" u="sng" dirty="0"/>
              <a:t>地域の</a:t>
            </a:r>
            <a:r>
              <a:rPr lang="ja-JP" altLang="en-US" sz="2000" u="sng" dirty="0">
                <a:solidFill>
                  <a:srgbClr val="FF0000"/>
                </a:solidFill>
                <a:latin typeface="HGP創英角ﾎﾟｯﾌﾟ体" panose="040B0A00000000000000" pitchFamily="50" charset="-128"/>
                <a:ea typeface="HGP創英角ﾎﾟｯﾌﾟ体" panose="040B0A00000000000000" pitchFamily="50" charset="-128"/>
              </a:rPr>
              <a:t>高齢者を「介護助手」</a:t>
            </a:r>
            <a:r>
              <a:rPr lang="ja-JP" altLang="en-US" sz="2000" dirty="0">
                <a:solidFill>
                  <a:srgbClr val="FF0000"/>
                </a:solidFill>
                <a:latin typeface="HGP創英角ﾎﾟｯﾌﾟ体" panose="040B0A00000000000000" pitchFamily="50" charset="-128"/>
                <a:ea typeface="HGP創英角ﾎﾟｯﾌﾟ体" panose="040B0A00000000000000" pitchFamily="50" charset="-128"/>
              </a:rPr>
              <a:t>　　　</a:t>
            </a:r>
            <a:endParaRPr lang="en-US" altLang="ja-JP" sz="2000" dirty="0">
              <a:solidFill>
                <a:srgbClr val="FF0000"/>
              </a:solidFill>
              <a:latin typeface="HGP創英角ﾎﾟｯﾌﾟ体" panose="040B0A00000000000000" pitchFamily="50" charset="-128"/>
              <a:ea typeface="HGP創英角ﾎﾟｯﾌﾟ体" panose="040B0A00000000000000" pitchFamily="50" charset="-128"/>
            </a:endParaRPr>
          </a:p>
          <a:p>
            <a:r>
              <a:rPr lang="ja-JP" altLang="en-US" sz="2000" dirty="0">
                <a:solidFill>
                  <a:srgbClr val="FF0000"/>
                </a:solidFill>
                <a:latin typeface="HGP創英角ﾎﾟｯﾌﾟ体" panose="040B0A00000000000000" pitchFamily="50" charset="-128"/>
                <a:ea typeface="HGP創英角ﾎﾟｯﾌﾟ体" panose="040B0A00000000000000" pitchFamily="50" charset="-128"/>
              </a:rPr>
              <a:t>　として活躍　（介護人材拡大）</a:t>
            </a:r>
            <a:endParaRPr lang="en-US" altLang="ja-JP" sz="2000" dirty="0">
              <a:solidFill>
                <a:srgbClr val="FF0000"/>
              </a:solidFill>
              <a:latin typeface="HGP創英角ﾎﾟｯﾌﾟ体" panose="040B0A00000000000000" pitchFamily="50" charset="-128"/>
              <a:ea typeface="HGP創英角ﾎﾟｯﾌﾟ体" panose="040B0A00000000000000" pitchFamily="50" charset="-128"/>
            </a:endParaRPr>
          </a:p>
          <a:p>
            <a:endParaRPr lang="en-US" altLang="ja-JP" sz="1050" b="1" dirty="0"/>
          </a:p>
          <a:p>
            <a:r>
              <a:rPr lang="ja-JP" altLang="en-US" b="1" dirty="0"/>
              <a:t>　</a:t>
            </a:r>
            <a:r>
              <a:rPr lang="ja-JP" altLang="en-US" sz="2000" b="1" dirty="0"/>
              <a:t>「周辺業務」を担ってもらうと、</a:t>
            </a:r>
            <a:endParaRPr lang="en-US" altLang="ja-JP" sz="2000" b="1" dirty="0"/>
          </a:p>
          <a:p>
            <a:r>
              <a:rPr lang="ja-JP" altLang="en-US" sz="2000" u="sng" dirty="0">
                <a:solidFill>
                  <a:srgbClr val="FF0000"/>
                </a:solidFill>
                <a:latin typeface="HGP創英角ﾎﾟｯﾌﾟ体" panose="040B0A00000000000000" pitchFamily="50" charset="-128"/>
                <a:ea typeface="HGP創英角ﾎﾟｯﾌﾟ体" panose="040B0A00000000000000" pitchFamily="50" charset="-128"/>
              </a:rPr>
              <a:t>　「介護職」を専門職化</a:t>
            </a:r>
            <a:r>
              <a:rPr lang="ja-JP" altLang="en-US" sz="2000" b="1" u="sng" dirty="0"/>
              <a:t>できる</a:t>
            </a:r>
            <a:r>
              <a:rPr lang="ja-JP" altLang="en-US" sz="2000" b="1" dirty="0"/>
              <a:t>。</a:t>
            </a:r>
          </a:p>
        </p:txBody>
      </p:sp>
      <p:sp>
        <p:nvSpPr>
          <p:cNvPr id="13" name="フローチャート : 磁気ディスク 12"/>
          <p:cNvSpPr/>
          <p:nvPr/>
        </p:nvSpPr>
        <p:spPr>
          <a:xfrm>
            <a:off x="4777057" y="1814709"/>
            <a:ext cx="1058808" cy="1374404"/>
          </a:xfrm>
          <a:prstGeom prst="flowChartMagneticDisk">
            <a:avLst/>
          </a:prstGeom>
          <a:pattFill prst="pct20">
            <a:fgClr>
              <a:srgbClr val="FF0000"/>
            </a:fgClr>
            <a:bgClr>
              <a:schemeClr val="bg1"/>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右矢印 13"/>
          <p:cNvSpPr/>
          <p:nvPr/>
        </p:nvSpPr>
        <p:spPr>
          <a:xfrm>
            <a:off x="4447115" y="523206"/>
            <a:ext cx="806396" cy="5851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4614800" y="3585096"/>
            <a:ext cx="1080117" cy="861774"/>
          </a:xfrm>
          <a:prstGeom prst="rect">
            <a:avLst/>
          </a:prstGeom>
        </p:spPr>
        <p:txBody>
          <a:bodyPr wrap="square">
            <a:spAutoFit/>
          </a:bodyPr>
          <a:lstStyle/>
          <a:p>
            <a:pPr algn="ctr"/>
            <a:r>
              <a:rPr lang="ja-JP" altLang="en-US" spc="-150" dirty="0">
                <a:latin typeface="HG丸ｺﾞｼｯｸM-PRO" panose="020F0600000000000000" pitchFamily="50" charset="-128"/>
                <a:ea typeface="HG丸ｺﾞｼｯｸM-PRO" panose="020F0600000000000000" pitchFamily="50" charset="-128"/>
              </a:rPr>
              <a:t>　　　　　　　</a:t>
            </a:r>
            <a:r>
              <a:rPr lang="ja-JP" altLang="en-US" sz="1600" b="1" spc="-150" dirty="0">
                <a:solidFill>
                  <a:srgbClr val="001BE2"/>
                </a:solidFill>
                <a:latin typeface="HG丸ｺﾞｼｯｸM-PRO" panose="020F0600000000000000" pitchFamily="50" charset="-128"/>
                <a:ea typeface="HG丸ｺﾞｼｯｸM-PRO" panose="020F0600000000000000" pitchFamily="50" charset="-128"/>
              </a:rPr>
              <a:t> 高齢者の就労先</a:t>
            </a:r>
          </a:p>
        </p:txBody>
      </p:sp>
      <p:sp>
        <p:nvSpPr>
          <p:cNvPr id="18" name="正方形/長方形 17"/>
          <p:cNvSpPr/>
          <p:nvPr/>
        </p:nvSpPr>
        <p:spPr>
          <a:xfrm>
            <a:off x="4642995" y="4941168"/>
            <a:ext cx="1080117" cy="861774"/>
          </a:xfrm>
          <a:prstGeom prst="rect">
            <a:avLst/>
          </a:prstGeom>
        </p:spPr>
        <p:txBody>
          <a:bodyPr wrap="square">
            <a:spAutoFit/>
          </a:bodyPr>
          <a:lstStyle/>
          <a:p>
            <a:pPr algn="ctr"/>
            <a:r>
              <a:rPr lang="ja-JP" altLang="en-US" spc="-150" dirty="0">
                <a:latin typeface="HG丸ｺﾞｼｯｸM-PRO" panose="020F0600000000000000" pitchFamily="50" charset="-128"/>
                <a:ea typeface="HG丸ｺﾞｼｯｸM-PRO" panose="020F0600000000000000" pitchFamily="50" charset="-128"/>
              </a:rPr>
              <a:t>　　　　　　　</a:t>
            </a:r>
            <a:r>
              <a:rPr lang="ja-JP" altLang="en-US" sz="1600" b="1" spc="-150" dirty="0">
                <a:solidFill>
                  <a:srgbClr val="001BE2"/>
                </a:solidFill>
                <a:latin typeface="HG丸ｺﾞｼｯｸM-PRO" panose="020F0600000000000000" pitchFamily="50" charset="-128"/>
                <a:ea typeface="HG丸ｺﾞｼｯｸM-PRO" panose="020F0600000000000000" pitchFamily="50" charset="-128"/>
              </a:rPr>
              <a:t> 社会参加介護予防</a:t>
            </a:r>
          </a:p>
        </p:txBody>
      </p:sp>
      <p:sp>
        <p:nvSpPr>
          <p:cNvPr id="19" name="フローチャート : 磁気ディスク 18"/>
          <p:cNvSpPr/>
          <p:nvPr/>
        </p:nvSpPr>
        <p:spPr>
          <a:xfrm>
            <a:off x="4799084" y="3420665"/>
            <a:ext cx="1093888" cy="1180102"/>
          </a:xfrm>
          <a:prstGeom prst="flowChartMagneticDisk">
            <a:avLst/>
          </a:prstGeom>
          <a:pattFill prst="pct10">
            <a:fgClr>
              <a:srgbClr val="001BE2"/>
            </a:fgClr>
            <a:bgClr>
              <a:schemeClr val="bg1"/>
            </a:bgClr>
          </a:pattFill>
          <a:ln w="25400">
            <a:solidFill>
              <a:srgbClr val="001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 磁気ディスク 19"/>
          <p:cNvSpPr/>
          <p:nvPr/>
        </p:nvSpPr>
        <p:spPr>
          <a:xfrm>
            <a:off x="4792793" y="4833599"/>
            <a:ext cx="1093888" cy="1180102"/>
          </a:xfrm>
          <a:prstGeom prst="flowChartMagneticDisk">
            <a:avLst/>
          </a:prstGeom>
          <a:pattFill prst="pct10">
            <a:fgClr>
              <a:srgbClr val="00602B"/>
            </a:fgClr>
            <a:bgClr>
              <a:schemeClr val="bg1"/>
            </a:bgClr>
          </a:pattFill>
          <a:ln w="2540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5890079" y="3570316"/>
            <a:ext cx="3202816" cy="1015663"/>
          </a:xfrm>
          <a:prstGeom prst="rect">
            <a:avLst/>
          </a:prstGeom>
        </p:spPr>
        <p:txBody>
          <a:bodyPr wrap="square">
            <a:spAutoFit/>
          </a:bodyPr>
          <a:lstStyle/>
          <a:p>
            <a:r>
              <a:rPr lang="ja-JP" altLang="en-US" sz="2000" b="1" dirty="0"/>
              <a:t>地域の高齢者が、自分に合った時間に近くで働ける</a:t>
            </a:r>
            <a:r>
              <a:rPr lang="ja-JP" altLang="en-US" sz="2000" u="sng" dirty="0">
                <a:solidFill>
                  <a:srgbClr val="FF0000"/>
                </a:solidFill>
                <a:latin typeface="HGP創英角ﾎﾟｯﾌﾟ体" panose="040B0A00000000000000" pitchFamily="50" charset="-128"/>
                <a:ea typeface="HGP創英角ﾎﾟｯﾌﾟ体" panose="040B0A00000000000000" pitchFamily="50" charset="-128"/>
              </a:rPr>
              <a:t>新たな就労先</a:t>
            </a:r>
            <a:r>
              <a:rPr lang="ja-JP" altLang="en-US" sz="2000" b="1" dirty="0"/>
              <a:t>ができる。</a:t>
            </a:r>
          </a:p>
        </p:txBody>
      </p:sp>
      <p:sp>
        <p:nvSpPr>
          <p:cNvPr id="16" name="正方形/長方形 15"/>
          <p:cNvSpPr/>
          <p:nvPr/>
        </p:nvSpPr>
        <p:spPr>
          <a:xfrm>
            <a:off x="5941184" y="4939086"/>
            <a:ext cx="3202816" cy="1323439"/>
          </a:xfrm>
          <a:prstGeom prst="rect">
            <a:avLst/>
          </a:prstGeom>
        </p:spPr>
        <p:txBody>
          <a:bodyPr wrap="square">
            <a:spAutoFit/>
          </a:bodyPr>
          <a:lstStyle/>
          <a:p>
            <a:r>
              <a:rPr lang="ja-JP" altLang="en-US" sz="2000" b="1" dirty="0"/>
              <a:t>働きながら介護のことが</a:t>
            </a:r>
            <a:endParaRPr lang="en-US" altLang="ja-JP" sz="2000" b="1" dirty="0"/>
          </a:p>
          <a:p>
            <a:r>
              <a:rPr lang="ja-JP" altLang="en-US" sz="2000" b="1" dirty="0"/>
              <a:t>学べ、</a:t>
            </a:r>
            <a:r>
              <a:rPr lang="ja-JP" altLang="en-US" sz="2000" b="1" u="sng" dirty="0"/>
              <a:t>社会参加によって、高齢者の</a:t>
            </a:r>
            <a:r>
              <a:rPr lang="ja-JP" altLang="en-US" sz="2000" u="sng" dirty="0">
                <a:solidFill>
                  <a:srgbClr val="FF0000"/>
                </a:solidFill>
                <a:latin typeface="HGP創英角ﾎﾟｯﾌﾟ体" panose="040B0A00000000000000" pitchFamily="50" charset="-128"/>
                <a:ea typeface="HGP創英角ﾎﾟｯﾌﾟ体" panose="040B0A00000000000000" pitchFamily="50" charset="-128"/>
              </a:rPr>
              <a:t>「健康維持・介護予防」につながる</a:t>
            </a:r>
            <a:r>
              <a:rPr lang="ja-JP" altLang="en-US" sz="2000" b="1" dirty="0"/>
              <a:t>。</a:t>
            </a:r>
          </a:p>
        </p:txBody>
      </p:sp>
      <p:sp>
        <p:nvSpPr>
          <p:cNvPr id="21" name="テキスト ボックス 20"/>
          <p:cNvSpPr txBox="1"/>
          <p:nvPr/>
        </p:nvSpPr>
        <p:spPr>
          <a:xfrm>
            <a:off x="5062894" y="1870851"/>
            <a:ext cx="504056" cy="461665"/>
          </a:xfrm>
          <a:prstGeom prst="rect">
            <a:avLst/>
          </a:prstGeom>
          <a:noFill/>
        </p:spPr>
        <p:txBody>
          <a:bodyPr wrap="square" rtlCol="0">
            <a:spAutoFit/>
          </a:bodyPr>
          <a:lstStyle/>
          <a:p>
            <a:r>
              <a:rPr kumimoji="1" lang="ja-JP" altLang="en-US" sz="2400" b="1" dirty="0">
                <a:solidFill>
                  <a:srgbClr val="0070C0"/>
                </a:solidFill>
              </a:rPr>
              <a:t>１</a:t>
            </a:r>
          </a:p>
        </p:txBody>
      </p:sp>
      <p:sp>
        <p:nvSpPr>
          <p:cNvPr id="23" name="テキスト ボックス 22"/>
          <p:cNvSpPr txBox="1"/>
          <p:nvPr/>
        </p:nvSpPr>
        <p:spPr>
          <a:xfrm>
            <a:off x="5116500" y="3367581"/>
            <a:ext cx="504056" cy="461665"/>
          </a:xfrm>
          <a:prstGeom prst="rect">
            <a:avLst/>
          </a:prstGeom>
          <a:noFill/>
        </p:spPr>
        <p:txBody>
          <a:bodyPr wrap="square" rtlCol="0">
            <a:spAutoFit/>
          </a:bodyPr>
          <a:lstStyle/>
          <a:p>
            <a:r>
              <a:rPr kumimoji="1" lang="ja-JP" altLang="en-US" sz="2400" b="1" dirty="0">
                <a:solidFill>
                  <a:srgbClr val="0070C0"/>
                </a:solidFill>
              </a:rPr>
              <a:t>２</a:t>
            </a:r>
          </a:p>
        </p:txBody>
      </p:sp>
      <p:sp>
        <p:nvSpPr>
          <p:cNvPr id="24" name="テキスト ボックス 23"/>
          <p:cNvSpPr txBox="1"/>
          <p:nvPr/>
        </p:nvSpPr>
        <p:spPr>
          <a:xfrm>
            <a:off x="5133915" y="4785478"/>
            <a:ext cx="504056" cy="461665"/>
          </a:xfrm>
          <a:prstGeom prst="rect">
            <a:avLst/>
          </a:prstGeom>
          <a:noFill/>
        </p:spPr>
        <p:txBody>
          <a:bodyPr wrap="square" rtlCol="0">
            <a:spAutoFit/>
          </a:bodyPr>
          <a:lstStyle/>
          <a:p>
            <a:r>
              <a:rPr kumimoji="1" lang="ja-JP" altLang="en-US" sz="2400" b="1" dirty="0">
                <a:solidFill>
                  <a:srgbClr val="0070C0"/>
                </a:solidFill>
              </a:rPr>
              <a:t>３</a:t>
            </a:r>
          </a:p>
        </p:txBody>
      </p:sp>
      <p:sp>
        <p:nvSpPr>
          <p:cNvPr id="8" name="矢印: 下 7"/>
          <p:cNvSpPr/>
          <p:nvPr/>
        </p:nvSpPr>
        <p:spPr>
          <a:xfrm>
            <a:off x="6975922" y="3338390"/>
            <a:ext cx="274203" cy="317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p:cNvPicPr>
            <a:picLocks noChangeAspect="1"/>
          </p:cNvPicPr>
          <p:nvPr/>
        </p:nvPicPr>
        <p:blipFill>
          <a:blip r:embed="rId4"/>
          <a:stretch>
            <a:fillRect/>
          </a:stretch>
        </p:blipFill>
        <p:spPr>
          <a:xfrm>
            <a:off x="6974278" y="4567417"/>
            <a:ext cx="335309" cy="347502"/>
          </a:xfrm>
          <a:prstGeom prst="rect">
            <a:avLst/>
          </a:prstGeom>
        </p:spPr>
      </p:pic>
      <p:sp>
        <p:nvSpPr>
          <p:cNvPr id="26" name="スライド番号プレースホルダー 10">
            <a:extLst>
              <a:ext uri="{FF2B5EF4-FFF2-40B4-BE49-F238E27FC236}">
                <a16:creationId xmlns="" xmlns:a16="http://schemas.microsoft.com/office/drawing/2014/main" id="{7C3C3915-06A5-43D3-BB66-8E036BE6D281}"/>
              </a:ext>
            </a:extLst>
          </p:cNvPr>
          <p:cNvSpPr txBox="1">
            <a:spLocks/>
          </p:cNvSpPr>
          <p:nvPr/>
        </p:nvSpPr>
        <p:spPr>
          <a:xfrm>
            <a:off x="6660232" y="6205582"/>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4</a:t>
            </a:fld>
            <a:endParaRPr lang="ja-JP" altLang="en-US" sz="2400" dirty="0"/>
          </a:p>
        </p:txBody>
      </p:sp>
      <p:sp>
        <p:nvSpPr>
          <p:cNvPr id="9" name="四角形: 角を丸くする 8">
            <a:extLst>
              <a:ext uri="{FF2B5EF4-FFF2-40B4-BE49-F238E27FC236}">
                <a16:creationId xmlns="" xmlns:a16="http://schemas.microsoft.com/office/drawing/2014/main" id="{0963C36B-CC15-490A-BB39-1BCAA06EBE1F}"/>
              </a:ext>
            </a:extLst>
          </p:cNvPr>
          <p:cNvSpPr/>
          <p:nvPr/>
        </p:nvSpPr>
        <p:spPr>
          <a:xfrm>
            <a:off x="107504" y="220749"/>
            <a:ext cx="4339611" cy="1026307"/>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 xmlns:a16="http://schemas.microsoft.com/office/drawing/2014/main" id="{58FEF63D-D6D3-4335-8277-2C17FE435131}"/>
              </a:ext>
            </a:extLst>
          </p:cNvPr>
          <p:cNvSpPr txBox="1"/>
          <p:nvPr/>
        </p:nvSpPr>
        <p:spPr>
          <a:xfrm>
            <a:off x="4702261" y="6340447"/>
            <a:ext cx="3915941" cy="369332"/>
          </a:xfrm>
          <a:prstGeom prst="rect">
            <a:avLst/>
          </a:prstGeom>
          <a:noFill/>
        </p:spPr>
        <p:txBody>
          <a:bodyPr wrap="square" rtlCol="0">
            <a:spAutoFit/>
          </a:bodyPr>
          <a:lstStyle/>
          <a:p>
            <a:r>
              <a:rPr kumimoji="1" lang="ja-JP" altLang="en-US" dirty="0" smtClean="0"/>
              <a:t>＜三重県老人保健施設協会チラシ＞</a:t>
            </a:r>
            <a:endParaRPr kumimoji="1" lang="ja-JP" altLang="en-US" dirty="0"/>
          </a:p>
        </p:txBody>
      </p:sp>
      <p:sp>
        <p:nvSpPr>
          <p:cNvPr id="2" name="テキスト ボックス 1"/>
          <p:cNvSpPr txBox="1"/>
          <p:nvPr/>
        </p:nvSpPr>
        <p:spPr>
          <a:xfrm>
            <a:off x="4769441" y="2332516"/>
            <a:ext cx="1198174" cy="646331"/>
          </a:xfrm>
          <a:prstGeom prst="rect">
            <a:avLst/>
          </a:prstGeom>
          <a:noFill/>
        </p:spPr>
        <p:txBody>
          <a:bodyPr wrap="square" rtlCol="0">
            <a:spAutoFit/>
          </a:bodyPr>
          <a:lstStyle/>
          <a:p>
            <a:r>
              <a:rPr kumimoji="1" lang="ja-JP" altLang="en-US" b="1" dirty="0" smtClean="0"/>
              <a:t>介護人材の確保</a:t>
            </a:r>
            <a:endParaRPr kumimoji="1" lang="ja-JP" altLang="en-US" b="1" dirty="0"/>
          </a:p>
        </p:txBody>
      </p:sp>
      <p:sp>
        <p:nvSpPr>
          <p:cNvPr id="28" name="テキスト ボックス 27"/>
          <p:cNvSpPr txBox="1"/>
          <p:nvPr/>
        </p:nvSpPr>
        <p:spPr>
          <a:xfrm>
            <a:off x="4792793" y="3829246"/>
            <a:ext cx="1198174" cy="646331"/>
          </a:xfrm>
          <a:prstGeom prst="rect">
            <a:avLst/>
          </a:prstGeom>
          <a:noFill/>
        </p:spPr>
        <p:txBody>
          <a:bodyPr wrap="square" rtlCol="0">
            <a:spAutoFit/>
          </a:bodyPr>
          <a:lstStyle/>
          <a:p>
            <a:r>
              <a:rPr kumimoji="1" lang="ja-JP" altLang="en-US" b="1" dirty="0" smtClean="0"/>
              <a:t>高齢者の就労先</a:t>
            </a:r>
            <a:endParaRPr kumimoji="1" lang="ja-JP" altLang="en-US" b="1" dirty="0"/>
          </a:p>
        </p:txBody>
      </p:sp>
      <p:sp>
        <p:nvSpPr>
          <p:cNvPr id="29" name="テキスト ボックス 28"/>
          <p:cNvSpPr txBox="1"/>
          <p:nvPr/>
        </p:nvSpPr>
        <p:spPr>
          <a:xfrm>
            <a:off x="4779093" y="5363630"/>
            <a:ext cx="1198174" cy="369332"/>
          </a:xfrm>
          <a:prstGeom prst="rect">
            <a:avLst/>
          </a:prstGeom>
          <a:noFill/>
        </p:spPr>
        <p:txBody>
          <a:bodyPr wrap="square" rtlCol="0">
            <a:spAutoFit/>
          </a:bodyPr>
          <a:lstStyle/>
          <a:p>
            <a:r>
              <a:rPr kumimoji="1" lang="ja-JP" altLang="en-US" b="1" dirty="0" smtClean="0"/>
              <a:t>介護予防</a:t>
            </a:r>
            <a:endParaRPr kumimoji="1" lang="ja-JP" altLang="en-US" b="1" dirty="0"/>
          </a:p>
        </p:txBody>
      </p:sp>
    </p:spTree>
    <p:extLst>
      <p:ext uri="{BB962C8B-B14F-4D97-AF65-F5344CB8AC3E}">
        <p14:creationId xmlns:p14="http://schemas.microsoft.com/office/powerpoint/2010/main" val="1280999366"/>
      </p:ext>
    </p:extLst>
  </p:cSld>
  <p:clrMapOvr>
    <a:masterClrMapping/>
  </p:clrMapOvr>
  <mc:AlternateContent xmlns:mc="http://schemas.openxmlformats.org/markup-compatibility/2006" xmlns:p14="http://schemas.microsoft.com/office/powerpoint/2010/main">
    <mc:Choice Requires="p14">
      <p:transition spd="slow" p14:dur="2000" advTm="6268"/>
    </mc:Choice>
    <mc:Fallback xmlns="">
      <p:transition spd="slow" advTm="626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1 つの角を切り取る 1">
            <a:extLst>
              <a:ext uri="{FF2B5EF4-FFF2-40B4-BE49-F238E27FC236}">
                <a16:creationId xmlns="" xmlns:a16="http://schemas.microsoft.com/office/drawing/2014/main" id="{DFC86885-A955-4652-A43E-93198E27501A}"/>
              </a:ext>
            </a:extLst>
          </p:cNvPr>
          <p:cNvSpPr/>
          <p:nvPr/>
        </p:nvSpPr>
        <p:spPr>
          <a:xfrm>
            <a:off x="1115616" y="2708920"/>
            <a:ext cx="2520280" cy="2160240"/>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矢印: 下カーブ 2">
            <a:extLst>
              <a:ext uri="{FF2B5EF4-FFF2-40B4-BE49-F238E27FC236}">
                <a16:creationId xmlns="" xmlns:a16="http://schemas.microsoft.com/office/drawing/2014/main" id="{3500D24F-EE90-4479-AB51-812C42A96E24}"/>
              </a:ext>
            </a:extLst>
          </p:cNvPr>
          <p:cNvSpPr/>
          <p:nvPr/>
        </p:nvSpPr>
        <p:spPr>
          <a:xfrm>
            <a:off x="3347864" y="1940634"/>
            <a:ext cx="2016224" cy="684076"/>
          </a:xfrm>
          <a:prstGeom prst="curvedDownArrow">
            <a:avLst>
              <a:gd name="adj1" fmla="val 25000"/>
              <a:gd name="adj2" fmla="val 99455"/>
              <a:gd name="adj3" fmla="val 625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 name="直角三角形 3">
            <a:extLst>
              <a:ext uri="{FF2B5EF4-FFF2-40B4-BE49-F238E27FC236}">
                <a16:creationId xmlns="" xmlns:a16="http://schemas.microsoft.com/office/drawing/2014/main" id="{30801CF7-E143-422B-A9FA-B9ABF7E4F2F2}"/>
              </a:ext>
            </a:extLst>
          </p:cNvPr>
          <p:cNvSpPr/>
          <p:nvPr/>
        </p:nvSpPr>
        <p:spPr>
          <a:xfrm rot="10800000">
            <a:off x="4737344" y="2766628"/>
            <a:ext cx="914400" cy="9144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5" name="タイトル 1">
            <a:extLst>
              <a:ext uri="{FF2B5EF4-FFF2-40B4-BE49-F238E27FC236}">
                <a16:creationId xmlns="" xmlns:a16="http://schemas.microsoft.com/office/drawing/2014/main" id="{FE5841D4-E723-458B-98A3-D1C36588E3E4}"/>
              </a:ext>
            </a:extLst>
          </p:cNvPr>
          <p:cNvSpPr txBox="1">
            <a:spLocks/>
          </p:cNvSpPr>
          <p:nvPr/>
        </p:nvSpPr>
        <p:spPr>
          <a:xfrm>
            <a:off x="323528" y="626703"/>
            <a:ext cx="8712968" cy="988948"/>
          </a:xfrm>
          <a:prstGeom prst="rect">
            <a:avLst/>
          </a:prstGeom>
          <a:solidFill>
            <a:schemeClr val="tx2">
              <a:lumMod val="40000"/>
              <a:lumOff val="60000"/>
              <a:alpha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500" dirty="0" smtClean="0">
                <a:solidFill>
                  <a:srgbClr val="FF0000"/>
                </a:solidFill>
                <a:effectLst>
                  <a:outerShdw blurRad="38100" dist="38100" dir="2700000" algn="tl">
                    <a:srgbClr val="000000">
                      <a:alpha val="43137"/>
                    </a:srgbClr>
                  </a:outerShdw>
                </a:effectLst>
              </a:rPr>
              <a:t>「</a:t>
            </a:r>
            <a:r>
              <a:rPr lang="ja-JP" altLang="en-US" sz="4500" dirty="0">
                <a:solidFill>
                  <a:srgbClr val="FF0000"/>
                </a:solidFill>
                <a:effectLst>
                  <a:outerShdw blurRad="38100" dist="38100" dir="2700000" algn="tl">
                    <a:srgbClr val="000000">
                      <a:alpha val="43137"/>
                    </a:srgbClr>
                  </a:outerShdw>
                </a:effectLst>
              </a:rPr>
              <a:t>周辺業務」</a:t>
            </a:r>
            <a:r>
              <a:rPr lang="ja-JP" altLang="en-US" sz="3700" b="1" dirty="0"/>
              <a:t>の切り出しイメージ</a:t>
            </a:r>
            <a:endParaRPr lang="ja-JP" altLang="en-US" sz="2900" dirty="0"/>
          </a:p>
        </p:txBody>
      </p:sp>
      <p:sp>
        <p:nvSpPr>
          <p:cNvPr id="6" name="直角三角形 5">
            <a:extLst>
              <a:ext uri="{FF2B5EF4-FFF2-40B4-BE49-F238E27FC236}">
                <a16:creationId xmlns="" xmlns:a16="http://schemas.microsoft.com/office/drawing/2014/main" id="{D8C715BF-6474-4CF2-B05B-ECB5F4E9F1F8}"/>
              </a:ext>
            </a:extLst>
          </p:cNvPr>
          <p:cNvSpPr/>
          <p:nvPr/>
        </p:nvSpPr>
        <p:spPr>
          <a:xfrm rot="10800000">
            <a:off x="2793129" y="2647764"/>
            <a:ext cx="914400" cy="914400"/>
          </a:xfrm>
          <a:prstGeom prst="rtTriangl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 xmlns:a16="http://schemas.microsoft.com/office/drawing/2014/main" id="{CB2CE585-4559-4C02-9F81-EFA2EB988CA7}"/>
              </a:ext>
            </a:extLst>
          </p:cNvPr>
          <p:cNvSpPr txBox="1"/>
          <p:nvPr/>
        </p:nvSpPr>
        <p:spPr>
          <a:xfrm>
            <a:off x="3707529" y="4212131"/>
            <a:ext cx="5188550" cy="2062103"/>
          </a:xfrm>
          <a:prstGeom prst="rect">
            <a:avLst/>
          </a:prstGeom>
          <a:noFill/>
        </p:spPr>
        <p:txBody>
          <a:bodyPr wrap="square" rtlCol="0">
            <a:spAutoFit/>
          </a:bodyPr>
          <a:lstStyle/>
          <a:p>
            <a:r>
              <a:rPr lang="ja-JP" altLang="en-US" sz="2400" b="1" dirty="0">
                <a:latin typeface="AR ADGothicJP Medium" panose="020B0609000000000000" pitchFamily="49" charset="-128"/>
                <a:ea typeface="AR ADGothicJP Medium" panose="020B0609000000000000" pitchFamily="49" charset="-128"/>
              </a:rPr>
              <a:t>現在の介護職がやっているすべての業務内容の中から、</a:t>
            </a:r>
            <a:endParaRPr lang="en-US" altLang="ja-JP" sz="2400" b="1" dirty="0">
              <a:latin typeface="AR ADGothicJP Medium" panose="020B0609000000000000" pitchFamily="49" charset="-128"/>
              <a:ea typeface="AR ADGothicJP Medium" panose="020B0609000000000000" pitchFamily="49" charset="-128"/>
            </a:endParaRPr>
          </a:p>
          <a:p>
            <a:r>
              <a:rPr kumimoji="1" lang="ja-JP" altLang="en-US" sz="2400" b="1" dirty="0">
                <a:solidFill>
                  <a:srgbClr val="0000FF"/>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rPr>
              <a:t>あとに残すのは身心の直接ケア</a:t>
            </a:r>
            <a:r>
              <a:rPr lang="ja-JP" altLang="en-US" sz="3200" b="1" dirty="0">
                <a:solidFill>
                  <a:srgbClr val="0000FF"/>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rPr>
              <a:t>「</a:t>
            </a:r>
            <a:r>
              <a:rPr kumimoji="1" lang="ja-JP" altLang="en-US" sz="3200" b="1" dirty="0">
                <a:solidFill>
                  <a:srgbClr val="0000FF"/>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rPr>
              <a:t>中心業務」</a:t>
            </a:r>
            <a:r>
              <a:rPr lang="en-US" altLang="ja-JP" sz="2400" b="1" dirty="0">
                <a:solidFill>
                  <a:srgbClr val="0000FF"/>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rPr>
              <a:t>=</a:t>
            </a:r>
            <a:r>
              <a:rPr lang="ja-JP" altLang="en-US" sz="2400" b="1" dirty="0">
                <a:solidFill>
                  <a:srgbClr val="0000FF"/>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rPr>
              <a:t>自分たちが</a:t>
            </a:r>
            <a:r>
              <a:rPr kumimoji="1" lang="ja-JP" altLang="en-US" sz="2400" b="1" dirty="0">
                <a:solidFill>
                  <a:srgbClr val="0000FF"/>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rPr>
              <a:t>専門性を高めたいと思って</a:t>
            </a:r>
            <a:r>
              <a:rPr kumimoji="1" lang="ja-JP" altLang="en-US" sz="2400" b="1" dirty="0" smtClean="0">
                <a:solidFill>
                  <a:srgbClr val="0000FF"/>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rPr>
              <a:t>いる業務。</a:t>
            </a:r>
            <a:endParaRPr kumimoji="1" lang="ja-JP" altLang="en-US" sz="2400" b="1" dirty="0">
              <a:solidFill>
                <a:srgbClr val="0000FF"/>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endParaRPr>
          </a:p>
        </p:txBody>
      </p:sp>
      <p:sp>
        <p:nvSpPr>
          <p:cNvPr id="8" name="テキスト ボックス 7">
            <a:extLst>
              <a:ext uri="{FF2B5EF4-FFF2-40B4-BE49-F238E27FC236}">
                <a16:creationId xmlns="" xmlns:a16="http://schemas.microsoft.com/office/drawing/2014/main" id="{85BDC3E2-DE31-4AC6-B874-609079B0EAD9}"/>
              </a:ext>
            </a:extLst>
          </p:cNvPr>
          <p:cNvSpPr txBox="1"/>
          <p:nvPr/>
        </p:nvSpPr>
        <p:spPr>
          <a:xfrm>
            <a:off x="5606943" y="1967087"/>
            <a:ext cx="3429553" cy="2123658"/>
          </a:xfrm>
          <a:prstGeom prst="rect">
            <a:avLst/>
          </a:prstGeom>
          <a:noFill/>
        </p:spPr>
        <p:txBody>
          <a:bodyPr wrap="square" rtlCol="0">
            <a:spAutoFit/>
          </a:bodyPr>
          <a:lstStyle/>
          <a:p>
            <a:r>
              <a:rPr kumimoji="1" lang="ja-JP" altLang="en-US" sz="2400" b="1" dirty="0">
                <a:solidFill>
                  <a:srgbClr val="FF0000"/>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rPr>
              <a:t>元気な高齢者「介護助手」に担ってもらえそうな日常生活支援的な</a:t>
            </a:r>
            <a:r>
              <a:rPr kumimoji="1" lang="ja-JP" altLang="en-US" sz="3200" b="1" dirty="0">
                <a:solidFill>
                  <a:srgbClr val="FF0000"/>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rPr>
              <a:t>「周辺業務」</a:t>
            </a:r>
            <a:r>
              <a:rPr kumimoji="1" lang="ja-JP" altLang="en-US" sz="2800" b="1" dirty="0">
                <a:solidFill>
                  <a:srgbClr val="FF0000"/>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rPr>
              <a:t>を</a:t>
            </a:r>
            <a:endParaRPr kumimoji="1" lang="en-US" altLang="ja-JP" sz="2800" b="1" dirty="0">
              <a:solidFill>
                <a:srgbClr val="FF0000"/>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endParaRPr>
          </a:p>
          <a:p>
            <a:r>
              <a:rPr kumimoji="1" lang="ja-JP" altLang="en-US" sz="2800" b="1" dirty="0">
                <a:solidFill>
                  <a:srgbClr val="FF0000"/>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rPr>
              <a:t> 切り出す。</a:t>
            </a:r>
            <a:endParaRPr kumimoji="1" lang="ja-JP" altLang="en-US" sz="2400" b="1" dirty="0">
              <a:solidFill>
                <a:srgbClr val="FF0000"/>
              </a:solidFill>
              <a:effectLst>
                <a:outerShdw blurRad="38100" dist="38100" dir="2700000" algn="tl">
                  <a:srgbClr val="000000">
                    <a:alpha val="43137"/>
                  </a:srgbClr>
                </a:outerShdw>
              </a:effectLst>
              <a:latin typeface="AR ADGothicJP Medium" panose="020B0609000000000000" pitchFamily="49" charset="-128"/>
              <a:ea typeface="AR ADGothicJP Medium" panose="020B0609000000000000" pitchFamily="49" charset="-128"/>
            </a:endParaRPr>
          </a:p>
        </p:txBody>
      </p:sp>
      <p:sp>
        <p:nvSpPr>
          <p:cNvPr id="9" name="スライド番号プレースホルダー 10">
            <a:extLst>
              <a:ext uri="{FF2B5EF4-FFF2-40B4-BE49-F238E27FC236}">
                <a16:creationId xmlns="" xmlns:a16="http://schemas.microsoft.com/office/drawing/2014/main" id="{6B0DBCE8-1F36-49DC-918D-50E5A3F2D297}"/>
              </a:ext>
            </a:extLst>
          </p:cNvPr>
          <p:cNvSpPr txBox="1">
            <a:spLocks/>
          </p:cNvSpPr>
          <p:nvPr/>
        </p:nvSpPr>
        <p:spPr>
          <a:xfrm>
            <a:off x="6762479" y="6325472"/>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5</a:t>
            </a:fld>
            <a:endParaRPr lang="ja-JP" altLang="en-US" sz="2400" dirty="0"/>
          </a:p>
        </p:txBody>
      </p:sp>
      <p:sp>
        <p:nvSpPr>
          <p:cNvPr id="10" name="テキスト ボックス 9">
            <a:extLst>
              <a:ext uri="{FF2B5EF4-FFF2-40B4-BE49-F238E27FC236}">
                <a16:creationId xmlns="" xmlns:a16="http://schemas.microsoft.com/office/drawing/2014/main" id="{F60792DB-738C-40BC-A9CB-29EEC700AAEC}"/>
              </a:ext>
            </a:extLst>
          </p:cNvPr>
          <p:cNvSpPr txBox="1"/>
          <p:nvPr/>
        </p:nvSpPr>
        <p:spPr>
          <a:xfrm>
            <a:off x="177668" y="18750"/>
            <a:ext cx="7202644" cy="523220"/>
          </a:xfrm>
          <a:prstGeom prst="rect">
            <a:avLst/>
          </a:prstGeom>
          <a:noFill/>
        </p:spPr>
        <p:txBody>
          <a:bodyPr wrap="square" rtlCol="0">
            <a:spAutoFit/>
          </a:bodyPr>
          <a:lstStyle/>
          <a:p>
            <a:r>
              <a:rPr lang="ja-JP" altLang="en-US" sz="2800" dirty="0">
                <a:latin typeface="HGP創英角ｺﾞｼｯｸUB" panose="020B0900000000000000" pitchFamily="50" charset="-128"/>
                <a:ea typeface="HGP創英角ｺﾞｼｯｸUB" panose="020B0900000000000000" pitchFamily="50" charset="-128"/>
              </a:rPr>
              <a:t>＜</a:t>
            </a:r>
            <a:r>
              <a:rPr kumimoji="1" lang="ja-JP" altLang="en-US" sz="2800" dirty="0">
                <a:latin typeface="HGP創英角ｺﾞｼｯｸUB" panose="020B0900000000000000" pitchFamily="50" charset="-128"/>
                <a:ea typeface="HGP創英角ｺﾞｼｯｸUB" panose="020B0900000000000000" pitchFamily="50" charset="-128"/>
              </a:rPr>
              <a:t>事前準備作業・・・・</a:t>
            </a:r>
            <a:r>
              <a:rPr kumimoji="1" lang="ja-JP" altLang="en-US" sz="2800" dirty="0">
                <a:solidFill>
                  <a:srgbClr val="0000FF"/>
                </a:solidFill>
                <a:latin typeface="HGP創英角ｺﾞｼｯｸUB" panose="020B0900000000000000" pitchFamily="50" charset="-128"/>
                <a:ea typeface="HGP創英角ｺﾞｼｯｸUB" panose="020B0900000000000000" pitchFamily="50" charset="-128"/>
              </a:rPr>
              <a:t>介護職自身の手で！</a:t>
            </a:r>
            <a:r>
              <a:rPr kumimoji="1" lang="ja-JP" altLang="en-US" sz="2800" dirty="0">
                <a:latin typeface="HGP創英角ｺﾞｼｯｸUB" panose="020B0900000000000000" pitchFamily="50" charset="-128"/>
                <a:ea typeface="HGP創英角ｺﾞｼｯｸUB" panose="020B0900000000000000" pitchFamily="50" charset="-128"/>
              </a:rPr>
              <a:t>＞</a:t>
            </a:r>
          </a:p>
        </p:txBody>
      </p:sp>
    </p:spTree>
    <p:extLst>
      <p:ext uri="{BB962C8B-B14F-4D97-AF65-F5344CB8AC3E}">
        <p14:creationId xmlns:p14="http://schemas.microsoft.com/office/powerpoint/2010/main" val="404182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1643050"/>
            <a:ext cx="8928992" cy="5009064"/>
          </a:xfrm>
          <a:prstGeom prst="rect">
            <a:avLst/>
          </a:prstGeom>
        </p:spPr>
        <p:txBody>
          <a:bodyPr wrap="square">
            <a:spAutoFit/>
          </a:bodyPr>
          <a:lstStyle/>
          <a:p>
            <a:r>
              <a:rPr lang="en-US" altLang="ja-JP" sz="3200" b="1">
                <a:solidFill>
                  <a:srgbClr val="FF0000"/>
                </a:solidFill>
              </a:rPr>
              <a:t>【</a:t>
            </a:r>
            <a:r>
              <a:rPr lang="ja-JP" altLang="ja-JP" sz="3200" b="1">
                <a:solidFill>
                  <a:srgbClr val="FF0000"/>
                </a:solidFill>
              </a:rPr>
              <a:t>Ａクラス</a:t>
            </a:r>
            <a:r>
              <a:rPr lang="en-US" altLang="ja-JP" sz="3200" b="1">
                <a:solidFill>
                  <a:srgbClr val="FF0000"/>
                </a:solidFill>
              </a:rPr>
              <a:t>】</a:t>
            </a:r>
            <a:r>
              <a:rPr lang="ja-JP" altLang="en-US" sz="3200" b="1">
                <a:solidFill>
                  <a:srgbClr val="FF0000"/>
                </a:solidFill>
              </a:rPr>
              <a:t>　　</a:t>
            </a:r>
            <a:endParaRPr lang="en-US" altLang="ja-JP" sz="3200" b="1">
              <a:solidFill>
                <a:srgbClr val="FF0000"/>
              </a:solidFill>
            </a:endParaRPr>
          </a:p>
          <a:p>
            <a:r>
              <a:rPr lang="ja-JP" altLang="en-US" sz="2400" b="1"/>
              <a:t>　</a:t>
            </a:r>
            <a:r>
              <a:rPr lang="ja-JP" altLang="ja-JP" sz="2400" b="1"/>
              <a:t>一定程度の専門的知識・技術</a:t>
            </a:r>
            <a:r>
              <a:rPr lang="ja-JP" altLang="en-US" sz="2400" b="1"/>
              <a:t>・</a:t>
            </a:r>
            <a:r>
              <a:rPr lang="ja-JP" altLang="ja-JP" sz="2400" b="1"/>
              <a:t>経験を要する比較的高度な業務</a:t>
            </a:r>
          </a:p>
          <a:p>
            <a:r>
              <a:rPr lang="ja-JP" altLang="en-US" sz="2400" b="1">
                <a:solidFill>
                  <a:srgbClr val="FF0000"/>
                </a:solidFill>
              </a:rPr>
              <a:t>　</a:t>
            </a:r>
            <a:r>
              <a:rPr lang="ja-JP" altLang="ja-JP" sz="2400" b="1">
                <a:solidFill>
                  <a:srgbClr val="FF0000"/>
                </a:solidFill>
              </a:rPr>
              <a:t>（</a:t>
            </a:r>
            <a:r>
              <a:rPr lang="ja-JP" altLang="ja-JP" sz="2400" b="1" u="sng">
                <a:solidFill>
                  <a:srgbClr val="FF0000"/>
                </a:solidFill>
              </a:rPr>
              <a:t>認知症の方</a:t>
            </a:r>
            <a:r>
              <a:rPr lang="ja-JP" altLang="en-US" sz="2400" b="1" u="sng">
                <a:solidFill>
                  <a:srgbClr val="FF0000"/>
                </a:solidFill>
              </a:rPr>
              <a:t>の</a:t>
            </a:r>
            <a:r>
              <a:rPr lang="ja-JP" altLang="ja-JP" sz="2400" b="1" u="sng">
                <a:solidFill>
                  <a:srgbClr val="FF0000"/>
                </a:solidFill>
              </a:rPr>
              <a:t>見守り、話し相手、趣味活動のお手伝い等</a:t>
            </a:r>
            <a:r>
              <a:rPr lang="ja-JP" altLang="ja-JP" sz="2400" b="1">
                <a:solidFill>
                  <a:srgbClr val="FF0000"/>
                </a:solidFill>
              </a:rPr>
              <a:t>）</a:t>
            </a:r>
            <a:r>
              <a:rPr lang="ja-JP" altLang="en-US" sz="2800" b="1">
                <a:solidFill>
                  <a:srgbClr val="FF0000"/>
                </a:solidFill>
              </a:rPr>
              <a:t>　　　</a:t>
            </a:r>
            <a:endParaRPr lang="en-US" altLang="ja-JP" sz="2800" b="1">
              <a:solidFill>
                <a:srgbClr val="FF0000"/>
              </a:solidFill>
            </a:endParaRPr>
          </a:p>
          <a:p>
            <a:r>
              <a:rPr lang="ja-JP" altLang="en-US" sz="2800" b="1">
                <a:solidFill>
                  <a:srgbClr val="FF0000"/>
                </a:solidFill>
              </a:rPr>
              <a:t>　　　　　　　　　　　　　</a:t>
            </a:r>
            <a:endParaRPr lang="en-US" altLang="ja-JP" sz="1050" b="1">
              <a:solidFill>
                <a:srgbClr val="FF0000"/>
              </a:solidFill>
            </a:endParaRPr>
          </a:p>
          <a:p>
            <a:endParaRPr lang="ja-JP" altLang="ja-JP" sz="200" b="1"/>
          </a:p>
          <a:p>
            <a:r>
              <a:rPr lang="en-US" altLang="ja-JP" sz="3200" b="1">
                <a:solidFill>
                  <a:srgbClr val="0000FF"/>
                </a:solidFill>
              </a:rPr>
              <a:t>【</a:t>
            </a:r>
            <a:r>
              <a:rPr lang="ja-JP" altLang="ja-JP" sz="3200" b="1">
                <a:solidFill>
                  <a:srgbClr val="0000FF"/>
                </a:solidFill>
              </a:rPr>
              <a:t>Ｂクラス</a:t>
            </a:r>
            <a:r>
              <a:rPr lang="en-US" altLang="ja-JP" sz="3200" b="1">
                <a:solidFill>
                  <a:srgbClr val="0000FF"/>
                </a:solidFill>
              </a:rPr>
              <a:t>】</a:t>
            </a:r>
          </a:p>
          <a:p>
            <a:r>
              <a:rPr lang="ja-JP" altLang="en-US" sz="2400" b="1"/>
              <a:t>　短期間</a:t>
            </a:r>
            <a:r>
              <a:rPr lang="ja-JP" altLang="ja-JP" sz="2400" b="1"/>
              <a:t>の研修</a:t>
            </a:r>
            <a:r>
              <a:rPr lang="ja-JP" altLang="en-US" sz="2400" b="1"/>
              <a:t>で習得可能な</a:t>
            </a:r>
            <a:r>
              <a:rPr lang="ja-JP" altLang="ja-JP" sz="2400" b="1"/>
              <a:t>専門的知識・技術が必要となる業務</a:t>
            </a:r>
            <a:r>
              <a:rPr lang="ja-JP" altLang="en-US" sz="2800" b="1">
                <a:solidFill>
                  <a:srgbClr val="001BE2"/>
                </a:solidFill>
              </a:rPr>
              <a:t>　　　</a:t>
            </a:r>
            <a:endParaRPr lang="en-US" altLang="ja-JP" sz="2800" b="1">
              <a:solidFill>
                <a:srgbClr val="001BE2"/>
              </a:solidFill>
            </a:endParaRPr>
          </a:p>
          <a:p>
            <a:r>
              <a:rPr lang="ja-JP" altLang="en-US" sz="2800" b="1">
                <a:solidFill>
                  <a:srgbClr val="001BE2"/>
                </a:solidFill>
              </a:rPr>
              <a:t>　</a:t>
            </a:r>
            <a:r>
              <a:rPr lang="ja-JP" altLang="ja-JP" sz="2500" b="1">
                <a:solidFill>
                  <a:srgbClr val="001BE2"/>
                </a:solidFill>
              </a:rPr>
              <a:t>（</a:t>
            </a:r>
            <a:r>
              <a:rPr lang="ja-JP" altLang="ja-JP" sz="2500" b="1" u="sng">
                <a:solidFill>
                  <a:srgbClr val="001BE2"/>
                </a:solidFill>
              </a:rPr>
              <a:t>ＡＤＬに応じたベッドメイ</a:t>
            </a:r>
            <a:r>
              <a:rPr lang="ja-JP" altLang="en-US" sz="2500" b="1" u="sng">
                <a:solidFill>
                  <a:srgbClr val="001BE2"/>
                </a:solidFill>
              </a:rPr>
              <a:t>キング</a:t>
            </a:r>
            <a:r>
              <a:rPr lang="ja-JP" altLang="ja-JP" sz="2500" b="1" u="sng">
                <a:solidFill>
                  <a:srgbClr val="001BE2"/>
                </a:solidFill>
              </a:rPr>
              <a:t>、配膳時の注意、</a:t>
            </a:r>
            <a:r>
              <a:rPr lang="ja-JP" altLang="en-US" sz="2500" b="1" u="sng">
                <a:solidFill>
                  <a:srgbClr val="001BE2"/>
                </a:solidFill>
              </a:rPr>
              <a:t>水分補給</a:t>
            </a:r>
            <a:r>
              <a:rPr lang="ja-JP" altLang="ja-JP" sz="2500" b="1" u="sng">
                <a:solidFill>
                  <a:srgbClr val="001BE2"/>
                </a:solidFill>
              </a:rPr>
              <a:t>等</a:t>
            </a:r>
            <a:r>
              <a:rPr lang="ja-JP" altLang="ja-JP" sz="2500" b="1">
                <a:solidFill>
                  <a:srgbClr val="001BE2"/>
                </a:solidFill>
              </a:rPr>
              <a:t>）</a:t>
            </a:r>
            <a:endParaRPr lang="en-US" altLang="ja-JP" sz="2500" b="1">
              <a:solidFill>
                <a:srgbClr val="001BE2"/>
              </a:solidFill>
            </a:endParaRPr>
          </a:p>
          <a:p>
            <a:endParaRPr lang="en-US" altLang="ja-JP" sz="2500" b="1">
              <a:solidFill>
                <a:srgbClr val="001BE2"/>
              </a:solidFill>
            </a:endParaRPr>
          </a:p>
          <a:p>
            <a:endParaRPr lang="ja-JP" altLang="ja-JP" sz="100" b="1"/>
          </a:p>
          <a:p>
            <a:r>
              <a:rPr lang="en-US" altLang="ja-JP" sz="3200" b="1">
                <a:solidFill>
                  <a:srgbClr val="00602B"/>
                </a:solidFill>
              </a:rPr>
              <a:t>【</a:t>
            </a:r>
            <a:r>
              <a:rPr lang="ja-JP" altLang="ja-JP" sz="3200" b="1">
                <a:solidFill>
                  <a:srgbClr val="00602B"/>
                </a:solidFill>
              </a:rPr>
              <a:t>Ｃクラス</a:t>
            </a:r>
            <a:r>
              <a:rPr lang="en-US" altLang="ja-JP" sz="3200" b="1">
                <a:solidFill>
                  <a:srgbClr val="00602B"/>
                </a:solidFill>
              </a:rPr>
              <a:t>】</a:t>
            </a:r>
          </a:p>
          <a:p>
            <a:r>
              <a:rPr lang="ja-JP" altLang="en-US" sz="2400" b="1"/>
              <a:t>　</a:t>
            </a:r>
            <a:r>
              <a:rPr lang="ja-JP" altLang="ja-JP" sz="2400" b="1"/>
              <a:t>マニュアル化・パターン化が容易で、専門的知識・技術がほとんど</a:t>
            </a:r>
            <a:r>
              <a:rPr lang="ja-JP" altLang="en-US" sz="2400" b="1"/>
              <a:t>　</a:t>
            </a:r>
            <a:endParaRPr lang="en-US" altLang="ja-JP" sz="2400" b="1"/>
          </a:p>
          <a:p>
            <a:r>
              <a:rPr lang="ja-JP" altLang="en-US" sz="2400" b="1"/>
              <a:t>　</a:t>
            </a:r>
            <a:r>
              <a:rPr lang="ja-JP" altLang="ja-JP" sz="2400" b="1"/>
              <a:t>ない方でも行える業務</a:t>
            </a:r>
            <a:r>
              <a:rPr lang="ja-JP" altLang="en-US" sz="2500" b="1">
                <a:solidFill>
                  <a:srgbClr val="00602B"/>
                </a:solidFill>
              </a:rPr>
              <a:t>　</a:t>
            </a:r>
            <a:r>
              <a:rPr lang="ja-JP" altLang="ja-JP" sz="2500" b="1">
                <a:solidFill>
                  <a:srgbClr val="00602B"/>
                </a:solidFill>
              </a:rPr>
              <a:t>（</a:t>
            </a:r>
            <a:r>
              <a:rPr lang="ja-JP" altLang="en-US" sz="2500" b="1" u="sng">
                <a:solidFill>
                  <a:srgbClr val="00602B"/>
                </a:solidFill>
              </a:rPr>
              <a:t>居室の</a:t>
            </a:r>
            <a:r>
              <a:rPr lang="ja-JP" altLang="ja-JP" sz="2500" b="1" u="sng">
                <a:solidFill>
                  <a:srgbClr val="00602B"/>
                </a:solidFill>
              </a:rPr>
              <a:t>清掃、片付け、備品の準備等</a:t>
            </a:r>
            <a:r>
              <a:rPr lang="ja-JP" altLang="ja-JP" sz="2500" b="1">
                <a:solidFill>
                  <a:srgbClr val="00602B"/>
                </a:solidFill>
              </a:rPr>
              <a:t>）</a:t>
            </a:r>
            <a:endParaRPr lang="ja-JP" altLang="ja-JP" sz="2500" b="1" dirty="0">
              <a:solidFill>
                <a:srgbClr val="00602B"/>
              </a:solidFill>
            </a:endParaRPr>
          </a:p>
        </p:txBody>
      </p:sp>
      <p:sp>
        <p:nvSpPr>
          <p:cNvPr id="4" name="テキスト ボックス 3"/>
          <p:cNvSpPr txBox="1"/>
          <p:nvPr/>
        </p:nvSpPr>
        <p:spPr>
          <a:xfrm>
            <a:off x="214282" y="0"/>
            <a:ext cx="8715436" cy="523220"/>
          </a:xfrm>
          <a:prstGeom prst="rect">
            <a:avLst/>
          </a:prstGeom>
          <a:noFill/>
        </p:spPr>
        <p:txBody>
          <a:bodyPr wrap="square" rtlCol="0">
            <a:spAutoFit/>
          </a:bodyPr>
          <a:lstStyle/>
          <a:p>
            <a:pPr algn="ctr"/>
            <a:r>
              <a:rPr kumimoji="1" lang="ja-JP" altLang="en-US" sz="2800" b="1" dirty="0"/>
              <a:t>   ステップアップできるよう難易度別に</a:t>
            </a:r>
            <a:r>
              <a:rPr lang="ja-JP" altLang="en-US" sz="2800" b="1" dirty="0"/>
              <a:t>３つに</a:t>
            </a:r>
            <a:r>
              <a:rPr kumimoji="1" lang="ja-JP" altLang="en-US" sz="2800" b="1" dirty="0"/>
              <a:t>分類</a:t>
            </a:r>
          </a:p>
        </p:txBody>
      </p:sp>
      <p:sp>
        <p:nvSpPr>
          <p:cNvPr id="5" name="タイトル 1"/>
          <p:cNvSpPr txBox="1">
            <a:spLocks/>
          </p:cNvSpPr>
          <p:nvPr/>
        </p:nvSpPr>
        <p:spPr>
          <a:xfrm>
            <a:off x="214282" y="500042"/>
            <a:ext cx="8712968" cy="988948"/>
          </a:xfrm>
          <a:prstGeom prst="rect">
            <a:avLst/>
          </a:prstGeom>
          <a:solidFill>
            <a:schemeClr val="tx2">
              <a:lumMod val="40000"/>
              <a:lumOff val="60000"/>
              <a:alpha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rgbClr val="FF0000"/>
                </a:solidFill>
                <a:effectLst>
                  <a:outerShdw blurRad="38100" dist="38100" dir="2700000" algn="tl">
                    <a:srgbClr val="000000">
                      <a:alpha val="43137"/>
                    </a:srgbClr>
                  </a:outerShdw>
                </a:effectLst>
              </a:rPr>
              <a:t>「周辺業務」</a:t>
            </a:r>
            <a:r>
              <a:rPr lang="ja-JP" altLang="en-US" sz="3700" b="1" dirty="0"/>
              <a:t>の分類例</a:t>
            </a:r>
            <a:r>
              <a:rPr lang="ja-JP" altLang="en-US" sz="3300" dirty="0"/>
              <a:t>（習熟度別３分類）</a:t>
            </a:r>
            <a:endParaRPr lang="ja-JP" altLang="en-US" sz="2900" dirty="0"/>
          </a:p>
        </p:txBody>
      </p:sp>
      <p:sp>
        <p:nvSpPr>
          <p:cNvPr id="7" name="スライド番号プレースホルダー 10"/>
          <p:cNvSpPr txBox="1">
            <a:spLocks/>
          </p:cNvSpPr>
          <p:nvPr/>
        </p:nvSpPr>
        <p:spPr>
          <a:xfrm>
            <a:off x="7010400" y="6357958"/>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6</a:t>
            </a:fld>
            <a:endParaRPr lang="ja-JP" altLang="en-US" sz="2400" dirty="0"/>
          </a:p>
        </p:txBody>
      </p:sp>
    </p:spTree>
    <p:extLst>
      <p:ext uri="{BB962C8B-B14F-4D97-AF65-F5344CB8AC3E}">
        <p14:creationId xmlns:p14="http://schemas.microsoft.com/office/powerpoint/2010/main" val="2310387232"/>
      </p:ext>
    </p:extLst>
  </p:cSld>
  <p:clrMapOvr>
    <a:masterClrMapping/>
  </p:clrMapOvr>
  <mc:AlternateContent xmlns:mc="http://schemas.openxmlformats.org/markup-compatibility/2006" xmlns:p14="http://schemas.microsoft.com/office/powerpoint/2010/main">
    <mc:Choice Requires="p14">
      <p:transition spd="slow" p14:dur="2000" advTm="821"/>
    </mc:Choice>
    <mc:Fallback xmlns="">
      <p:transition spd="slow" advTm="82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70285" y="205486"/>
            <a:ext cx="7891462" cy="575791"/>
          </a:xfrm>
        </p:spPr>
        <p:txBody>
          <a:bodyPr>
            <a:noAutofit/>
          </a:bodyPr>
          <a:lstStyle/>
          <a:p>
            <a:pPr eaLnBrk="1" fontAlgn="auto" hangingPunct="1">
              <a:spcAft>
                <a:spcPts val="0"/>
              </a:spcAft>
              <a:defRPr/>
            </a:pPr>
            <a:r>
              <a:rPr lang="ja-JP" altLang="en-US" sz="4000" b="1" dirty="0">
                <a:solidFill>
                  <a:srgbClr val="FF0000"/>
                </a:solidFill>
              </a:rPr>
              <a:t>「介護助手」</a:t>
            </a:r>
            <a:r>
              <a:rPr lang="ja-JP" altLang="en-US" sz="4000" b="1" dirty="0"/>
              <a:t>のステップアップ例</a:t>
            </a:r>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912507934"/>
              </p:ext>
            </p:extLst>
          </p:nvPr>
        </p:nvGraphicFramePr>
        <p:xfrm>
          <a:off x="1" y="692696"/>
          <a:ext cx="8820472"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角丸四角形 6"/>
          <p:cNvSpPr/>
          <p:nvPr/>
        </p:nvSpPr>
        <p:spPr>
          <a:xfrm>
            <a:off x="323528" y="4293096"/>
            <a:ext cx="1656184" cy="504056"/>
          </a:xfrm>
          <a:prstGeom prst="roundRect">
            <a:avLst/>
          </a:prstGeom>
          <a:solidFill>
            <a:srgbClr val="00B050"/>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b="1" dirty="0">
                <a:latin typeface="HGP創英ﾌﾟﾚｾﾞﾝｽEB" pitchFamily="18" charset="-128"/>
                <a:ea typeface="HGP創英ﾌﾟﾚｾﾞﾝｽEB" pitchFamily="18" charset="-128"/>
              </a:rPr>
              <a:t>C</a:t>
            </a:r>
            <a:r>
              <a:rPr lang="ja-JP" altLang="en-US" sz="2800" b="1" dirty="0">
                <a:latin typeface="HGP創英ﾌﾟﾚｾﾞﾝｽEB" pitchFamily="18" charset="-128"/>
                <a:ea typeface="HGP創英ﾌﾟﾚｾﾞﾝｽEB" pitchFamily="18" charset="-128"/>
              </a:rPr>
              <a:t>クラス</a:t>
            </a:r>
          </a:p>
        </p:txBody>
      </p:sp>
      <p:sp>
        <p:nvSpPr>
          <p:cNvPr id="8" name="角丸四角形 7"/>
          <p:cNvSpPr/>
          <p:nvPr/>
        </p:nvSpPr>
        <p:spPr>
          <a:xfrm>
            <a:off x="2699792" y="2636912"/>
            <a:ext cx="2016224" cy="504056"/>
          </a:xfrm>
          <a:prstGeom prst="roundRect">
            <a:avLst/>
          </a:prstGeom>
          <a:solidFill>
            <a:srgbClr val="0000FF"/>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b="1" dirty="0">
                <a:latin typeface="HGP創英ﾌﾟﾚｾﾞﾝｽEB" pitchFamily="18" charset="-128"/>
                <a:ea typeface="HGP創英ﾌﾟﾚｾﾞﾝｽEB" pitchFamily="18" charset="-128"/>
              </a:rPr>
              <a:t>B</a:t>
            </a:r>
            <a:r>
              <a:rPr lang="ja-JP" altLang="en-US" sz="2800" b="1" dirty="0">
                <a:latin typeface="HGP創英ﾌﾟﾚｾﾞﾝｽEB" pitchFamily="18" charset="-128"/>
                <a:ea typeface="HGP創英ﾌﾟﾚｾﾞﾝｽEB" pitchFamily="18" charset="-128"/>
              </a:rPr>
              <a:t>クラス</a:t>
            </a:r>
          </a:p>
        </p:txBody>
      </p:sp>
      <p:sp>
        <p:nvSpPr>
          <p:cNvPr id="9" name="角丸四角形 8"/>
          <p:cNvSpPr/>
          <p:nvPr/>
        </p:nvSpPr>
        <p:spPr>
          <a:xfrm>
            <a:off x="5486400" y="1484784"/>
            <a:ext cx="1965920" cy="504056"/>
          </a:xfrm>
          <a:prstGeom prst="roundRect">
            <a:avLst/>
          </a:prstGeom>
          <a:solidFill>
            <a:srgbClr val="FF0000"/>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b="1" dirty="0"/>
              <a:t>A</a:t>
            </a:r>
            <a:r>
              <a:rPr lang="ja-JP" altLang="en-US" sz="2800" b="1" dirty="0">
                <a:latin typeface="HGP創英ﾌﾟﾚｾﾞﾝｽEB" pitchFamily="18" charset="-128"/>
                <a:ea typeface="HGP創英ﾌﾟﾚｾﾞﾝｽEB" pitchFamily="18" charset="-128"/>
              </a:rPr>
              <a:t>クラス</a:t>
            </a:r>
          </a:p>
        </p:txBody>
      </p:sp>
      <p:sp>
        <p:nvSpPr>
          <p:cNvPr id="10" name="正方形/長方形 9"/>
          <p:cNvSpPr/>
          <p:nvPr/>
        </p:nvSpPr>
        <p:spPr>
          <a:xfrm flipV="1">
            <a:off x="0" y="758418"/>
            <a:ext cx="9143999" cy="45719"/>
          </a:xfrm>
          <a:prstGeom prst="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a:extLst>
              <a:ext uri="{FF2B5EF4-FFF2-40B4-BE49-F238E27FC236}">
                <a16:creationId xmlns="" xmlns:a16="http://schemas.microsoft.com/office/drawing/2014/main" id="{9FDCBD77-276D-410A-A6B9-121174914239}"/>
              </a:ext>
            </a:extLst>
          </p:cNvPr>
          <p:cNvSpPr txBox="1">
            <a:spLocks/>
          </p:cNvSpPr>
          <p:nvPr/>
        </p:nvSpPr>
        <p:spPr>
          <a:xfrm>
            <a:off x="7010400" y="6357959"/>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7</a:t>
            </a:fld>
            <a:endParaRPr lang="ja-JP" altLang="en-US" sz="2400" dirty="0"/>
          </a:p>
        </p:txBody>
      </p:sp>
    </p:spTree>
    <p:extLst>
      <p:ext uri="{BB962C8B-B14F-4D97-AF65-F5344CB8AC3E}">
        <p14:creationId xmlns:p14="http://schemas.microsoft.com/office/powerpoint/2010/main" val="1172800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1285860"/>
            <a:ext cx="8136904" cy="77688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r>
              <a:rPr lang="ja-JP" altLang="ja-JP" sz="4000" b="1" dirty="0"/>
              <a:t>【</a:t>
            </a:r>
            <a:r>
              <a:rPr lang="ja-JP" altLang="ja-JP" sz="4000" b="1" dirty="0">
                <a:solidFill>
                  <a:srgbClr val="FF0000"/>
                </a:solidFill>
              </a:rPr>
              <a:t>起床</a:t>
            </a:r>
            <a:r>
              <a:rPr lang="ja-JP" altLang="ja-JP" sz="4000" b="1" dirty="0"/>
              <a:t>に伴う</a:t>
            </a:r>
            <a:r>
              <a:rPr lang="ja-JP" altLang="en-US" sz="4000" b="1" dirty="0">
                <a:solidFill>
                  <a:srgbClr val="FF0000"/>
                </a:solidFill>
              </a:rPr>
              <a:t>周辺作業</a:t>
            </a:r>
            <a:r>
              <a:rPr lang="ja-JP" altLang="ja-JP" sz="4000" b="1" dirty="0"/>
              <a:t>：</a:t>
            </a:r>
            <a:r>
              <a:rPr lang="en-US" altLang="ja-JP" sz="4000" b="1" dirty="0">
                <a:solidFill>
                  <a:srgbClr val="0101BF"/>
                </a:solidFill>
              </a:rPr>
              <a:t>6</a:t>
            </a:r>
            <a:r>
              <a:rPr lang="ja-JP" altLang="ja-JP" sz="4000" b="1" dirty="0">
                <a:solidFill>
                  <a:srgbClr val="0101BF"/>
                </a:solidFill>
              </a:rPr>
              <a:t>：</a:t>
            </a:r>
            <a:r>
              <a:rPr lang="en-US" altLang="ja-JP" sz="4000" b="1" dirty="0">
                <a:solidFill>
                  <a:srgbClr val="0101BF"/>
                </a:solidFill>
              </a:rPr>
              <a:t>00</a:t>
            </a:r>
            <a:r>
              <a:rPr lang="ja-JP" altLang="ja-JP" sz="4000" b="1" dirty="0">
                <a:solidFill>
                  <a:srgbClr val="0101BF"/>
                </a:solidFill>
              </a:rPr>
              <a:t>～</a:t>
            </a:r>
            <a:r>
              <a:rPr lang="en-US" altLang="ja-JP" sz="4000" b="1" dirty="0">
                <a:solidFill>
                  <a:srgbClr val="0101BF"/>
                </a:solidFill>
              </a:rPr>
              <a:t>8</a:t>
            </a:r>
            <a:r>
              <a:rPr lang="ja-JP" altLang="ja-JP" sz="4000" b="1" dirty="0">
                <a:solidFill>
                  <a:srgbClr val="0101BF"/>
                </a:solidFill>
              </a:rPr>
              <a:t>：</a:t>
            </a:r>
            <a:r>
              <a:rPr lang="en-US" altLang="ja-JP" sz="4000" b="1" dirty="0">
                <a:solidFill>
                  <a:srgbClr val="0101BF"/>
                </a:solidFill>
              </a:rPr>
              <a:t>00</a:t>
            </a:r>
            <a:r>
              <a:rPr lang="ja-JP" altLang="ja-JP" sz="4000" b="1" dirty="0"/>
              <a:t>　】</a:t>
            </a:r>
            <a:endParaRPr kumimoji="1" lang="ja-JP" altLang="en-US" sz="4000" dirty="0"/>
          </a:p>
        </p:txBody>
      </p:sp>
      <p:sp>
        <p:nvSpPr>
          <p:cNvPr id="3" name="コンテンツ プレースホルダー 2"/>
          <p:cNvSpPr>
            <a:spLocks noGrp="1"/>
          </p:cNvSpPr>
          <p:nvPr>
            <p:ph idx="1"/>
          </p:nvPr>
        </p:nvSpPr>
        <p:spPr>
          <a:xfrm>
            <a:off x="428596" y="2262268"/>
            <a:ext cx="8467733" cy="4595732"/>
          </a:xfrm>
        </p:spPr>
        <p:txBody>
          <a:bodyPr>
            <a:normAutofit fontScale="85000" lnSpcReduction="20000"/>
          </a:bodyPr>
          <a:lstStyle/>
          <a:p>
            <a:pPr marL="0" indent="0">
              <a:buNone/>
            </a:pPr>
            <a:r>
              <a:rPr lang="en-US" altLang="ja-JP" sz="3000" b="1" dirty="0">
                <a:solidFill>
                  <a:srgbClr val="FF0000"/>
                </a:solidFill>
              </a:rPr>
              <a:t>【</a:t>
            </a:r>
            <a:r>
              <a:rPr lang="ja-JP" altLang="ja-JP" sz="3000" b="1" dirty="0">
                <a:solidFill>
                  <a:srgbClr val="FF0000"/>
                </a:solidFill>
              </a:rPr>
              <a:t>Ａクラス</a:t>
            </a:r>
            <a:r>
              <a:rPr lang="en-US" altLang="ja-JP" sz="3000" b="1" dirty="0">
                <a:solidFill>
                  <a:srgbClr val="FF0000"/>
                </a:solidFill>
              </a:rPr>
              <a:t>】 </a:t>
            </a:r>
            <a:r>
              <a:rPr lang="ja-JP" altLang="ja-JP" sz="3000" b="1" dirty="0">
                <a:solidFill>
                  <a:srgbClr val="FF0000"/>
                </a:solidFill>
              </a:rPr>
              <a:t>①</a:t>
            </a:r>
            <a:r>
              <a:rPr lang="ja-JP" altLang="ja-JP" sz="3000" dirty="0"/>
              <a:t>更衣見守り　</a:t>
            </a:r>
            <a:r>
              <a:rPr lang="ja-JP" altLang="ja-JP" sz="3000" b="1" dirty="0">
                <a:solidFill>
                  <a:srgbClr val="FF0000"/>
                </a:solidFill>
              </a:rPr>
              <a:t>②</a:t>
            </a:r>
            <a:r>
              <a:rPr lang="ja-JP" altLang="ja-JP" sz="3000" dirty="0"/>
              <a:t>誘導</a:t>
            </a:r>
            <a:r>
              <a:rPr lang="ja-JP" altLang="ja-JP" sz="3000" b="1" dirty="0">
                <a:solidFill>
                  <a:srgbClr val="FF0000"/>
                </a:solidFill>
              </a:rPr>
              <a:t>（居室</a:t>
            </a:r>
            <a:r>
              <a:rPr lang="ja-JP" altLang="en-US" sz="3000" b="1" dirty="0">
                <a:solidFill>
                  <a:srgbClr val="FF0000"/>
                </a:solidFill>
              </a:rPr>
              <a:t>⇒</a:t>
            </a:r>
            <a:r>
              <a:rPr lang="ja-JP" altLang="ja-JP" sz="3000" b="1" dirty="0">
                <a:solidFill>
                  <a:srgbClr val="FF0000"/>
                </a:solidFill>
              </a:rPr>
              <a:t>食堂</a:t>
            </a:r>
            <a:r>
              <a:rPr lang="ja-JP" altLang="en-US" sz="3000" b="1" dirty="0">
                <a:solidFill>
                  <a:srgbClr val="FF0000"/>
                </a:solidFill>
              </a:rPr>
              <a:t>⇒</a:t>
            </a:r>
            <a:r>
              <a:rPr lang="ja-JP" altLang="ja-JP" sz="3000" b="1" dirty="0">
                <a:solidFill>
                  <a:srgbClr val="FF0000"/>
                </a:solidFill>
              </a:rPr>
              <a:t>トイレ</a:t>
            </a:r>
            <a:r>
              <a:rPr lang="ja-JP" altLang="en-US" sz="3000" b="1" dirty="0">
                <a:solidFill>
                  <a:srgbClr val="FF0000"/>
                </a:solidFill>
              </a:rPr>
              <a:t>へ</a:t>
            </a:r>
            <a:r>
              <a:rPr lang="ja-JP" altLang="ja-JP" sz="3000" b="1" dirty="0">
                <a:solidFill>
                  <a:srgbClr val="FF0000"/>
                </a:solidFill>
              </a:rPr>
              <a:t>）</a:t>
            </a:r>
            <a:endParaRPr lang="en-US" altLang="ja-JP" sz="3000" b="1" dirty="0">
              <a:solidFill>
                <a:srgbClr val="FF0000"/>
              </a:solidFill>
            </a:endParaRPr>
          </a:p>
          <a:p>
            <a:pPr marL="0" indent="0">
              <a:buNone/>
            </a:pPr>
            <a:r>
              <a:rPr lang="ja-JP" altLang="en-US" sz="3000" dirty="0"/>
              <a:t>　　　　　　  </a:t>
            </a:r>
            <a:r>
              <a:rPr lang="ja-JP" altLang="ja-JP" sz="3000" b="1" dirty="0">
                <a:solidFill>
                  <a:srgbClr val="FF0000"/>
                </a:solidFill>
              </a:rPr>
              <a:t>③</a:t>
            </a:r>
            <a:r>
              <a:rPr lang="ja-JP" altLang="ja-JP" sz="3000" dirty="0"/>
              <a:t>起床のお手伝い</a:t>
            </a:r>
            <a:r>
              <a:rPr lang="ja-JP" altLang="en-US" sz="3000" b="1" dirty="0">
                <a:solidFill>
                  <a:srgbClr val="FF0000"/>
                </a:solidFill>
              </a:rPr>
              <a:t>⇒（</a:t>
            </a:r>
            <a:r>
              <a:rPr lang="ja-JP" altLang="en-US" sz="3000" b="1" u="sng" dirty="0">
                <a:solidFill>
                  <a:srgbClr val="FF0000"/>
                </a:solidFill>
              </a:rPr>
              <a:t>認知症の方への対応</a:t>
            </a:r>
            <a:r>
              <a:rPr lang="ja-JP" altLang="en-US" sz="3000" b="1" dirty="0">
                <a:solidFill>
                  <a:srgbClr val="FF0000"/>
                </a:solidFill>
              </a:rPr>
              <a:t>）</a:t>
            </a:r>
            <a:r>
              <a:rPr lang="ja-JP" altLang="en-US" sz="3000" dirty="0"/>
              <a:t>　</a:t>
            </a:r>
            <a:endParaRPr lang="en-US" altLang="ja-JP" sz="3000" dirty="0"/>
          </a:p>
          <a:p>
            <a:pPr marL="0" indent="0">
              <a:buNone/>
            </a:pPr>
            <a:r>
              <a:rPr lang="ja-JP" altLang="en-US" sz="3000" dirty="0"/>
              <a:t>　　　　　  　</a:t>
            </a:r>
            <a:r>
              <a:rPr lang="ja-JP" altLang="ja-JP" sz="3000" b="1" dirty="0">
                <a:solidFill>
                  <a:srgbClr val="FF0000"/>
                </a:solidFill>
              </a:rPr>
              <a:t>④</a:t>
            </a:r>
            <a:r>
              <a:rPr lang="ja-JP" altLang="ja-JP" sz="3000" dirty="0"/>
              <a:t>義歯装着</a:t>
            </a:r>
            <a:r>
              <a:rPr lang="ja-JP" altLang="ja-JP" sz="3000" b="1" dirty="0">
                <a:solidFill>
                  <a:srgbClr val="FF0000"/>
                </a:solidFill>
              </a:rPr>
              <a:t>（主に自分で着脱できる入所者）</a:t>
            </a:r>
            <a:endParaRPr lang="en-US" altLang="ja-JP" sz="3000" b="1" dirty="0">
              <a:solidFill>
                <a:srgbClr val="FF0000"/>
              </a:solidFill>
            </a:endParaRPr>
          </a:p>
          <a:p>
            <a:pPr marL="0" indent="0">
              <a:buNone/>
            </a:pPr>
            <a:r>
              <a:rPr lang="ja-JP" altLang="en-US" sz="3000" dirty="0"/>
              <a:t>　　　　　  　</a:t>
            </a:r>
            <a:r>
              <a:rPr lang="ja-JP" altLang="ja-JP" sz="3000" b="1" dirty="0">
                <a:solidFill>
                  <a:srgbClr val="FF0000"/>
                </a:solidFill>
              </a:rPr>
              <a:t>⑤</a:t>
            </a:r>
            <a:r>
              <a:rPr lang="ja-JP" altLang="ja-JP" sz="3000" dirty="0"/>
              <a:t>整髪・整容　等</a:t>
            </a:r>
          </a:p>
          <a:p>
            <a:pPr marL="0" indent="0">
              <a:buNone/>
            </a:pPr>
            <a:endParaRPr lang="en-US" altLang="ja-JP" sz="3000" b="1" dirty="0"/>
          </a:p>
          <a:p>
            <a:pPr marL="0" indent="0">
              <a:buNone/>
            </a:pPr>
            <a:r>
              <a:rPr lang="en-US" altLang="ja-JP" sz="3000" b="1" dirty="0">
                <a:solidFill>
                  <a:srgbClr val="0000FF"/>
                </a:solidFill>
              </a:rPr>
              <a:t>【</a:t>
            </a:r>
            <a:r>
              <a:rPr lang="ja-JP" altLang="ja-JP" sz="3000" b="1" dirty="0">
                <a:solidFill>
                  <a:srgbClr val="0000FF"/>
                </a:solidFill>
              </a:rPr>
              <a:t>Ｂクラス</a:t>
            </a:r>
            <a:r>
              <a:rPr lang="en-US" altLang="ja-JP" sz="3000" b="1" dirty="0">
                <a:solidFill>
                  <a:srgbClr val="0000FF"/>
                </a:solidFill>
              </a:rPr>
              <a:t>】 </a:t>
            </a:r>
            <a:r>
              <a:rPr lang="ja-JP" altLang="ja-JP" sz="3000" b="1" dirty="0">
                <a:solidFill>
                  <a:srgbClr val="0000FF"/>
                </a:solidFill>
              </a:rPr>
              <a:t>①</a:t>
            </a:r>
            <a:r>
              <a:rPr lang="ja-JP" altLang="ja-JP" sz="3000" dirty="0"/>
              <a:t>衣類の準備</a:t>
            </a:r>
            <a:r>
              <a:rPr lang="ja-JP" altLang="ja-JP" sz="3000" b="1" dirty="0">
                <a:solidFill>
                  <a:srgbClr val="0000FF"/>
                </a:solidFill>
              </a:rPr>
              <a:t>（本人と</a:t>
            </a:r>
            <a:r>
              <a:rPr lang="ja-JP" altLang="en-US" sz="3000" b="1" dirty="0">
                <a:solidFill>
                  <a:srgbClr val="0000FF"/>
                </a:solidFill>
              </a:rPr>
              <a:t>一緒</a:t>
            </a:r>
            <a:r>
              <a:rPr lang="ja-JP" altLang="ja-JP" sz="3000" b="1" dirty="0">
                <a:solidFill>
                  <a:srgbClr val="0000FF"/>
                </a:solidFill>
              </a:rPr>
              <a:t>に衣類を選ぶ等）</a:t>
            </a:r>
            <a:endParaRPr lang="en-US" altLang="ja-JP" sz="3000" b="1" dirty="0">
              <a:solidFill>
                <a:srgbClr val="0000FF"/>
              </a:solidFill>
            </a:endParaRPr>
          </a:p>
          <a:p>
            <a:pPr marL="0" indent="0">
              <a:buNone/>
            </a:pPr>
            <a:r>
              <a:rPr lang="ja-JP" altLang="en-US" sz="3000" dirty="0"/>
              <a:t>　　　　　 　 </a:t>
            </a:r>
            <a:r>
              <a:rPr lang="ja-JP" altLang="ja-JP" sz="3000" b="1" dirty="0">
                <a:solidFill>
                  <a:srgbClr val="0000FF"/>
                </a:solidFill>
              </a:rPr>
              <a:t>②</a:t>
            </a:r>
            <a:r>
              <a:rPr lang="ja-JP" altLang="ja-JP" sz="3000" dirty="0"/>
              <a:t>水分補給</a:t>
            </a:r>
            <a:r>
              <a:rPr lang="ja-JP" altLang="ja-JP" sz="3000" b="1" dirty="0">
                <a:solidFill>
                  <a:srgbClr val="0000FF"/>
                </a:solidFill>
              </a:rPr>
              <a:t>（</a:t>
            </a:r>
            <a:r>
              <a:rPr lang="ja-JP" altLang="en-US" sz="3000" b="1" dirty="0">
                <a:solidFill>
                  <a:srgbClr val="0000FF"/>
                </a:solidFill>
              </a:rPr>
              <a:t>個別の</a:t>
            </a:r>
            <a:r>
              <a:rPr lang="ja-JP" altLang="ja-JP" sz="3000" b="1" dirty="0">
                <a:solidFill>
                  <a:srgbClr val="0000FF"/>
                </a:solidFill>
              </a:rPr>
              <a:t>対象者リストを用いて）</a:t>
            </a:r>
          </a:p>
          <a:p>
            <a:pPr marL="0" indent="0">
              <a:buNone/>
            </a:pPr>
            <a:r>
              <a:rPr lang="ja-JP" altLang="en-US" sz="3000" dirty="0"/>
              <a:t>　　　　　 　 </a:t>
            </a:r>
            <a:r>
              <a:rPr lang="ja-JP" altLang="ja-JP" sz="3000" b="1" dirty="0">
                <a:solidFill>
                  <a:srgbClr val="0000FF"/>
                </a:solidFill>
              </a:rPr>
              <a:t>③</a:t>
            </a:r>
            <a:r>
              <a:rPr lang="ja-JP" altLang="ja-JP" sz="3000" dirty="0"/>
              <a:t>義歯</a:t>
            </a:r>
            <a:r>
              <a:rPr lang="ja-JP" altLang="en-US" sz="3000" dirty="0"/>
              <a:t>の</a:t>
            </a:r>
            <a:r>
              <a:rPr lang="ja-JP" altLang="ja-JP" sz="3000" dirty="0"/>
              <a:t>洗浄　等</a:t>
            </a:r>
          </a:p>
          <a:p>
            <a:pPr marL="0" indent="0">
              <a:buNone/>
            </a:pPr>
            <a:endParaRPr lang="en-US" altLang="ja-JP" sz="3000" b="1" dirty="0"/>
          </a:p>
          <a:p>
            <a:pPr marL="0" indent="0">
              <a:buNone/>
            </a:pPr>
            <a:r>
              <a:rPr lang="en-US" altLang="ja-JP" sz="3000" b="1" dirty="0">
                <a:solidFill>
                  <a:srgbClr val="005C2A"/>
                </a:solidFill>
              </a:rPr>
              <a:t>【</a:t>
            </a:r>
            <a:r>
              <a:rPr lang="ja-JP" altLang="ja-JP" sz="3000" b="1" dirty="0">
                <a:solidFill>
                  <a:srgbClr val="005C2A"/>
                </a:solidFill>
              </a:rPr>
              <a:t>Ｃクラス</a:t>
            </a:r>
            <a:r>
              <a:rPr lang="en-US" altLang="ja-JP" sz="3000" b="1" dirty="0">
                <a:solidFill>
                  <a:srgbClr val="005C2A"/>
                </a:solidFill>
              </a:rPr>
              <a:t>】 </a:t>
            </a:r>
            <a:r>
              <a:rPr lang="ja-JP" altLang="ja-JP" sz="3000" b="1" dirty="0">
                <a:solidFill>
                  <a:srgbClr val="00602B"/>
                </a:solidFill>
              </a:rPr>
              <a:t>①</a:t>
            </a:r>
            <a:r>
              <a:rPr lang="ja-JP" altLang="ja-JP" sz="3000" dirty="0"/>
              <a:t>ポータブルトイレ・尿器等の洗浄、片付け　</a:t>
            </a:r>
            <a:r>
              <a:rPr lang="ja-JP" altLang="en-US" sz="3000" dirty="0"/>
              <a:t>　</a:t>
            </a:r>
            <a:endParaRPr lang="en-US" altLang="ja-JP" sz="3000" dirty="0"/>
          </a:p>
          <a:p>
            <a:pPr marL="0" indent="0">
              <a:buNone/>
            </a:pPr>
            <a:r>
              <a:rPr lang="ja-JP" altLang="en-US" sz="3000" dirty="0"/>
              <a:t>　　　　　  　</a:t>
            </a:r>
            <a:r>
              <a:rPr lang="ja-JP" altLang="ja-JP" sz="3000" b="1" dirty="0">
                <a:solidFill>
                  <a:srgbClr val="00602B"/>
                </a:solidFill>
              </a:rPr>
              <a:t>②</a:t>
            </a:r>
            <a:r>
              <a:rPr lang="ja-JP" altLang="ja-JP" sz="3000" dirty="0"/>
              <a:t>フロア換気など環境整備　等</a:t>
            </a:r>
          </a:p>
          <a:p>
            <a:pPr marL="0" indent="0">
              <a:buNone/>
            </a:pPr>
            <a:endParaRPr kumimoji="1" lang="ja-JP" altLang="en-US" dirty="0"/>
          </a:p>
        </p:txBody>
      </p:sp>
      <p:sp>
        <p:nvSpPr>
          <p:cNvPr id="5" name="テキスト ボックス 4"/>
          <p:cNvSpPr txBox="1"/>
          <p:nvPr/>
        </p:nvSpPr>
        <p:spPr>
          <a:xfrm>
            <a:off x="0" y="501561"/>
            <a:ext cx="9144000" cy="646331"/>
          </a:xfrm>
          <a:prstGeom prst="rect">
            <a:avLst/>
          </a:prstGeom>
          <a:noFill/>
        </p:spPr>
        <p:txBody>
          <a:bodyPr wrap="square" rtlCol="0">
            <a:spAutoFit/>
          </a:bodyPr>
          <a:lstStyle/>
          <a:p>
            <a:r>
              <a:rPr kumimoji="1" lang="ja-JP" altLang="en-US" sz="2800" b="1" dirty="0">
                <a:solidFill>
                  <a:srgbClr val="FF0000"/>
                </a:solidFill>
              </a:rPr>
              <a:t>      </a:t>
            </a:r>
            <a:r>
              <a:rPr kumimoji="1" lang="ja-JP" altLang="en-US" sz="2800" b="1" dirty="0"/>
              <a:t>時間帯別</a:t>
            </a:r>
            <a:r>
              <a:rPr kumimoji="1" lang="ja-JP" altLang="en-US" sz="3200" b="1" dirty="0"/>
              <a:t> </a:t>
            </a:r>
            <a:r>
              <a:rPr kumimoji="1" lang="ja-JP" altLang="en-US" sz="3600" b="1" dirty="0">
                <a:solidFill>
                  <a:srgbClr val="FF0000"/>
                </a:solidFill>
              </a:rPr>
              <a:t>「周辺業務」</a:t>
            </a:r>
            <a:r>
              <a:rPr kumimoji="1" lang="ja-JP" altLang="en-US" sz="3200" b="1" dirty="0"/>
              <a:t>切り出し例</a:t>
            </a:r>
            <a:r>
              <a:rPr lang="ja-JP" altLang="en-US" sz="2800" b="1" dirty="0"/>
              <a:t>（介護職自らで）　</a:t>
            </a:r>
            <a:endParaRPr lang="en-US" altLang="ja-JP" sz="2800" b="1" dirty="0"/>
          </a:p>
        </p:txBody>
      </p:sp>
      <p:sp>
        <p:nvSpPr>
          <p:cNvPr id="6" name="スライド番号プレースホルダー 10"/>
          <p:cNvSpPr txBox="1">
            <a:spLocks/>
          </p:cNvSpPr>
          <p:nvPr/>
        </p:nvSpPr>
        <p:spPr>
          <a:xfrm>
            <a:off x="7010400" y="6357958"/>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8</a:t>
            </a:fld>
            <a:endParaRPr lang="ja-JP" altLang="en-US" sz="2400" dirty="0"/>
          </a:p>
        </p:txBody>
      </p:sp>
      <p:sp>
        <p:nvSpPr>
          <p:cNvPr id="7" name="正方形/長方形 6">
            <a:extLst>
              <a:ext uri="{FF2B5EF4-FFF2-40B4-BE49-F238E27FC236}">
                <a16:creationId xmlns="" xmlns:a16="http://schemas.microsoft.com/office/drawing/2014/main" id="{7CC40729-1963-4872-9D6B-F2A46D41BA81}"/>
              </a:ext>
            </a:extLst>
          </p:cNvPr>
          <p:cNvSpPr/>
          <p:nvPr/>
        </p:nvSpPr>
        <p:spPr>
          <a:xfrm flipV="1">
            <a:off x="0" y="1087544"/>
            <a:ext cx="9143999" cy="45719"/>
          </a:xfrm>
          <a:prstGeom prst="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3676921"/>
      </p:ext>
    </p:extLst>
  </p:cSld>
  <p:clrMapOvr>
    <a:masterClrMapping/>
  </p:clrMapOvr>
  <mc:AlternateContent xmlns:mc="http://schemas.openxmlformats.org/markup-compatibility/2006" xmlns:p14="http://schemas.microsoft.com/office/powerpoint/2010/main">
    <mc:Choice Requires="p14">
      <p:transition spd="slow" p14:dur="2000" advTm="693"/>
    </mc:Choice>
    <mc:Fallback xmlns="">
      <p:transition spd="slow" advTm="69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76672"/>
            <a:ext cx="8503584" cy="115952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r>
              <a:rPr lang="ja-JP" altLang="ja-JP" sz="4000" b="1" dirty="0"/>
              <a:t>【</a:t>
            </a:r>
            <a:r>
              <a:rPr lang="ja-JP" altLang="ja-JP" b="1" dirty="0">
                <a:solidFill>
                  <a:srgbClr val="FF0000"/>
                </a:solidFill>
              </a:rPr>
              <a:t>食</a:t>
            </a:r>
            <a:r>
              <a:rPr lang="ja-JP" altLang="en-US" b="1" dirty="0">
                <a:solidFill>
                  <a:srgbClr val="FF0000"/>
                </a:solidFill>
              </a:rPr>
              <a:t>事</a:t>
            </a:r>
            <a:r>
              <a:rPr lang="ja-JP" altLang="ja-JP" sz="4000" b="1" dirty="0"/>
              <a:t>に伴う</a:t>
            </a:r>
            <a:r>
              <a:rPr lang="ja-JP" altLang="en-US" sz="4000" b="1" dirty="0">
                <a:solidFill>
                  <a:srgbClr val="FF0000"/>
                </a:solidFill>
              </a:rPr>
              <a:t>周辺作業</a:t>
            </a:r>
            <a:r>
              <a:rPr lang="ja-JP" altLang="ja-JP" sz="4000" b="1" dirty="0"/>
              <a:t>：</a:t>
            </a:r>
            <a:r>
              <a:rPr lang="en-US" altLang="ja-JP" sz="3600" b="1" dirty="0">
                <a:solidFill>
                  <a:srgbClr val="001BE2"/>
                </a:solidFill>
              </a:rPr>
              <a:t>7</a:t>
            </a:r>
            <a:r>
              <a:rPr lang="ja-JP" altLang="ja-JP" sz="3600" b="1" dirty="0">
                <a:solidFill>
                  <a:srgbClr val="001BE2"/>
                </a:solidFill>
              </a:rPr>
              <a:t>：</a:t>
            </a:r>
            <a:r>
              <a:rPr lang="en-US" altLang="ja-JP" sz="3600" b="1" dirty="0">
                <a:solidFill>
                  <a:srgbClr val="001BE2"/>
                </a:solidFill>
              </a:rPr>
              <a:t>00</a:t>
            </a:r>
            <a:r>
              <a:rPr lang="ja-JP" altLang="ja-JP" sz="3600" b="1" dirty="0">
                <a:solidFill>
                  <a:srgbClr val="001BE2"/>
                </a:solidFill>
              </a:rPr>
              <a:t>～</a:t>
            </a:r>
            <a:r>
              <a:rPr lang="ja-JP" altLang="en-US" sz="3600" b="1" dirty="0">
                <a:solidFill>
                  <a:srgbClr val="001BE2"/>
                </a:solidFill>
              </a:rPr>
              <a:t>、　</a:t>
            </a:r>
            <a:r>
              <a:rPr lang="en-US" altLang="ja-JP" sz="3600" b="1" dirty="0">
                <a:solidFill>
                  <a:srgbClr val="001BE2"/>
                </a:solidFill>
              </a:rPr>
              <a:t>11</a:t>
            </a:r>
            <a:r>
              <a:rPr lang="ja-JP" altLang="ja-JP" sz="3600" b="1" dirty="0">
                <a:solidFill>
                  <a:srgbClr val="001BE2"/>
                </a:solidFill>
              </a:rPr>
              <a:t>：</a:t>
            </a:r>
            <a:r>
              <a:rPr lang="en-US" altLang="ja-JP" sz="3600" b="1" dirty="0">
                <a:solidFill>
                  <a:srgbClr val="001BE2"/>
                </a:solidFill>
              </a:rPr>
              <a:t>30</a:t>
            </a:r>
            <a:r>
              <a:rPr lang="ja-JP" altLang="ja-JP" sz="3600" b="1" dirty="0">
                <a:solidFill>
                  <a:srgbClr val="001BE2"/>
                </a:solidFill>
              </a:rPr>
              <a:t>～</a:t>
            </a:r>
            <a:r>
              <a:rPr lang="ja-JP" altLang="ja-JP" sz="3600" b="1" dirty="0"/>
              <a:t>】</a:t>
            </a:r>
            <a:endParaRPr kumimoji="1" lang="ja-JP" altLang="en-US" sz="3600" dirty="0"/>
          </a:p>
        </p:txBody>
      </p:sp>
      <p:sp>
        <p:nvSpPr>
          <p:cNvPr id="3" name="コンテンツ プレースホルダー 2"/>
          <p:cNvSpPr>
            <a:spLocks noGrp="1"/>
          </p:cNvSpPr>
          <p:nvPr>
            <p:ph idx="1"/>
          </p:nvPr>
        </p:nvSpPr>
        <p:spPr>
          <a:xfrm>
            <a:off x="153271" y="1844824"/>
            <a:ext cx="9002697" cy="4707223"/>
          </a:xfrm>
        </p:spPr>
        <p:txBody>
          <a:bodyPr>
            <a:normAutofit fontScale="77500" lnSpcReduction="20000"/>
          </a:bodyPr>
          <a:lstStyle/>
          <a:p>
            <a:pPr marL="0" indent="0">
              <a:buNone/>
            </a:pPr>
            <a:r>
              <a:rPr lang="en-US" altLang="ja-JP" sz="3200" b="1" dirty="0">
                <a:solidFill>
                  <a:srgbClr val="FF0000"/>
                </a:solidFill>
              </a:rPr>
              <a:t>【</a:t>
            </a:r>
            <a:r>
              <a:rPr lang="ja-JP" altLang="ja-JP" sz="3200" b="1" dirty="0">
                <a:solidFill>
                  <a:srgbClr val="FF0000"/>
                </a:solidFill>
              </a:rPr>
              <a:t>Ａクラス</a:t>
            </a:r>
            <a:r>
              <a:rPr lang="en-US" altLang="ja-JP" sz="3200" b="1" dirty="0">
                <a:solidFill>
                  <a:srgbClr val="FF0000"/>
                </a:solidFill>
              </a:rPr>
              <a:t>】 </a:t>
            </a:r>
            <a:r>
              <a:rPr lang="ja-JP" altLang="ja-JP" sz="3200" b="1" dirty="0">
                <a:solidFill>
                  <a:srgbClr val="FF0000"/>
                </a:solidFill>
              </a:rPr>
              <a:t>①</a:t>
            </a:r>
            <a:r>
              <a:rPr lang="ja-JP" altLang="ja-JP" sz="3200" dirty="0"/>
              <a:t>食堂内での見守り</a:t>
            </a:r>
            <a:r>
              <a:rPr lang="ja-JP" altLang="en-US" sz="3200" dirty="0"/>
              <a:t>（</a:t>
            </a:r>
            <a:r>
              <a:rPr lang="ja-JP" altLang="en-US" sz="3200" b="1" u="sng" dirty="0">
                <a:solidFill>
                  <a:srgbClr val="FF0000"/>
                </a:solidFill>
              </a:rPr>
              <a:t>食べる事への準備の声かけ</a:t>
            </a:r>
            <a:r>
              <a:rPr lang="ja-JP" altLang="en-US" sz="3200" dirty="0"/>
              <a:t>）</a:t>
            </a:r>
            <a:endParaRPr lang="en-US" altLang="ja-JP" sz="3200" dirty="0"/>
          </a:p>
          <a:p>
            <a:pPr marL="0" indent="0">
              <a:buNone/>
            </a:pPr>
            <a:r>
              <a:rPr lang="en-US" altLang="ja-JP" sz="3200" dirty="0"/>
              <a:t>                 </a:t>
            </a:r>
            <a:r>
              <a:rPr lang="ja-JP" altLang="en-US" sz="3200" dirty="0"/>
              <a:t>　</a:t>
            </a:r>
            <a:r>
              <a:rPr lang="ja-JP" altLang="ja-JP" sz="3200" b="1" dirty="0">
                <a:solidFill>
                  <a:srgbClr val="FF0000"/>
                </a:solidFill>
              </a:rPr>
              <a:t>②</a:t>
            </a:r>
            <a:r>
              <a:rPr lang="ja-JP" altLang="ja-JP" sz="3200" dirty="0"/>
              <a:t>入所者の誘導（居室～食事席、ＥＶ～食事席</a:t>
            </a:r>
            <a:r>
              <a:rPr lang="ja-JP" altLang="en-US" sz="3200" dirty="0"/>
              <a:t>）</a:t>
            </a:r>
            <a:endParaRPr lang="ja-JP" altLang="ja-JP" sz="3200" dirty="0"/>
          </a:p>
          <a:p>
            <a:pPr marL="0" indent="0">
              <a:buNone/>
            </a:pPr>
            <a:endParaRPr lang="en-US" altLang="ja-JP" sz="3200" b="1" dirty="0"/>
          </a:p>
          <a:p>
            <a:pPr marL="0" indent="0">
              <a:buNone/>
            </a:pPr>
            <a:r>
              <a:rPr lang="en-US" altLang="ja-JP" sz="3200" b="1" dirty="0">
                <a:solidFill>
                  <a:srgbClr val="0000FF"/>
                </a:solidFill>
              </a:rPr>
              <a:t>【</a:t>
            </a:r>
            <a:r>
              <a:rPr lang="ja-JP" altLang="ja-JP" sz="3200" b="1" dirty="0">
                <a:solidFill>
                  <a:srgbClr val="0000FF"/>
                </a:solidFill>
              </a:rPr>
              <a:t>Ｂクラス</a:t>
            </a:r>
            <a:r>
              <a:rPr lang="en-US" altLang="ja-JP" sz="3200" b="1" dirty="0">
                <a:solidFill>
                  <a:srgbClr val="0000FF"/>
                </a:solidFill>
              </a:rPr>
              <a:t>】 </a:t>
            </a:r>
            <a:r>
              <a:rPr lang="ja-JP" altLang="ja-JP" sz="3200" b="1" dirty="0">
                <a:solidFill>
                  <a:srgbClr val="0000FF"/>
                </a:solidFill>
              </a:rPr>
              <a:t>①</a:t>
            </a:r>
            <a:r>
              <a:rPr lang="ja-JP" altLang="ja-JP" sz="3200" dirty="0"/>
              <a:t>配茶</a:t>
            </a:r>
            <a:r>
              <a:rPr lang="ja-JP" altLang="ja-JP" sz="3200" dirty="0">
                <a:solidFill>
                  <a:srgbClr val="0101BF"/>
                </a:solidFill>
              </a:rPr>
              <a:t>（トロミ茶、茶ゼリー含む）　</a:t>
            </a:r>
            <a:r>
              <a:rPr lang="ja-JP" altLang="ja-JP" sz="3200" b="1" dirty="0">
                <a:solidFill>
                  <a:srgbClr val="0000FF"/>
                </a:solidFill>
              </a:rPr>
              <a:t>②</a:t>
            </a:r>
            <a:r>
              <a:rPr lang="ja-JP" altLang="ja-JP" sz="3200" dirty="0"/>
              <a:t>エプロン着用　</a:t>
            </a:r>
            <a:r>
              <a:rPr lang="ja-JP" altLang="en-US" sz="3200" dirty="0"/>
              <a:t>　</a:t>
            </a:r>
            <a:endParaRPr lang="en-US" altLang="ja-JP" sz="3200" dirty="0"/>
          </a:p>
          <a:p>
            <a:pPr marL="0" indent="0">
              <a:buNone/>
            </a:pPr>
            <a:r>
              <a:rPr lang="ja-JP" altLang="en-US" sz="3200" dirty="0"/>
              <a:t>　　　　　　  </a:t>
            </a:r>
            <a:r>
              <a:rPr lang="ja-JP" altLang="ja-JP" sz="3200" b="1" dirty="0">
                <a:solidFill>
                  <a:srgbClr val="0000FF"/>
                </a:solidFill>
              </a:rPr>
              <a:t>③</a:t>
            </a:r>
            <a:r>
              <a:rPr lang="ja-JP" altLang="ja-JP" sz="3200" dirty="0"/>
              <a:t>配膳・下膳</a:t>
            </a:r>
            <a:r>
              <a:rPr lang="ja-JP" altLang="en-US" sz="3200" dirty="0">
                <a:solidFill>
                  <a:srgbClr val="0101BF"/>
                </a:solidFill>
              </a:rPr>
              <a:t>（対象者リスト、食べ残し分の確認）</a:t>
            </a:r>
            <a:r>
              <a:rPr lang="ja-JP" altLang="ja-JP" sz="3200" dirty="0">
                <a:solidFill>
                  <a:srgbClr val="0101BF"/>
                </a:solidFill>
              </a:rPr>
              <a:t>　</a:t>
            </a:r>
          </a:p>
          <a:p>
            <a:pPr marL="0" indent="0">
              <a:buNone/>
            </a:pPr>
            <a:r>
              <a:rPr lang="en-US" altLang="ja-JP" sz="3200" dirty="0"/>
              <a:t>                    </a:t>
            </a:r>
            <a:r>
              <a:rPr lang="ja-JP" altLang="ja-JP" sz="3200" b="1" dirty="0">
                <a:solidFill>
                  <a:srgbClr val="0000FF"/>
                </a:solidFill>
              </a:rPr>
              <a:t>④</a:t>
            </a:r>
            <a:r>
              <a:rPr lang="ja-JP" altLang="ja-JP" sz="3200" dirty="0"/>
              <a:t>トロミ茶・</a:t>
            </a:r>
            <a:r>
              <a:rPr lang="ja-JP" altLang="en-US" sz="3200" dirty="0"/>
              <a:t>お</a:t>
            </a:r>
            <a:r>
              <a:rPr lang="ja-JP" altLang="ja-JP" sz="3200" dirty="0"/>
              <a:t>茶ゼリー作り</a:t>
            </a:r>
            <a:r>
              <a:rPr lang="ja-JP" altLang="en-US" sz="3200" dirty="0">
                <a:solidFill>
                  <a:srgbClr val="0101BF"/>
                </a:solidFill>
              </a:rPr>
              <a:t>（対象者リスト）</a:t>
            </a:r>
            <a:r>
              <a:rPr lang="ja-JP" altLang="en-US" sz="3200" dirty="0"/>
              <a:t> </a:t>
            </a:r>
            <a:r>
              <a:rPr lang="ja-JP" altLang="ja-JP" sz="3200" dirty="0"/>
              <a:t>等</a:t>
            </a:r>
          </a:p>
          <a:p>
            <a:pPr marL="0" indent="0">
              <a:buNone/>
            </a:pPr>
            <a:endParaRPr lang="en-US" altLang="ja-JP" sz="3200" b="1" dirty="0"/>
          </a:p>
          <a:p>
            <a:pPr marL="0" indent="0">
              <a:buNone/>
            </a:pPr>
            <a:r>
              <a:rPr lang="en-US" altLang="ja-JP" sz="3200" b="1" dirty="0">
                <a:solidFill>
                  <a:srgbClr val="00682F"/>
                </a:solidFill>
              </a:rPr>
              <a:t>【</a:t>
            </a:r>
            <a:r>
              <a:rPr lang="ja-JP" altLang="ja-JP" sz="3200" b="1" dirty="0">
                <a:solidFill>
                  <a:srgbClr val="00682F"/>
                </a:solidFill>
              </a:rPr>
              <a:t>Ｃクラス</a:t>
            </a:r>
            <a:r>
              <a:rPr lang="en-US" altLang="ja-JP" sz="3200" b="1" dirty="0">
                <a:solidFill>
                  <a:srgbClr val="00682F"/>
                </a:solidFill>
              </a:rPr>
              <a:t>】 </a:t>
            </a:r>
            <a:r>
              <a:rPr lang="ja-JP" altLang="ja-JP" sz="3200" b="1" dirty="0">
                <a:solidFill>
                  <a:srgbClr val="00682F"/>
                </a:solidFill>
              </a:rPr>
              <a:t>①</a:t>
            </a:r>
            <a:r>
              <a:rPr lang="ja-JP" altLang="ja-JP" sz="3200" dirty="0"/>
              <a:t>エプロン</a:t>
            </a:r>
            <a:r>
              <a:rPr lang="ja-JP" altLang="en-US" sz="3200" dirty="0"/>
              <a:t>かけ</a:t>
            </a:r>
            <a:r>
              <a:rPr lang="ja-JP" altLang="ja-JP" sz="3200" dirty="0"/>
              <a:t>、自助具</a:t>
            </a:r>
            <a:r>
              <a:rPr lang="ja-JP" altLang="en-US" sz="3200" dirty="0"/>
              <a:t>の用意</a:t>
            </a:r>
            <a:r>
              <a:rPr lang="ja-JP" altLang="ja-JP" sz="3200" dirty="0"/>
              <a:t>、おしぼり配り　</a:t>
            </a:r>
            <a:endParaRPr lang="en-US" altLang="ja-JP" sz="3200" dirty="0"/>
          </a:p>
          <a:p>
            <a:pPr marL="0" indent="0">
              <a:buNone/>
            </a:pPr>
            <a:r>
              <a:rPr lang="ja-JP" altLang="en-US" sz="3200" dirty="0"/>
              <a:t>　　　　　　  </a:t>
            </a:r>
            <a:r>
              <a:rPr lang="ja-JP" altLang="ja-JP" sz="3200" b="1" dirty="0">
                <a:solidFill>
                  <a:srgbClr val="00682F"/>
                </a:solidFill>
              </a:rPr>
              <a:t>②</a:t>
            </a:r>
            <a:r>
              <a:rPr lang="ja-JP" altLang="ja-JP" sz="3200" dirty="0"/>
              <a:t>テーブルの名札</a:t>
            </a:r>
            <a:r>
              <a:rPr lang="ja-JP" altLang="en-US" sz="3200" dirty="0"/>
              <a:t>、足置き</a:t>
            </a:r>
            <a:r>
              <a:rPr lang="ja-JP" altLang="ja-JP" sz="3200" dirty="0"/>
              <a:t>の回収　</a:t>
            </a:r>
            <a:endParaRPr lang="en-US" altLang="ja-JP" sz="3200" dirty="0"/>
          </a:p>
          <a:p>
            <a:pPr marL="0" indent="0">
              <a:buNone/>
            </a:pPr>
            <a:r>
              <a:rPr lang="en-US" altLang="ja-JP" sz="3200" dirty="0"/>
              <a:t>                </a:t>
            </a:r>
            <a:r>
              <a:rPr lang="ja-JP" altLang="en-US" sz="3200" dirty="0"/>
              <a:t>　</a:t>
            </a:r>
            <a:r>
              <a:rPr lang="en-US" altLang="ja-JP" sz="3200" dirty="0"/>
              <a:t> </a:t>
            </a:r>
            <a:r>
              <a:rPr lang="ja-JP" altLang="ja-JP" sz="3200" b="1" dirty="0">
                <a:solidFill>
                  <a:srgbClr val="00682F"/>
                </a:solidFill>
              </a:rPr>
              <a:t>③</a:t>
            </a:r>
            <a:r>
              <a:rPr lang="ja-JP" altLang="ja-JP" sz="3200" dirty="0"/>
              <a:t>配膳台車の返却　</a:t>
            </a:r>
            <a:r>
              <a:rPr lang="ja-JP" altLang="ja-JP" sz="3200" b="1" dirty="0">
                <a:solidFill>
                  <a:srgbClr val="00682F"/>
                </a:solidFill>
              </a:rPr>
              <a:t>④</a:t>
            </a:r>
            <a:r>
              <a:rPr lang="ja-JP" altLang="ja-JP" sz="3200" dirty="0"/>
              <a:t>テーブル拭き・</a:t>
            </a:r>
            <a:r>
              <a:rPr lang="ja-JP" altLang="en-US" sz="3200" dirty="0"/>
              <a:t>食後</a:t>
            </a:r>
            <a:r>
              <a:rPr lang="ja-JP" altLang="ja-JP" sz="3200" dirty="0"/>
              <a:t>床清掃</a:t>
            </a:r>
            <a:endParaRPr lang="en-US" altLang="ja-JP" sz="3200" dirty="0"/>
          </a:p>
          <a:p>
            <a:pPr marL="0" indent="0">
              <a:buNone/>
            </a:pPr>
            <a:r>
              <a:rPr lang="ja-JP" altLang="en-US" sz="3200" dirty="0"/>
              <a:t>　　　　  　</a:t>
            </a:r>
            <a:r>
              <a:rPr lang="ja-JP" altLang="ja-JP" sz="3200" dirty="0"/>
              <a:t>　</a:t>
            </a:r>
            <a:r>
              <a:rPr lang="ja-JP" altLang="ja-JP" sz="3200" b="1" dirty="0">
                <a:solidFill>
                  <a:srgbClr val="00682F"/>
                </a:solidFill>
              </a:rPr>
              <a:t>⑤</a:t>
            </a:r>
            <a:r>
              <a:rPr lang="ja-JP" altLang="ja-JP" sz="3200" dirty="0"/>
              <a:t>エプロン</a:t>
            </a:r>
            <a:r>
              <a:rPr lang="ja-JP" altLang="en-US" sz="3200" dirty="0"/>
              <a:t>の</a:t>
            </a:r>
            <a:r>
              <a:rPr lang="ja-JP" altLang="ja-JP" sz="3200" dirty="0"/>
              <a:t>洗濯　</a:t>
            </a:r>
            <a:r>
              <a:rPr lang="en-US" altLang="ja-JP" sz="3200" dirty="0"/>
              <a:t>  </a:t>
            </a:r>
            <a:r>
              <a:rPr lang="ja-JP" altLang="ja-JP" sz="3200" b="1" dirty="0">
                <a:solidFill>
                  <a:srgbClr val="00682F"/>
                </a:solidFill>
              </a:rPr>
              <a:t>⑥</a:t>
            </a:r>
            <a:r>
              <a:rPr lang="ja-JP" altLang="ja-JP" sz="3200" dirty="0"/>
              <a:t>自助具洗い・消毒　等</a:t>
            </a:r>
          </a:p>
          <a:p>
            <a:pPr marL="0" indent="0">
              <a:buNone/>
            </a:pPr>
            <a:r>
              <a:rPr lang="en-US" altLang="ja-JP" sz="3200" dirty="0"/>
              <a:t> </a:t>
            </a:r>
            <a:endParaRPr lang="ja-JP" altLang="ja-JP" sz="3200" dirty="0"/>
          </a:p>
          <a:p>
            <a:pPr marL="0" indent="0">
              <a:buNone/>
            </a:pPr>
            <a:endParaRPr kumimoji="1" lang="ja-JP" altLang="en-US" dirty="0"/>
          </a:p>
        </p:txBody>
      </p:sp>
      <p:sp>
        <p:nvSpPr>
          <p:cNvPr id="5" name="スライド番号プレースホルダー 10"/>
          <p:cNvSpPr txBox="1">
            <a:spLocks/>
          </p:cNvSpPr>
          <p:nvPr/>
        </p:nvSpPr>
        <p:spPr>
          <a:xfrm>
            <a:off x="7010400" y="6357958"/>
            <a:ext cx="2133600" cy="50004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t>P.</a:t>
            </a:r>
            <a:fld id="{350B5CB3-4785-4293-A81C-4B7632A3258C}" type="slidenum">
              <a:rPr lang="ja-JP" altLang="en-US" sz="2400" smtClean="0"/>
              <a:pPr/>
              <a:t>9</a:t>
            </a:fld>
            <a:endParaRPr lang="ja-JP" altLang="en-US" sz="2400" dirty="0"/>
          </a:p>
        </p:txBody>
      </p:sp>
    </p:spTree>
    <p:extLst>
      <p:ext uri="{BB962C8B-B14F-4D97-AF65-F5344CB8AC3E}">
        <p14:creationId xmlns:p14="http://schemas.microsoft.com/office/powerpoint/2010/main" val="2890451516"/>
      </p:ext>
    </p:extLst>
  </p:cSld>
  <p:clrMapOvr>
    <a:masterClrMapping/>
  </p:clrMapOvr>
  <mc:AlternateContent xmlns:mc="http://schemas.openxmlformats.org/markup-compatibility/2006" xmlns:p14="http://schemas.microsoft.com/office/powerpoint/2010/main">
    <mc:Choice Requires="p14">
      <p:transition spd="slow" p14:dur="2000" advTm="581"/>
    </mc:Choice>
    <mc:Fallback xmlns="">
      <p:transition spd="slow" advTm="581"/>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9775</TotalTime>
  <Words>4697</Words>
  <Application>Microsoft Office PowerPoint</Application>
  <PresentationFormat>画面に合わせる (4:3)</PresentationFormat>
  <Paragraphs>383</Paragraphs>
  <Slides>23</Slides>
  <Notes>18</Notes>
  <HiddenSlides>0</HiddenSlides>
  <MMClips>0</MMClips>
  <ScaleCrop>false</ScaleCrop>
  <HeadingPairs>
    <vt:vector size="4" baseType="variant">
      <vt:variant>
        <vt:lpstr>テーマ</vt:lpstr>
      </vt:variant>
      <vt:variant>
        <vt:i4>2</vt:i4>
      </vt:variant>
      <vt:variant>
        <vt:lpstr>スライド タイトル</vt:lpstr>
      </vt:variant>
      <vt:variant>
        <vt:i4>23</vt:i4>
      </vt:variant>
    </vt:vector>
  </HeadingPairs>
  <TitlesOfParts>
    <vt:vector size="25" baseType="lpstr">
      <vt:lpstr>Office ​​テーマ</vt:lpstr>
      <vt:lpstr>1_Office ​​テーマ</vt:lpstr>
      <vt:lpstr>元気高齢者「介護助手」モデル事業</vt:lpstr>
      <vt:lpstr>PowerPoint プレゼンテーション</vt:lpstr>
      <vt:lpstr>     本事業の意義は、大きく ２つある。  　 　① 介護職の業務を切り出して、その切り出した 　　　　比較的簡単な単純作業部分「周辺業務」を担う              「介護助手」 という考え方を導入した点。 　　　　　　　　　　　　　　　　    　② 「介護助手」 の担い手として、地域で働き口を　　 　　　　求める元気高齢者（60歳～75歳くらい）を起用した点。</vt:lpstr>
      <vt:lpstr>PowerPoint プレゼンテーション</vt:lpstr>
      <vt:lpstr>PowerPoint プレゼンテーション</vt:lpstr>
      <vt:lpstr>PowerPoint プレゼンテーション</vt:lpstr>
      <vt:lpstr>「介護助手」のステップアップ例</vt:lpstr>
      <vt:lpstr>【起床に伴う周辺作業：6：00～8：00　】</vt:lpstr>
      <vt:lpstr>【食事に伴う周辺作業：7：00～、　11：30～】</vt:lpstr>
      <vt:lpstr>【入浴に伴う周辺作業：9：00～、13：30～】</vt:lpstr>
      <vt:lpstr>【その他日中の周辺作業：9：00～17：00常時】</vt:lpstr>
      <vt:lpstr>　　　　年間事業スケジュール　　　　　　　　　　　　　４月「三重県地域医療介護総合確保基金」（介護分）申請⇒交付</vt:lpstr>
      <vt:lpstr>PowerPoint プレゼンテーション</vt:lpstr>
      <vt:lpstr>10月「事前説明会」の感想（参加者アンケートより）</vt:lpstr>
      <vt:lpstr>１１月 「就労マッチング」から見えてきたこと</vt:lpstr>
      <vt:lpstr>12月～ 「介護助手」　働いてみた感想（アンケートより）</vt:lpstr>
      <vt:lpstr>２月～　見えてきた介護現場の変化 （介護職員・事務長・管理職アンケートより）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本事業の意義は、大きく2つある</dc:title>
  <dc:creator>owner</dc:creator>
  <cp:lastModifiedBy>三重県</cp:lastModifiedBy>
  <cp:revision>523</cp:revision>
  <cp:lastPrinted>2017-08-28T03:36:00Z</cp:lastPrinted>
  <dcterms:created xsi:type="dcterms:W3CDTF">2016-05-03T00:49:47Z</dcterms:created>
  <dcterms:modified xsi:type="dcterms:W3CDTF">2018-07-11T12:03:57Z</dcterms:modified>
</cp:coreProperties>
</file>