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77" d="100"/>
          <a:sy n="77" d="100"/>
        </p:scale>
        <p:origin x="53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image" Target="../media/image1.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23A171F9-D626-4286-9C26-FAB666FABA1C}" type="datetimeFigureOut">
              <a:rPr kumimoji="1" lang="ja-JP" altLang="en-US" smtClean="0"/>
              <a:t>2021/5/25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AEA451E-0BC0-465C-BA47-BBE1B19A1417}" type="slidenum">
              <a:rPr kumimoji="1" lang="ja-JP" altLang="en-US" smtClean="0"/>
              <a:t>‹#›</a:t>
            </a:fld>
            <a:endParaRPr kumimoji="1" lang="ja-JP" altLang="en-US"/>
          </a:p>
        </p:txBody>
      </p:sp>
    </p:spTree>
    <p:extLst>
      <p:ext uri="{BB962C8B-B14F-4D97-AF65-F5344CB8AC3E}">
        <p14:creationId xmlns:p14="http://schemas.microsoft.com/office/powerpoint/2010/main" val="14129347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3A171F9-D626-4286-9C26-FAB666FABA1C}" type="datetimeFigureOut">
              <a:rPr kumimoji="1" lang="ja-JP" altLang="en-US" smtClean="0"/>
              <a:t>2021/5/25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AEA451E-0BC0-465C-BA47-BBE1B19A1417}" type="slidenum">
              <a:rPr kumimoji="1" lang="ja-JP" altLang="en-US" smtClean="0"/>
              <a:t>‹#›</a:t>
            </a:fld>
            <a:endParaRPr kumimoji="1" lang="ja-JP" altLang="en-US"/>
          </a:p>
        </p:txBody>
      </p:sp>
    </p:spTree>
    <p:extLst>
      <p:ext uri="{BB962C8B-B14F-4D97-AF65-F5344CB8AC3E}">
        <p14:creationId xmlns:p14="http://schemas.microsoft.com/office/powerpoint/2010/main" val="22267375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3A171F9-D626-4286-9C26-FAB666FABA1C}" type="datetimeFigureOut">
              <a:rPr kumimoji="1" lang="ja-JP" altLang="en-US" smtClean="0"/>
              <a:t>2021/5/25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AEA451E-0BC0-465C-BA47-BBE1B19A1417}" type="slidenum">
              <a:rPr kumimoji="1" lang="ja-JP" altLang="en-US" smtClean="0"/>
              <a:t>‹#›</a:t>
            </a:fld>
            <a:endParaRPr kumimoji="1" lang="ja-JP" altLang="en-US"/>
          </a:p>
        </p:txBody>
      </p:sp>
    </p:spTree>
    <p:extLst>
      <p:ext uri="{BB962C8B-B14F-4D97-AF65-F5344CB8AC3E}">
        <p14:creationId xmlns:p14="http://schemas.microsoft.com/office/powerpoint/2010/main" val="11535186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3A171F9-D626-4286-9C26-FAB666FABA1C}" type="datetimeFigureOut">
              <a:rPr kumimoji="1" lang="ja-JP" altLang="en-US" smtClean="0"/>
              <a:t>2021/5/25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AEA451E-0BC0-465C-BA47-BBE1B19A1417}" type="slidenum">
              <a:rPr kumimoji="1" lang="ja-JP" altLang="en-US" smtClean="0"/>
              <a:t>‹#›</a:t>
            </a:fld>
            <a:endParaRPr kumimoji="1" lang="ja-JP" altLang="en-US"/>
          </a:p>
        </p:txBody>
      </p:sp>
    </p:spTree>
    <p:extLst>
      <p:ext uri="{BB962C8B-B14F-4D97-AF65-F5344CB8AC3E}">
        <p14:creationId xmlns:p14="http://schemas.microsoft.com/office/powerpoint/2010/main" val="8513036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3A171F9-D626-4286-9C26-FAB666FABA1C}" type="datetimeFigureOut">
              <a:rPr kumimoji="1" lang="ja-JP" altLang="en-US" smtClean="0"/>
              <a:t>2021/5/25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AEA451E-0BC0-465C-BA47-BBE1B19A1417}" type="slidenum">
              <a:rPr kumimoji="1" lang="ja-JP" altLang="en-US" smtClean="0"/>
              <a:t>‹#›</a:t>
            </a:fld>
            <a:endParaRPr kumimoji="1" lang="ja-JP" altLang="en-US"/>
          </a:p>
        </p:txBody>
      </p:sp>
    </p:spTree>
    <p:extLst>
      <p:ext uri="{BB962C8B-B14F-4D97-AF65-F5344CB8AC3E}">
        <p14:creationId xmlns:p14="http://schemas.microsoft.com/office/powerpoint/2010/main" val="27662304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3A171F9-D626-4286-9C26-FAB666FABA1C}" type="datetimeFigureOut">
              <a:rPr kumimoji="1" lang="ja-JP" altLang="en-US" smtClean="0"/>
              <a:t>2021/5/25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AEA451E-0BC0-465C-BA47-BBE1B19A1417}" type="slidenum">
              <a:rPr kumimoji="1" lang="ja-JP" altLang="en-US" smtClean="0"/>
              <a:t>‹#›</a:t>
            </a:fld>
            <a:endParaRPr kumimoji="1" lang="ja-JP" altLang="en-US"/>
          </a:p>
        </p:txBody>
      </p:sp>
    </p:spTree>
    <p:extLst>
      <p:ext uri="{BB962C8B-B14F-4D97-AF65-F5344CB8AC3E}">
        <p14:creationId xmlns:p14="http://schemas.microsoft.com/office/powerpoint/2010/main" val="34664107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23A171F9-D626-4286-9C26-FAB666FABA1C}" type="datetimeFigureOut">
              <a:rPr kumimoji="1" lang="ja-JP" altLang="en-US" smtClean="0"/>
              <a:t>2021/5/25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AEA451E-0BC0-465C-BA47-BBE1B19A1417}" type="slidenum">
              <a:rPr kumimoji="1" lang="ja-JP" altLang="en-US" smtClean="0"/>
              <a:t>‹#›</a:t>
            </a:fld>
            <a:endParaRPr kumimoji="1" lang="ja-JP" altLang="en-US"/>
          </a:p>
        </p:txBody>
      </p:sp>
    </p:spTree>
    <p:extLst>
      <p:ext uri="{BB962C8B-B14F-4D97-AF65-F5344CB8AC3E}">
        <p14:creationId xmlns:p14="http://schemas.microsoft.com/office/powerpoint/2010/main" val="27583722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3A171F9-D626-4286-9C26-FAB666FABA1C}" type="datetimeFigureOut">
              <a:rPr kumimoji="1" lang="ja-JP" altLang="en-US" smtClean="0"/>
              <a:t>2021/5/25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AEA451E-0BC0-465C-BA47-BBE1B19A1417}" type="slidenum">
              <a:rPr kumimoji="1" lang="ja-JP" altLang="en-US" smtClean="0"/>
              <a:t>‹#›</a:t>
            </a:fld>
            <a:endParaRPr kumimoji="1" lang="ja-JP" altLang="en-US"/>
          </a:p>
        </p:txBody>
      </p:sp>
    </p:spTree>
    <p:extLst>
      <p:ext uri="{BB962C8B-B14F-4D97-AF65-F5344CB8AC3E}">
        <p14:creationId xmlns:p14="http://schemas.microsoft.com/office/powerpoint/2010/main" val="2195692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3A171F9-D626-4286-9C26-FAB666FABA1C}" type="datetimeFigureOut">
              <a:rPr kumimoji="1" lang="ja-JP" altLang="en-US" smtClean="0"/>
              <a:t>2021/5/25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AEA451E-0BC0-465C-BA47-BBE1B19A1417}" type="slidenum">
              <a:rPr kumimoji="1" lang="ja-JP" altLang="en-US" smtClean="0"/>
              <a:t>‹#›</a:t>
            </a:fld>
            <a:endParaRPr kumimoji="1" lang="ja-JP" altLang="en-US"/>
          </a:p>
        </p:txBody>
      </p:sp>
    </p:spTree>
    <p:extLst>
      <p:ext uri="{BB962C8B-B14F-4D97-AF65-F5344CB8AC3E}">
        <p14:creationId xmlns:p14="http://schemas.microsoft.com/office/powerpoint/2010/main" val="1161085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3A171F9-D626-4286-9C26-FAB666FABA1C}" type="datetimeFigureOut">
              <a:rPr kumimoji="1" lang="ja-JP" altLang="en-US" smtClean="0"/>
              <a:t>2021/5/25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AEA451E-0BC0-465C-BA47-BBE1B19A1417}" type="slidenum">
              <a:rPr kumimoji="1" lang="ja-JP" altLang="en-US" smtClean="0"/>
              <a:t>‹#›</a:t>
            </a:fld>
            <a:endParaRPr kumimoji="1" lang="ja-JP" altLang="en-US"/>
          </a:p>
        </p:txBody>
      </p:sp>
    </p:spTree>
    <p:extLst>
      <p:ext uri="{BB962C8B-B14F-4D97-AF65-F5344CB8AC3E}">
        <p14:creationId xmlns:p14="http://schemas.microsoft.com/office/powerpoint/2010/main" val="22549851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3A171F9-D626-4286-9C26-FAB666FABA1C}" type="datetimeFigureOut">
              <a:rPr kumimoji="1" lang="ja-JP" altLang="en-US" smtClean="0"/>
              <a:t>2021/5/25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AEA451E-0BC0-465C-BA47-BBE1B19A1417}" type="slidenum">
              <a:rPr kumimoji="1" lang="ja-JP" altLang="en-US" smtClean="0"/>
              <a:t>‹#›</a:t>
            </a:fld>
            <a:endParaRPr kumimoji="1" lang="ja-JP" altLang="en-US"/>
          </a:p>
        </p:txBody>
      </p:sp>
    </p:spTree>
    <p:extLst>
      <p:ext uri="{BB962C8B-B14F-4D97-AF65-F5344CB8AC3E}">
        <p14:creationId xmlns:p14="http://schemas.microsoft.com/office/powerpoint/2010/main" val="34396579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A171F9-D626-4286-9C26-FAB666FABA1C}" type="datetimeFigureOut">
              <a:rPr kumimoji="1" lang="ja-JP" altLang="en-US" smtClean="0"/>
              <a:t>2021/5/25</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EA451E-0BC0-465C-BA47-BBE1B19A1417}" type="slidenum">
              <a:rPr kumimoji="1" lang="ja-JP" altLang="en-US" smtClean="0"/>
              <a:t>‹#›</a:t>
            </a:fld>
            <a:endParaRPr kumimoji="1" lang="ja-JP" altLang="en-US"/>
          </a:p>
        </p:txBody>
      </p:sp>
    </p:spTree>
    <p:extLst>
      <p:ext uri="{BB962C8B-B14F-4D97-AF65-F5344CB8AC3E}">
        <p14:creationId xmlns:p14="http://schemas.microsoft.com/office/powerpoint/2010/main" val="16500706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image" Target="../media/image4.png"/><Relationship Id="rId7" Type="http://schemas.openxmlformats.org/officeDocument/2006/relationships/oleObject" Target="../embeddings/oleObject1.bin"/><Relationship Id="rId12" Type="http://schemas.openxmlformats.org/officeDocument/2006/relationships/image" Target="../media/image3.emf"/><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7.png"/><Relationship Id="rId11" Type="http://schemas.openxmlformats.org/officeDocument/2006/relationships/oleObject" Target="../embeddings/oleObject3.bin"/><Relationship Id="rId5" Type="http://schemas.openxmlformats.org/officeDocument/2006/relationships/image" Target="../media/image6.png"/><Relationship Id="rId10" Type="http://schemas.openxmlformats.org/officeDocument/2006/relationships/image" Target="../media/image2.emf"/><Relationship Id="rId4" Type="http://schemas.openxmlformats.org/officeDocument/2006/relationships/image" Target="../media/image5.png"/><Relationship Id="rId9" Type="http://schemas.openxmlformats.org/officeDocument/2006/relationships/oleObject" Target="../embeddings/oleObject2.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タイトル 1"/>
          <p:cNvSpPr txBox="1">
            <a:spLocks/>
          </p:cNvSpPr>
          <p:nvPr/>
        </p:nvSpPr>
        <p:spPr>
          <a:xfrm>
            <a:off x="1224299" y="-18605"/>
            <a:ext cx="4466136" cy="582011"/>
          </a:xfrm>
          <a:prstGeom prst="rect">
            <a:avLst/>
          </a:prstGeom>
          <a:noFill/>
          <a:ln>
            <a:noFill/>
          </a:ln>
        </p:spPr>
        <p:style>
          <a:lnRef idx="1">
            <a:schemeClr val="dk1"/>
          </a:lnRef>
          <a:fillRef idx="2">
            <a:schemeClr val="dk1"/>
          </a:fillRef>
          <a:effectRef idx="1">
            <a:schemeClr val="dk1"/>
          </a:effectRef>
          <a:fontRef idx="minor">
            <a:schemeClr val="dk1"/>
          </a:fontRef>
        </p:style>
        <p:txBody>
          <a:bodyPr wrap="none"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nSpc>
                <a:spcPct val="100000"/>
              </a:lnSpc>
              <a:spcBef>
                <a:spcPts val="0"/>
              </a:spcBef>
              <a:defRPr/>
            </a:pPr>
            <a:r>
              <a:rPr lang="ja-JP" altLang="en-US" sz="1592" b="1" dirty="0">
                <a:solidFill>
                  <a:prstClr val="black"/>
                </a:solidFill>
                <a:latin typeface="Meiryo UI" panose="020B0604030504040204" pitchFamily="50" charset="-128"/>
                <a:ea typeface="Meiryo UI" panose="020B0604030504040204" pitchFamily="50" charset="-128"/>
              </a:rPr>
              <a:t>介護施設等における感染拡大防止対策に係る支援</a:t>
            </a:r>
            <a:endParaRPr lang="en-US" altLang="ja-JP" sz="1592" b="1" dirty="0">
              <a:solidFill>
                <a:prstClr val="black"/>
              </a:solidFill>
              <a:latin typeface="Meiryo UI" panose="020B0604030504040204" pitchFamily="50" charset="-128"/>
              <a:ea typeface="Meiryo UI" panose="020B0604030504040204" pitchFamily="50" charset="-128"/>
            </a:endParaRPr>
          </a:p>
          <a:p>
            <a:pPr>
              <a:lnSpc>
                <a:spcPct val="100000"/>
              </a:lnSpc>
              <a:spcBef>
                <a:spcPts val="0"/>
              </a:spcBef>
              <a:defRPr/>
            </a:pPr>
            <a:r>
              <a:rPr lang="ja-JP" altLang="en-US" sz="1592" b="1" dirty="0">
                <a:solidFill>
                  <a:prstClr val="black"/>
                </a:solidFill>
                <a:latin typeface="Meiryo UI" panose="020B0604030504040204" pitchFamily="50" charset="-128"/>
                <a:ea typeface="Meiryo UI" panose="020B0604030504040204" pitchFamily="50" charset="-128"/>
              </a:rPr>
              <a:t>（</a:t>
            </a:r>
            <a:r>
              <a:rPr lang="zh-TW" altLang="en-US" sz="1592" b="1" dirty="0">
                <a:solidFill>
                  <a:prstClr val="black"/>
                </a:solidFill>
                <a:latin typeface="Meiryo UI" panose="020B0604030504040204" pitchFamily="50" charset="-128"/>
                <a:ea typeface="Meiryo UI" panose="020B0604030504040204" pitchFamily="50" charset="-128"/>
              </a:rPr>
              <a:t>地域医療介護総合確保基金</a:t>
            </a:r>
            <a:r>
              <a:rPr lang="ja-JP" altLang="en-US" sz="1592" b="1" dirty="0">
                <a:solidFill>
                  <a:prstClr val="black"/>
                </a:solidFill>
                <a:latin typeface="Meiryo UI" panose="020B0604030504040204" pitchFamily="50" charset="-128"/>
                <a:ea typeface="Meiryo UI" panose="020B0604030504040204" pitchFamily="50" charset="-128"/>
              </a:rPr>
              <a:t>）</a:t>
            </a:r>
            <a:endParaRPr lang="en-US" altLang="ja-JP" sz="1592" b="1" dirty="0">
              <a:solidFill>
                <a:prstClr val="black"/>
              </a:solidFill>
              <a:latin typeface="Meiryo UI" panose="020B0604030504040204" pitchFamily="50" charset="-128"/>
              <a:ea typeface="Meiryo UI" panose="020B0604030504040204" pitchFamily="50" charset="-128"/>
            </a:endParaRPr>
          </a:p>
        </p:txBody>
      </p:sp>
      <p:cxnSp>
        <p:nvCxnSpPr>
          <p:cNvPr id="47" name="直線コネクタ 46"/>
          <p:cNvCxnSpPr/>
          <p:nvPr/>
        </p:nvCxnSpPr>
        <p:spPr>
          <a:xfrm>
            <a:off x="1046574" y="599114"/>
            <a:ext cx="10136314" cy="0"/>
          </a:xfrm>
          <a:prstGeom prst="line">
            <a:avLst/>
          </a:prstGeom>
          <a:ln w="4445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3" name="テキスト ボックス 12"/>
          <p:cNvSpPr txBox="1"/>
          <p:nvPr/>
        </p:nvSpPr>
        <p:spPr>
          <a:xfrm>
            <a:off x="4599657" y="1888234"/>
            <a:ext cx="3004671" cy="3286605"/>
          </a:xfrm>
          <a:prstGeom prst="rect">
            <a:avLst/>
          </a:prstGeom>
          <a:noFill/>
        </p:spPr>
        <p:txBody>
          <a:bodyPr wrap="square" rtlCol="0">
            <a:spAutoFit/>
          </a:bodyPr>
          <a:lstStyle/>
          <a:p>
            <a:pPr marL="85511" indent="-85511" algn="just" defTabSz="909834" fontAlgn="base">
              <a:spcBef>
                <a:spcPts val="1197"/>
              </a:spcBef>
              <a:defRPr/>
            </a:pPr>
            <a:r>
              <a:rPr lang="ja-JP" altLang="en-US" sz="1197" u="heavy" dirty="0">
                <a:solidFill>
                  <a:prstClr val="black"/>
                </a:solidFill>
                <a:uFill>
                  <a:solidFill>
                    <a:srgbClr val="3366FF"/>
                  </a:solidFill>
                </a:uFill>
                <a:latin typeface="游ゴシック" panose="020B0400000000000000" pitchFamily="50" charset="-128"/>
                <a:ea typeface="游ゴシック" panose="020B0400000000000000" pitchFamily="50" charset="-128"/>
              </a:rPr>
              <a:t>■事業内容</a:t>
            </a:r>
            <a:endParaRPr lang="en-US" altLang="ja-JP" sz="1197" u="heavy" dirty="0">
              <a:solidFill>
                <a:prstClr val="black"/>
              </a:solidFill>
              <a:uFill>
                <a:solidFill>
                  <a:srgbClr val="3366FF"/>
                </a:solidFill>
              </a:uFill>
              <a:latin typeface="游ゴシック" panose="020B0400000000000000" pitchFamily="50" charset="-128"/>
              <a:ea typeface="游ゴシック" panose="020B0400000000000000" pitchFamily="50" charset="-128"/>
            </a:endParaRPr>
          </a:p>
          <a:p>
            <a:pPr marL="85511" indent="95012" algn="just" defTabSz="909834" fontAlgn="base">
              <a:defRPr/>
            </a:pPr>
            <a:r>
              <a:rPr lang="ja-JP" altLang="en-US" sz="1197" dirty="0">
                <a:solidFill>
                  <a:prstClr val="black"/>
                </a:solidFill>
                <a:latin typeface="游ゴシック" panose="020B0400000000000000" pitchFamily="50" charset="-128"/>
                <a:ea typeface="游ゴシック" panose="020B0400000000000000" pitchFamily="50" charset="-128"/>
              </a:rPr>
              <a:t>介護施設等において、感染が疑われる者が発生した場合に、感染拡大のリスクを低減するためには、ウイルスが外に漏れないよう、気圧を低くした居室である陰圧室の設置が有効であることから、居室に陰圧装置を据えるとともに簡易的なダクト工事等に必要な費用について補助</a:t>
            </a:r>
            <a:endParaRPr lang="en-US" altLang="ja-JP" sz="1197" u="heavy" dirty="0">
              <a:solidFill>
                <a:prstClr val="black"/>
              </a:solidFill>
              <a:uFill>
                <a:solidFill>
                  <a:srgbClr val="F79646"/>
                </a:solidFill>
              </a:uFill>
              <a:latin typeface="游ゴシック" panose="020B0400000000000000" pitchFamily="50" charset="-128"/>
              <a:ea typeface="游ゴシック" panose="020B0400000000000000" pitchFamily="50" charset="-128"/>
            </a:endParaRPr>
          </a:p>
          <a:p>
            <a:pPr marL="359462" indent="-359462" algn="just" defTabSz="909834">
              <a:spcBef>
                <a:spcPts val="1197"/>
              </a:spcBef>
              <a:defRPr/>
            </a:pPr>
            <a:r>
              <a:rPr lang="ja-JP" altLang="en-US" sz="1197" u="heavy" dirty="0">
                <a:solidFill>
                  <a:prstClr val="black"/>
                </a:solidFill>
                <a:uFill>
                  <a:solidFill>
                    <a:srgbClr val="3366FF"/>
                  </a:solidFill>
                </a:uFill>
                <a:latin typeface="游ゴシック" panose="020B0400000000000000" pitchFamily="50" charset="-128"/>
                <a:ea typeface="游ゴシック" panose="020B0400000000000000" pitchFamily="50" charset="-128"/>
              </a:rPr>
              <a:t>■補助対象施設</a:t>
            </a:r>
            <a:endParaRPr lang="en-US" altLang="ja-JP" sz="1197" u="heavy" dirty="0">
              <a:solidFill>
                <a:prstClr val="black"/>
              </a:solidFill>
              <a:uFill>
                <a:solidFill>
                  <a:srgbClr val="3366FF"/>
                </a:solidFill>
              </a:uFill>
              <a:latin typeface="游ゴシック" panose="020B0400000000000000" pitchFamily="50" charset="-128"/>
              <a:ea typeface="游ゴシック" panose="020B0400000000000000" pitchFamily="50" charset="-128"/>
            </a:endParaRPr>
          </a:p>
          <a:p>
            <a:pPr marL="359462" indent="-359462" algn="just" defTabSz="909834">
              <a:defRPr/>
            </a:pPr>
            <a:r>
              <a:rPr lang="ja-JP" altLang="en-US" sz="1197" dirty="0">
                <a:solidFill>
                  <a:prstClr val="black"/>
                </a:solidFill>
                <a:uFill>
                  <a:solidFill>
                    <a:srgbClr val="F79646"/>
                  </a:solidFill>
                </a:uFill>
                <a:latin typeface="游ゴシック" panose="020B0400000000000000" pitchFamily="50" charset="-128"/>
                <a:ea typeface="游ゴシック" panose="020B0400000000000000" pitchFamily="50" charset="-128"/>
              </a:rPr>
              <a:t>入所系の介護施設・事業所</a:t>
            </a:r>
            <a:endParaRPr lang="en-US" altLang="ja-JP" sz="1197" dirty="0">
              <a:solidFill>
                <a:prstClr val="black"/>
              </a:solidFill>
              <a:uFill>
                <a:solidFill>
                  <a:srgbClr val="F79646"/>
                </a:solidFill>
              </a:uFill>
              <a:latin typeface="游ゴシック" panose="020B0400000000000000" pitchFamily="50" charset="-128"/>
              <a:ea typeface="游ゴシック" panose="020B0400000000000000" pitchFamily="50" charset="-128"/>
            </a:endParaRPr>
          </a:p>
          <a:p>
            <a:pPr marL="359462" indent="-359462" algn="just" defTabSz="909834">
              <a:spcBef>
                <a:spcPts val="1197"/>
              </a:spcBef>
              <a:defRPr/>
            </a:pPr>
            <a:r>
              <a:rPr lang="ja-JP" altLang="en-US" sz="1197" u="heavy" dirty="0">
                <a:solidFill>
                  <a:prstClr val="black"/>
                </a:solidFill>
                <a:uFill>
                  <a:solidFill>
                    <a:srgbClr val="3366FF"/>
                  </a:solidFill>
                </a:uFill>
                <a:latin typeface="游ゴシック" panose="020B0400000000000000" pitchFamily="50" charset="-128"/>
                <a:ea typeface="游ゴシック" panose="020B0400000000000000" pitchFamily="50" charset="-128"/>
              </a:rPr>
              <a:t>■補助上限額</a:t>
            </a:r>
            <a:r>
              <a:rPr lang="ja-JP" altLang="en-US" sz="1197" dirty="0">
                <a:solidFill>
                  <a:prstClr val="black"/>
                </a:solidFill>
                <a:latin typeface="游ゴシック" panose="020B0400000000000000" pitchFamily="50" charset="-128"/>
                <a:ea typeface="游ゴシック" panose="020B0400000000000000" pitchFamily="50" charset="-128"/>
              </a:rPr>
              <a:t>　</a:t>
            </a:r>
            <a:endParaRPr lang="en-US" altLang="ja-JP" sz="1197" dirty="0">
              <a:solidFill>
                <a:prstClr val="black"/>
              </a:solidFill>
              <a:latin typeface="游ゴシック" panose="020B0400000000000000" pitchFamily="50" charset="-128"/>
              <a:ea typeface="游ゴシック" panose="020B0400000000000000" pitchFamily="50" charset="-128"/>
            </a:endParaRPr>
          </a:p>
          <a:p>
            <a:pPr algn="just" defTabSz="909834">
              <a:defRPr/>
            </a:pPr>
            <a:r>
              <a:rPr lang="ja-JP" altLang="en-US" sz="1197" dirty="0">
                <a:solidFill>
                  <a:prstClr val="black"/>
                </a:solidFill>
                <a:latin typeface="游ゴシック" panose="020B0400000000000000" pitchFamily="50" charset="-128"/>
                <a:ea typeface="游ゴシック" panose="020B0400000000000000" pitchFamily="50" charset="-128"/>
              </a:rPr>
              <a:t>１施設あたり：</a:t>
            </a:r>
            <a:r>
              <a:rPr lang="en-US" altLang="ja-JP" sz="1197" dirty="0">
                <a:solidFill>
                  <a:prstClr val="black"/>
                </a:solidFill>
                <a:latin typeface="游ゴシック" panose="020B0400000000000000" pitchFamily="50" charset="-128"/>
                <a:ea typeface="游ゴシック" panose="020B0400000000000000" pitchFamily="50" charset="-128"/>
              </a:rPr>
              <a:t>432</a:t>
            </a:r>
            <a:r>
              <a:rPr lang="ja-JP" altLang="en-US" sz="1197" dirty="0">
                <a:solidFill>
                  <a:prstClr val="black"/>
                </a:solidFill>
                <a:latin typeface="游ゴシック" panose="020B0400000000000000" pitchFamily="50" charset="-128"/>
                <a:ea typeface="游ゴシック" panose="020B0400000000000000" pitchFamily="50" charset="-128"/>
              </a:rPr>
              <a:t>万円</a:t>
            </a:r>
            <a:r>
              <a:rPr lang="en-US" altLang="ja-JP" sz="1197" dirty="0">
                <a:solidFill>
                  <a:prstClr val="black"/>
                </a:solidFill>
                <a:latin typeface="游ゴシック" panose="020B0400000000000000" pitchFamily="50" charset="-128"/>
                <a:ea typeface="游ゴシック" panose="020B0400000000000000" pitchFamily="50" charset="-128"/>
              </a:rPr>
              <a:t>×</a:t>
            </a:r>
            <a:r>
              <a:rPr lang="ja-JP" altLang="en-US" sz="1197" dirty="0">
                <a:solidFill>
                  <a:prstClr val="black"/>
                </a:solidFill>
                <a:latin typeface="游ゴシック" panose="020B0400000000000000" pitchFamily="50" charset="-128"/>
                <a:ea typeface="游ゴシック" panose="020B0400000000000000" pitchFamily="50" charset="-128"/>
              </a:rPr>
              <a:t>都道府県が認めた台数（定員が上限）</a:t>
            </a:r>
            <a:endParaRPr lang="en-US" altLang="ja-JP" sz="1197" dirty="0">
              <a:solidFill>
                <a:prstClr val="black"/>
              </a:solidFill>
              <a:latin typeface="游ゴシック" panose="020B0400000000000000" pitchFamily="50" charset="-128"/>
              <a:ea typeface="游ゴシック" panose="020B0400000000000000" pitchFamily="50" charset="-128"/>
            </a:endParaRPr>
          </a:p>
          <a:p>
            <a:pPr marL="85511" indent="-85511" algn="just" defTabSz="909834">
              <a:spcBef>
                <a:spcPts val="1197"/>
              </a:spcBef>
              <a:defRPr/>
            </a:pPr>
            <a:r>
              <a:rPr lang="en-US" altLang="ja-JP" sz="998" kern="100" dirty="0">
                <a:solidFill>
                  <a:prstClr val="black"/>
                </a:solidFill>
                <a:latin typeface="游ゴシック" panose="020B0400000000000000" pitchFamily="50" charset="-128"/>
                <a:ea typeface="游ゴシック" panose="020B0400000000000000" pitchFamily="50" charset="-128"/>
              </a:rPr>
              <a:t>※</a:t>
            </a:r>
            <a:r>
              <a:rPr lang="ja-JP" altLang="en-US" sz="998" kern="100" dirty="0">
                <a:solidFill>
                  <a:prstClr val="black"/>
                </a:solidFill>
                <a:latin typeface="游ゴシック" panose="020B0400000000000000" pitchFamily="50" charset="-128"/>
                <a:ea typeface="游ゴシック" panose="020B0400000000000000" pitchFamily="50" charset="-128"/>
              </a:rPr>
              <a:t>　令和２年度第１次補正予算から実施</a:t>
            </a:r>
            <a:endParaRPr lang="en-US" altLang="ja-JP" sz="998" kern="100" dirty="0">
              <a:solidFill>
                <a:prstClr val="black"/>
              </a:solidFill>
              <a:latin typeface="游ゴシック" panose="020B0400000000000000" pitchFamily="50" charset="-128"/>
              <a:ea typeface="游ゴシック" panose="020B0400000000000000" pitchFamily="50" charset="-128"/>
            </a:endParaRPr>
          </a:p>
        </p:txBody>
      </p:sp>
      <p:sp>
        <p:nvSpPr>
          <p:cNvPr id="10" name="コンテンツ プレースホルダー 3"/>
          <p:cNvSpPr txBox="1">
            <a:spLocks/>
          </p:cNvSpPr>
          <p:nvPr/>
        </p:nvSpPr>
        <p:spPr>
          <a:xfrm>
            <a:off x="1302789" y="666592"/>
            <a:ext cx="9623496" cy="464007"/>
          </a:xfrm>
          <a:prstGeom prst="rect">
            <a:avLst/>
          </a:prstGeom>
          <a:noFill/>
          <a:ln w="12700" cap="flat" cmpd="sng" algn="ctr">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107726" tIns="35909" rIns="107726" bIns="35909" rtlCol="0" anchor="ctr" anchorCtr="0">
            <a:noAutofit/>
          </a:bodyPr>
          <a:lstStyle>
            <a:lvl1pPr marL="0" indent="0" algn="ctr" defTabSz="914400" rtl="0" eaLnBrk="1" latinLnBrk="0" hangingPunct="1">
              <a:spcBef>
                <a:spcPct val="20000"/>
              </a:spcBef>
              <a:buFont typeface="Arial"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pPr marL="180523" indent="-180523" algn="just">
              <a:defRPr/>
            </a:pPr>
            <a:r>
              <a:rPr lang="ja-JP" altLang="en-US" sz="1197" dirty="0">
                <a:solidFill>
                  <a:prstClr val="black"/>
                </a:solidFill>
                <a:latin typeface="游ゴシック" panose="020B0400000000000000" pitchFamily="50" charset="-128"/>
                <a:ea typeface="游ゴシック" panose="020B0400000000000000" pitchFamily="50" charset="-128"/>
              </a:rPr>
              <a:t>〇　介護施設等において、新型コロナウイルスの感染拡大を防止する観点から、①多床室の個室化に要する改修費、②簡易陰圧装置の設置に要する費用、③感染拡大防止のためのゾーニング環境等の整備に要する費用を支援する。</a:t>
            </a:r>
          </a:p>
        </p:txBody>
      </p:sp>
      <p:sp>
        <p:nvSpPr>
          <p:cNvPr id="7" name="角丸四角形 6"/>
          <p:cNvSpPr/>
          <p:nvPr/>
        </p:nvSpPr>
        <p:spPr>
          <a:xfrm>
            <a:off x="1283718" y="1202422"/>
            <a:ext cx="3088137" cy="5386285"/>
          </a:xfrm>
          <a:prstGeom prst="roundRect">
            <a:avLst>
              <a:gd name="adj" fmla="val 3605"/>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166" tIns="45583" rIns="91166" bIns="45583" rtlCol="0" anchor="ctr"/>
          <a:lstStyle/>
          <a:p>
            <a:pPr algn="ctr" defTabSz="911705">
              <a:defRPr/>
            </a:pPr>
            <a:endParaRPr lang="ja-JP" altLang="en-US" sz="1097" dirty="0">
              <a:solidFill>
                <a:prstClr val="black"/>
              </a:solidFill>
              <a:latin typeface="メイリオ" panose="020B0604030504040204" pitchFamily="50" charset="-128"/>
              <a:ea typeface="メイリオ" panose="020B0604030504040204" pitchFamily="50" charset="-128"/>
            </a:endParaRPr>
          </a:p>
        </p:txBody>
      </p:sp>
      <p:sp>
        <p:nvSpPr>
          <p:cNvPr id="32" name="角丸四角形 31"/>
          <p:cNvSpPr/>
          <p:nvPr/>
        </p:nvSpPr>
        <p:spPr>
          <a:xfrm>
            <a:off x="4559102" y="1202422"/>
            <a:ext cx="3088137" cy="5386285"/>
          </a:xfrm>
          <a:prstGeom prst="roundRect">
            <a:avLst>
              <a:gd name="adj" fmla="val 3605"/>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166" tIns="45583" rIns="91166" bIns="45583" rtlCol="0" anchor="ctr"/>
          <a:lstStyle/>
          <a:p>
            <a:pPr algn="ctr" defTabSz="911705">
              <a:defRPr/>
            </a:pPr>
            <a:endParaRPr lang="ja-JP" altLang="en-US" sz="1097" dirty="0">
              <a:solidFill>
                <a:prstClr val="black"/>
              </a:solidFill>
              <a:latin typeface="メイリオ" panose="020B0604030504040204" pitchFamily="50" charset="-128"/>
              <a:ea typeface="メイリオ" panose="020B0604030504040204" pitchFamily="50" charset="-128"/>
            </a:endParaRPr>
          </a:p>
        </p:txBody>
      </p:sp>
      <p:pic>
        <p:nvPicPr>
          <p:cNvPr id="4" name="図 3"/>
          <p:cNvPicPr>
            <a:picLocks noChangeAspect="1"/>
          </p:cNvPicPr>
          <p:nvPr/>
        </p:nvPicPr>
        <p:blipFill rotWithShape="1">
          <a:blip r:embed="rId3"/>
          <a:srcRect l="20469" t="33900" r="51968" b="34600"/>
          <a:stretch/>
        </p:blipFill>
        <p:spPr>
          <a:xfrm>
            <a:off x="4784115" y="5155114"/>
            <a:ext cx="1380728" cy="574537"/>
          </a:xfrm>
          <a:prstGeom prst="rect">
            <a:avLst/>
          </a:prstGeom>
        </p:spPr>
      </p:pic>
      <p:pic>
        <p:nvPicPr>
          <p:cNvPr id="5" name="図 4"/>
          <p:cNvPicPr>
            <a:picLocks noChangeAspect="1"/>
          </p:cNvPicPr>
          <p:nvPr/>
        </p:nvPicPr>
        <p:blipFill rotWithShape="1">
          <a:blip r:embed="rId3"/>
          <a:srcRect l="50394" t="38100" r="18894" b="31101"/>
          <a:stretch/>
        </p:blipFill>
        <p:spPr>
          <a:xfrm>
            <a:off x="5918979" y="5814496"/>
            <a:ext cx="1389548" cy="574537"/>
          </a:xfrm>
          <a:prstGeom prst="rect">
            <a:avLst/>
          </a:prstGeom>
        </p:spPr>
      </p:pic>
      <p:sp>
        <p:nvSpPr>
          <p:cNvPr id="9" name="正方形/長方形 8"/>
          <p:cNvSpPr/>
          <p:nvPr/>
        </p:nvSpPr>
        <p:spPr>
          <a:xfrm>
            <a:off x="4678195" y="1308765"/>
            <a:ext cx="2872685" cy="502720"/>
          </a:xfrm>
          <a:prstGeom prst="rect">
            <a:avLst/>
          </a:prstGeom>
        </p:spPr>
        <p:style>
          <a:lnRef idx="1">
            <a:schemeClr val="accent5"/>
          </a:lnRef>
          <a:fillRef idx="2">
            <a:schemeClr val="accent5"/>
          </a:fillRef>
          <a:effectRef idx="1">
            <a:schemeClr val="accent5"/>
          </a:effectRef>
          <a:fontRef idx="minor">
            <a:schemeClr val="dk1"/>
          </a:fontRef>
        </p:style>
        <p:txBody>
          <a:bodyPr wrap="square" lIns="71817" rIns="71817" anchor="ctr">
            <a:noAutofit/>
          </a:bodyPr>
          <a:lstStyle/>
          <a:p>
            <a:pPr marL="85511" indent="-85511" algn="just" defTabSz="909834" fontAlgn="base">
              <a:spcBef>
                <a:spcPts val="599"/>
              </a:spcBef>
              <a:defRPr/>
            </a:pPr>
            <a:r>
              <a:rPr lang="ja-JP" altLang="en-US" sz="1297" b="1" dirty="0">
                <a:solidFill>
                  <a:prstClr val="black"/>
                </a:solidFill>
                <a:latin typeface="Meiryo UI" panose="020B0604030504040204" pitchFamily="50" charset="-128"/>
                <a:ea typeface="Meiryo UI" panose="020B0604030504040204" pitchFamily="50" charset="-128"/>
              </a:rPr>
              <a:t>②　簡易陰圧装置の設置に要する費用</a:t>
            </a:r>
            <a:endParaRPr lang="en-US" altLang="ja-JP" sz="1297" dirty="0">
              <a:solidFill>
                <a:prstClr val="black"/>
              </a:solidFill>
              <a:latin typeface="Meiryo UI" panose="020B0604030504040204" pitchFamily="50" charset="-128"/>
              <a:ea typeface="Meiryo UI" panose="020B0604030504040204" pitchFamily="50" charset="-128"/>
            </a:endParaRPr>
          </a:p>
        </p:txBody>
      </p:sp>
      <p:sp>
        <p:nvSpPr>
          <p:cNvPr id="35" name="テキスト ボックス 34"/>
          <p:cNvSpPr txBox="1"/>
          <p:nvPr/>
        </p:nvSpPr>
        <p:spPr>
          <a:xfrm>
            <a:off x="1338228" y="1888231"/>
            <a:ext cx="3004671" cy="3192746"/>
          </a:xfrm>
          <a:prstGeom prst="rect">
            <a:avLst/>
          </a:prstGeom>
          <a:noFill/>
        </p:spPr>
        <p:txBody>
          <a:bodyPr wrap="square" rtlCol="0">
            <a:spAutoFit/>
          </a:bodyPr>
          <a:lstStyle/>
          <a:p>
            <a:pPr marL="85511" indent="-85511" algn="just" defTabSz="909834" fontAlgn="base">
              <a:spcBef>
                <a:spcPts val="599"/>
              </a:spcBef>
              <a:defRPr/>
            </a:pPr>
            <a:r>
              <a:rPr lang="ja-JP" altLang="en-US" sz="1197" u="heavy" dirty="0">
                <a:solidFill>
                  <a:prstClr val="black"/>
                </a:solidFill>
                <a:uFill>
                  <a:solidFill>
                    <a:srgbClr val="33CC33"/>
                  </a:solidFill>
                </a:uFill>
                <a:latin typeface="游ゴシック" panose="020B0400000000000000" pitchFamily="50" charset="-128"/>
                <a:ea typeface="游ゴシック" panose="020B0400000000000000" pitchFamily="50" charset="-128"/>
              </a:rPr>
              <a:t>■事業内容</a:t>
            </a:r>
            <a:endParaRPr lang="en-US" altLang="ja-JP" sz="1197" u="heavy" dirty="0">
              <a:solidFill>
                <a:prstClr val="black"/>
              </a:solidFill>
              <a:uFill>
                <a:solidFill>
                  <a:srgbClr val="33CC33"/>
                </a:solidFill>
              </a:uFill>
              <a:latin typeface="游ゴシック" panose="020B0400000000000000" pitchFamily="50" charset="-128"/>
              <a:ea typeface="游ゴシック" panose="020B0400000000000000" pitchFamily="50" charset="-128"/>
            </a:endParaRPr>
          </a:p>
          <a:p>
            <a:pPr marL="85511" indent="95012" algn="just" defTabSz="909834" fontAlgn="base">
              <a:defRPr/>
            </a:pPr>
            <a:r>
              <a:rPr lang="ja-JP" altLang="en-US" sz="1197" dirty="0">
                <a:solidFill>
                  <a:prstClr val="black"/>
                </a:solidFill>
                <a:latin typeface="游ゴシック" panose="020B0400000000000000" pitchFamily="50" charset="-128"/>
                <a:ea typeface="游ゴシック" panose="020B0400000000000000" pitchFamily="50" charset="-128"/>
              </a:rPr>
              <a:t>事業継続が必要な介護施設等において、感染が疑われる者が複数発生して多床室に分離する場合に備え、感染が疑われる者同士のスペースを空間的に分離するための個室化</a:t>
            </a:r>
            <a:r>
              <a:rPr lang="ja-JP" altLang="en-US" sz="998" baseline="30000" dirty="0">
                <a:solidFill>
                  <a:prstClr val="black"/>
                </a:solidFill>
                <a:latin typeface="游ゴシック" panose="020B0400000000000000" pitchFamily="50" charset="-128"/>
                <a:ea typeface="游ゴシック" panose="020B0400000000000000" pitchFamily="50" charset="-128"/>
              </a:rPr>
              <a:t>（</a:t>
            </a:r>
            <a:r>
              <a:rPr lang="en-US" altLang="ja-JP" sz="998" baseline="30000" dirty="0">
                <a:solidFill>
                  <a:prstClr val="black"/>
                </a:solidFill>
                <a:latin typeface="游ゴシック" panose="020B0400000000000000" pitchFamily="50" charset="-128"/>
                <a:ea typeface="游ゴシック" panose="020B0400000000000000" pitchFamily="50" charset="-128"/>
              </a:rPr>
              <a:t>※</a:t>
            </a:r>
            <a:r>
              <a:rPr lang="ja-JP" altLang="en-US" sz="998" baseline="30000" dirty="0">
                <a:solidFill>
                  <a:prstClr val="black"/>
                </a:solidFill>
                <a:latin typeface="游ゴシック" panose="020B0400000000000000" pitchFamily="50" charset="-128"/>
                <a:ea typeface="游ゴシック" panose="020B0400000000000000" pitchFamily="50" charset="-128"/>
              </a:rPr>
              <a:t>）</a:t>
            </a:r>
            <a:r>
              <a:rPr lang="ja-JP" altLang="en-US" sz="1197" dirty="0">
                <a:solidFill>
                  <a:prstClr val="black"/>
                </a:solidFill>
                <a:latin typeface="游ゴシック" panose="020B0400000000000000" pitchFamily="50" charset="-128"/>
                <a:ea typeface="游ゴシック" panose="020B0400000000000000" pitchFamily="50" charset="-128"/>
              </a:rPr>
              <a:t>に要する改修費について補助</a:t>
            </a:r>
            <a:endParaRPr lang="en-US" altLang="ja-JP" sz="1197" dirty="0">
              <a:solidFill>
                <a:prstClr val="black"/>
              </a:solidFill>
              <a:latin typeface="游ゴシック" panose="020B0400000000000000" pitchFamily="50" charset="-128"/>
              <a:ea typeface="游ゴシック" panose="020B0400000000000000" pitchFamily="50" charset="-128"/>
            </a:endParaRPr>
          </a:p>
          <a:p>
            <a:pPr marL="85511" indent="1584" algn="just" defTabSz="909834" fontAlgn="base">
              <a:defRPr/>
            </a:pPr>
            <a:r>
              <a:rPr lang="en-US" altLang="ja-JP" sz="998" dirty="0">
                <a:solidFill>
                  <a:prstClr val="black"/>
                </a:solidFill>
                <a:latin typeface="游ゴシック" panose="020B0400000000000000" pitchFamily="50" charset="-128"/>
                <a:ea typeface="游ゴシック" panose="020B0400000000000000" pitchFamily="50" charset="-128"/>
              </a:rPr>
              <a:t>※</a:t>
            </a:r>
            <a:r>
              <a:rPr lang="ja-JP" altLang="en-US" sz="998" dirty="0">
                <a:solidFill>
                  <a:prstClr val="black"/>
                </a:solidFill>
                <a:latin typeface="游ゴシック" panose="020B0400000000000000" pitchFamily="50" charset="-128"/>
                <a:ea typeface="游ゴシック" panose="020B0400000000000000" pitchFamily="50" charset="-128"/>
              </a:rPr>
              <a:t>可動の壁は可</a:t>
            </a:r>
            <a:endParaRPr lang="en-US" altLang="ja-JP" sz="998" dirty="0">
              <a:solidFill>
                <a:prstClr val="black"/>
              </a:solidFill>
              <a:latin typeface="游ゴシック" panose="020B0400000000000000" pitchFamily="50" charset="-128"/>
              <a:ea typeface="游ゴシック" panose="020B0400000000000000" pitchFamily="50" charset="-128"/>
            </a:endParaRPr>
          </a:p>
          <a:p>
            <a:pPr marL="85511" indent="1584" algn="just" defTabSz="909834" fontAlgn="base">
              <a:defRPr/>
            </a:pPr>
            <a:r>
              <a:rPr lang="en-US" altLang="ja-JP" sz="998" dirty="0">
                <a:solidFill>
                  <a:prstClr val="black"/>
                </a:solidFill>
                <a:latin typeface="游ゴシック" panose="020B0400000000000000" pitchFamily="50" charset="-128"/>
                <a:ea typeface="游ゴシック" panose="020B0400000000000000" pitchFamily="50" charset="-128"/>
              </a:rPr>
              <a:t>※</a:t>
            </a:r>
            <a:r>
              <a:rPr lang="ja-JP" altLang="en-US" sz="998" dirty="0">
                <a:solidFill>
                  <a:prstClr val="black"/>
                </a:solidFill>
                <a:latin typeface="游ゴシック" panose="020B0400000000000000" pitchFamily="50" charset="-128"/>
                <a:ea typeface="游ゴシック" panose="020B0400000000000000" pitchFamily="50" charset="-128"/>
              </a:rPr>
              <a:t>天井と壁の間に隙間が生じることは不可</a:t>
            </a:r>
          </a:p>
          <a:p>
            <a:pPr marL="359462" indent="-359462" algn="just" defTabSz="909834">
              <a:spcBef>
                <a:spcPts val="1197"/>
              </a:spcBef>
              <a:defRPr/>
            </a:pPr>
            <a:r>
              <a:rPr lang="ja-JP" altLang="en-US" sz="1197" u="heavy" dirty="0">
                <a:solidFill>
                  <a:prstClr val="black"/>
                </a:solidFill>
                <a:uFill>
                  <a:solidFill>
                    <a:srgbClr val="33CC33"/>
                  </a:solidFill>
                </a:uFill>
                <a:latin typeface="游ゴシック" panose="020B0400000000000000" pitchFamily="50" charset="-128"/>
                <a:ea typeface="游ゴシック" panose="020B0400000000000000" pitchFamily="50" charset="-128"/>
              </a:rPr>
              <a:t>■補助対象施設</a:t>
            </a:r>
            <a:endParaRPr lang="en-US" altLang="ja-JP" sz="1197" u="heavy" dirty="0">
              <a:solidFill>
                <a:prstClr val="black"/>
              </a:solidFill>
              <a:uFill>
                <a:solidFill>
                  <a:srgbClr val="33CC33"/>
                </a:solidFill>
              </a:uFill>
              <a:latin typeface="游ゴシック" panose="020B0400000000000000" pitchFamily="50" charset="-128"/>
              <a:ea typeface="游ゴシック" panose="020B0400000000000000" pitchFamily="50" charset="-128"/>
            </a:endParaRPr>
          </a:p>
          <a:p>
            <a:pPr marL="359462" indent="-359462" algn="just" defTabSz="909834">
              <a:defRPr/>
            </a:pPr>
            <a:r>
              <a:rPr lang="ja-JP" altLang="en-US" sz="1197" dirty="0">
                <a:solidFill>
                  <a:prstClr val="black"/>
                </a:solidFill>
                <a:uFill>
                  <a:solidFill>
                    <a:srgbClr val="F79646"/>
                  </a:solidFill>
                </a:uFill>
                <a:latin typeface="游ゴシック" panose="020B0400000000000000" pitchFamily="50" charset="-128"/>
                <a:ea typeface="游ゴシック" panose="020B0400000000000000" pitchFamily="50" charset="-128"/>
              </a:rPr>
              <a:t>入所系の介護施設・事業所</a:t>
            </a:r>
            <a:endParaRPr lang="en-US" altLang="ja-JP" sz="1197" dirty="0">
              <a:solidFill>
                <a:prstClr val="black"/>
              </a:solidFill>
              <a:uFill>
                <a:solidFill>
                  <a:srgbClr val="F79646"/>
                </a:solidFill>
              </a:uFill>
              <a:latin typeface="游ゴシック" panose="020B0400000000000000" pitchFamily="50" charset="-128"/>
              <a:ea typeface="游ゴシック" panose="020B0400000000000000" pitchFamily="50" charset="-128"/>
            </a:endParaRPr>
          </a:p>
          <a:p>
            <a:pPr marL="359462" indent="-359462" algn="just" defTabSz="909834">
              <a:spcBef>
                <a:spcPts val="1197"/>
              </a:spcBef>
              <a:defRPr/>
            </a:pPr>
            <a:r>
              <a:rPr lang="ja-JP" altLang="en-US" sz="1197" u="heavy" dirty="0">
                <a:solidFill>
                  <a:prstClr val="black"/>
                </a:solidFill>
                <a:uFill>
                  <a:solidFill>
                    <a:srgbClr val="33CC33"/>
                  </a:solidFill>
                </a:uFill>
                <a:latin typeface="游ゴシック" panose="020B0400000000000000" pitchFamily="50" charset="-128"/>
                <a:ea typeface="游ゴシック" panose="020B0400000000000000" pitchFamily="50" charset="-128"/>
              </a:rPr>
              <a:t>■補助上限額</a:t>
            </a:r>
            <a:r>
              <a:rPr lang="ja-JP" altLang="en-US" sz="1197" dirty="0">
                <a:solidFill>
                  <a:prstClr val="black"/>
                </a:solidFill>
                <a:latin typeface="游ゴシック" panose="020B0400000000000000" pitchFamily="50" charset="-128"/>
                <a:ea typeface="游ゴシック" panose="020B0400000000000000" pitchFamily="50" charset="-128"/>
              </a:rPr>
              <a:t>　</a:t>
            </a:r>
            <a:endParaRPr lang="en-US" altLang="ja-JP" sz="1197" dirty="0">
              <a:solidFill>
                <a:prstClr val="black"/>
              </a:solidFill>
              <a:latin typeface="游ゴシック" panose="020B0400000000000000" pitchFamily="50" charset="-128"/>
              <a:ea typeface="游ゴシック" panose="020B0400000000000000" pitchFamily="50" charset="-128"/>
            </a:endParaRPr>
          </a:p>
          <a:p>
            <a:pPr algn="just" defTabSz="909834">
              <a:defRPr/>
            </a:pPr>
            <a:r>
              <a:rPr lang="ja-JP" altLang="en-US" sz="1197" dirty="0">
                <a:solidFill>
                  <a:prstClr val="black"/>
                </a:solidFill>
                <a:latin typeface="游ゴシック" panose="020B0400000000000000" pitchFamily="50" charset="-128"/>
                <a:ea typeface="游ゴシック" panose="020B0400000000000000" pitchFamily="50" charset="-128"/>
              </a:rPr>
              <a:t>１定員あたり</a:t>
            </a:r>
            <a:r>
              <a:rPr lang="en-US" altLang="ja-JP" sz="1197" dirty="0">
                <a:solidFill>
                  <a:prstClr val="black"/>
                </a:solidFill>
                <a:latin typeface="游ゴシック" panose="020B0400000000000000" pitchFamily="50" charset="-128"/>
                <a:ea typeface="游ゴシック" panose="020B0400000000000000" pitchFamily="50" charset="-128"/>
              </a:rPr>
              <a:t>97.8</a:t>
            </a:r>
            <a:r>
              <a:rPr lang="ja-JP" altLang="en-US" sz="1197" dirty="0">
                <a:solidFill>
                  <a:prstClr val="black"/>
                </a:solidFill>
                <a:latin typeface="游ゴシック" panose="020B0400000000000000" pitchFamily="50" charset="-128"/>
                <a:ea typeface="游ゴシック" panose="020B0400000000000000" pitchFamily="50" charset="-128"/>
              </a:rPr>
              <a:t>万円</a:t>
            </a:r>
          </a:p>
          <a:p>
            <a:pPr marL="85511" indent="-85511" algn="just" defTabSz="909834">
              <a:spcBef>
                <a:spcPts val="1197"/>
              </a:spcBef>
              <a:defRPr/>
            </a:pPr>
            <a:r>
              <a:rPr lang="en-US" altLang="ja-JP" sz="998" kern="100" dirty="0">
                <a:solidFill>
                  <a:prstClr val="black"/>
                </a:solidFill>
                <a:latin typeface="游ゴシック" panose="020B0400000000000000" pitchFamily="50" charset="-128"/>
                <a:ea typeface="游ゴシック" panose="020B0400000000000000" pitchFamily="50" charset="-128"/>
              </a:rPr>
              <a:t>※</a:t>
            </a:r>
            <a:r>
              <a:rPr lang="ja-JP" altLang="en-US" sz="998" kern="100" dirty="0">
                <a:solidFill>
                  <a:prstClr val="black"/>
                </a:solidFill>
                <a:latin typeface="游ゴシック" panose="020B0400000000000000" pitchFamily="50" charset="-128"/>
                <a:ea typeface="游ゴシック" panose="020B0400000000000000" pitchFamily="50" charset="-128"/>
              </a:rPr>
              <a:t>　地域介護・福祉空間整備等施設整備交付金で実施していた事業を移管</a:t>
            </a:r>
          </a:p>
        </p:txBody>
      </p:sp>
      <p:sp>
        <p:nvSpPr>
          <p:cNvPr id="38" name="正方形/長方形 37"/>
          <p:cNvSpPr/>
          <p:nvPr/>
        </p:nvSpPr>
        <p:spPr>
          <a:xfrm>
            <a:off x="1391444" y="1313203"/>
            <a:ext cx="2872685" cy="502720"/>
          </a:xfrm>
          <a:prstGeom prst="rect">
            <a:avLst/>
          </a:prstGeom>
        </p:spPr>
        <p:style>
          <a:lnRef idx="1">
            <a:schemeClr val="accent3"/>
          </a:lnRef>
          <a:fillRef idx="2">
            <a:schemeClr val="accent3"/>
          </a:fillRef>
          <a:effectRef idx="1">
            <a:schemeClr val="accent3"/>
          </a:effectRef>
          <a:fontRef idx="minor">
            <a:schemeClr val="dk1"/>
          </a:fontRef>
        </p:style>
        <p:txBody>
          <a:bodyPr wrap="square" lIns="71817" rIns="71817" anchor="ctr">
            <a:noAutofit/>
          </a:bodyPr>
          <a:lstStyle/>
          <a:p>
            <a:pPr marL="85511" indent="-85511" algn="just" defTabSz="909834" fontAlgn="base">
              <a:spcBef>
                <a:spcPts val="599"/>
              </a:spcBef>
              <a:defRPr/>
            </a:pPr>
            <a:r>
              <a:rPr lang="ja-JP" altLang="en-US" sz="1297" b="1" dirty="0">
                <a:solidFill>
                  <a:prstClr val="black"/>
                </a:solidFill>
                <a:latin typeface="Meiryo UI" panose="020B0604030504040204" pitchFamily="50" charset="-128"/>
                <a:ea typeface="Meiryo UI" panose="020B0604030504040204" pitchFamily="50" charset="-128"/>
              </a:rPr>
              <a:t>①　多床室の個室化に要する改修費</a:t>
            </a:r>
          </a:p>
        </p:txBody>
      </p:sp>
      <p:pic>
        <p:nvPicPr>
          <p:cNvPr id="39" name="Picture 3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48614" y="5362749"/>
            <a:ext cx="445873" cy="7057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 name="Picture 2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99751" y="5350226"/>
            <a:ext cx="552840" cy="742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 name="Picture 2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637857" y="5350226"/>
            <a:ext cx="514716" cy="6840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 name="右矢印 13"/>
          <p:cNvSpPr/>
          <p:nvPr/>
        </p:nvSpPr>
        <p:spPr>
          <a:xfrm>
            <a:off x="2192102" y="5601642"/>
            <a:ext cx="502720" cy="251360"/>
          </a:xfrm>
          <a:prstGeom prst="rightArrow">
            <a:avLst/>
          </a:prstGeom>
          <a:solidFill>
            <a:srgbClr val="9CC8DC"/>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91166" tIns="45583" rIns="91166" bIns="45583" rtlCol="0" anchor="ctr"/>
          <a:lstStyle/>
          <a:p>
            <a:pPr algn="ctr" defTabSz="911705">
              <a:defRPr/>
            </a:pPr>
            <a:endParaRPr lang="ja-JP" altLang="en-US" sz="1097" dirty="0">
              <a:solidFill>
                <a:prstClr val="black"/>
              </a:solidFill>
              <a:latin typeface="メイリオ" panose="020B0604030504040204" pitchFamily="50" charset="-128"/>
              <a:ea typeface="メイリオ" panose="020B0604030504040204" pitchFamily="50" charset="-128"/>
            </a:endParaRPr>
          </a:p>
        </p:txBody>
      </p:sp>
      <p:sp>
        <p:nvSpPr>
          <p:cNvPr id="16" name="テキスト ボックス 15"/>
          <p:cNvSpPr txBox="1"/>
          <p:nvPr/>
        </p:nvSpPr>
        <p:spPr>
          <a:xfrm>
            <a:off x="1355545" y="6112884"/>
            <a:ext cx="887727" cy="260946"/>
          </a:xfrm>
          <a:prstGeom prst="rect">
            <a:avLst/>
          </a:prstGeom>
          <a:noFill/>
        </p:spPr>
        <p:txBody>
          <a:bodyPr wrap="none" rtlCol="0">
            <a:spAutoFit/>
          </a:bodyPr>
          <a:lstStyle/>
          <a:p>
            <a:pPr defTabSz="912114">
              <a:defRPr/>
            </a:pPr>
            <a:r>
              <a:rPr lang="en-US" altLang="ja-JP" sz="1097" dirty="0">
                <a:solidFill>
                  <a:prstClr val="black"/>
                </a:solidFill>
                <a:latin typeface="游ゴシック" panose="020B0400000000000000" pitchFamily="50" charset="-128"/>
                <a:ea typeface="游ゴシック" panose="020B0400000000000000" pitchFamily="50" charset="-128"/>
              </a:rPr>
              <a:t>《</a:t>
            </a:r>
            <a:r>
              <a:rPr lang="ja-JP" altLang="en-US" sz="1097" dirty="0">
                <a:solidFill>
                  <a:prstClr val="black"/>
                </a:solidFill>
                <a:latin typeface="游ゴシック" panose="020B0400000000000000" pitchFamily="50" charset="-128"/>
                <a:ea typeface="游ゴシック" panose="020B0400000000000000" pitchFamily="50" charset="-128"/>
              </a:rPr>
              <a:t>多床室</a:t>
            </a:r>
            <a:r>
              <a:rPr lang="en-US" altLang="ja-JP" sz="1097" dirty="0">
                <a:solidFill>
                  <a:prstClr val="black"/>
                </a:solidFill>
                <a:latin typeface="游ゴシック" panose="020B0400000000000000" pitchFamily="50" charset="-128"/>
                <a:ea typeface="游ゴシック" panose="020B0400000000000000" pitchFamily="50" charset="-128"/>
              </a:rPr>
              <a:t>》</a:t>
            </a:r>
            <a:endParaRPr lang="ja-JP" altLang="en-US" sz="1097" dirty="0">
              <a:solidFill>
                <a:prstClr val="black"/>
              </a:solidFill>
              <a:latin typeface="游ゴシック" panose="020B0400000000000000" pitchFamily="50" charset="-128"/>
              <a:ea typeface="游ゴシック" panose="020B0400000000000000" pitchFamily="50" charset="-128"/>
            </a:endParaRPr>
          </a:p>
        </p:txBody>
      </p:sp>
      <p:sp>
        <p:nvSpPr>
          <p:cNvPr id="44" name="テキスト ボックス 43"/>
          <p:cNvSpPr txBox="1"/>
          <p:nvPr/>
        </p:nvSpPr>
        <p:spPr>
          <a:xfrm>
            <a:off x="3069169" y="6112884"/>
            <a:ext cx="887727" cy="260946"/>
          </a:xfrm>
          <a:prstGeom prst="rect">
            <a:avLst/>
          </a:prstGeom>
          <a:noFill/>
        </p:spPr>
        <p:txBody>
          <a:bodyPr wrap="none" rtlCol="0">
            <a:spAutoFit/>
          </a:bodyPr>
          <a:lstStyle/>
          <a:p>
            <a:pPr defTabSz="912114">
              <a:defRPr/>
            </a:pPr>
            <a:r>
              <a:rPr lang="en-US" altLang="ja-JP" sz="1097" dirty="0">
                <a:solidFill>
                  <a:prstClr val="black"/>
                </a:solidFill>
                <a:latin typeface="游ゴシック" panose="020B0400000000000000" pitchFamily="50" charset="-128"/>
                <a:ea typeface="游ゴシック" panose="020B0400000000000000" pitchFamily="50" charset="-128"/>
              </a:rPr>
              <a:t>《</a:t>
            </a:r>
            <a:r>
              <a:rPr lang="ja-JP" altLang="en-US" sz="1097" dirty="0">
                <a:solidFill>
                  <a:prstClr val="black"/>
                </a:solidFill>
                <a:latin typeface="游ゴシック" panose="020B0400000000000000" pitchFamily="50" charset="-128"/>
                <a:ea typeface="游ゴシック" panose="020B0400000000000000" pitchFamily="50" charset="-128"/>
              </a:rPr>
              <a:t>個室化</a:t>
            </a:r>
            <a:r>
              <a:rPr lang="en-US" altLang="ja-JP" sz="1097" dirty="0">
                <a:solidFill>
                  <a:prstClr val="black"/>
                </a:solidFill>
                <a:latin typeface="游ゴシック" panose="020B0400000000000000" pitchFamily="50" charset="-128"/>
                <a:ea typeface="游ゴシック" panose="020B0400000000000000" pitchFamily="50" charset="-128"/>
              </a:rPr>
              <a:t>》</a:t>
            </a:r>
            <a:endParaRPr lang="ja-JP" altLang="en-US" sz="1097" dirty="0">
              <a:solidFill>
                <a:prstClr val="black"/>
              </a:solidFill>
              <a:latin typeface="游ゴシック" panose="020B0400000000000000" pitchFamily="50" charset="-128"/>
              <a:ea typeface="游ゴシック" panose="020B0400000000000000" pitchFamily="50" charset="-128"/>
            </a:endParaRPr>
          </a:p>
        </p:txBody>
      </p:sp>
      <p:sp>
        <p:nvSpPr>
          <p:cNvPr id="45" name="角丸四角形 44"/>
          <p:cNvSpPr/>
          <p:nvPr/>
        </p:nvSpPr>
        <p:spPr>
          <a:xfrm>
            <a:off x="7820147" y="1202422"/>
            <a:ext cx="3088137" cy="5386285"/>
          </a:xfrm>
          <a:prstGeom prst="roundRect">
            <a:avLst>
              <a:gd name="adj" fmla="val 3605"/>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166" tIns="45583" rIns="91166" bIns="45583" rtlCol="0" anchor="ctr"/>
          <a:lstStyle/>
          <a:p>
            <a:pPr algn="ctr" defTabSz="911705">
              <a:defRPr/>
            </a:pPr>
            <a:endParaRPr lang="ja-JP" altLang="en-US" sz="1097" dirty="0">
              <a:solidFill>
                <a:prstClr val="black"/>
              </a:solidFill>
              <a:latin typeface="メイリオ" panose="020B0604030504040204" pitchFamily="50" charset="-128"/>
              <a:ea typeface="メイリオ" panose="020B0604030504040204" pitchFamily="50" charset="-128"/>
            </a:endParaRPr>
          </a:p>
        </p:txBody>
      </p:sp>
      <p:sp>
        <p:nvSpPr>
          <p:cNvPr id="46" name="テキスト ボックス 45"/>
          <p:cNvSpPr txBox="1"/>
          <p:nvPr/>
        </p:nvSpPr>
        <p:spPr>
          <a:xfrm>
            <a:off x="7874656" y="1888234"/>
            <a:ext cx="3004671" cy="3023899"/>
          </a:xfrm>
          <a:prstGeom prst="rect">
            <a:avLst/>
          </a:prstGeom>
          <a:noFill/>
        </p:spPr>
        <p:txBody>
          <a:bodyPr wrap="square" rtlCol="0">
            <a:spAutoFit/>
          </a:bodyPr>
          <a:lstStyle/>
          <a:p>
            <a:pPr marL="85511" indent="-85511" algn="just" defTabSz="909834" fontAlgn="base">
              <a:spcBef>
                <a:spcPts val="599"/>
              </a:spcBef>
              <a:defRPr/>
            </a:pPr>
            <a:r>
              <a:rPr lang="ja-JP" altLang="en-US" sz="1197" u="heavy" dirty="0">
                <a:solidFill>
                  <a:prstClr val="black"/>
                </a:solidFill>
                <a:uFill>
                  <a:solidFill>
                    <a:srgbClr val="FC9204"/>
                  </a:solidFill>
                </a:uFill>
                <a:latin typeface="游ゴシック" panose="020B0400000000000000" pitchFamily="50" charset="-128"/>
                <a:ea typeface="游ゴシック" panose="020B0400000000000000" pitchFamily="50" charset="-128"/>
              </a:rPr>
              <a:t>■事業内容</a:t>
            </a:r>
            <a:endParaRPr lang="en-US" altLang="ja-JP" sz="1197" u="heavy" dirty="0">
              <a:solidFill>
                <a:prstClr val="black"/>
              </a:solidFill>
              <a:uFill>
                <a:solidFill>
                  <a:srgbClr val="FC9204"/>
                </a:solidFill>
              </a:uFill>
              <a:latin typeface="游ゴシック" panose="020B0400000000000000" pitchFamily="50" charset="-128"/>
              <a:ea typeface="游ゴシック" panose="020B0400000000000000" pitchFamily="50" charset="-128"/>
            </a:endParaRPr>
          </a:p>
          <a:p>
            <a:pPr marL="85511" indent="95012" algn="just" defTabSz="909834" fontAlgn="base">
              <a:defRPr/>
            </a:pPr>
            <a:r>
              <a:rPr lang="ja-JP" altLang="en-US" sz="1197" dirty="0">
                <a:solidFill>
                  <a:prstClr val="black"/>
                </a:solidFill>
                <a:latin typeface="游ゴシック" panose="020B0400000000000000" pitchFamily="50" charset="-128"/>
                <a:ea typeface="游ゴシック" panose="020B0400000000000000" pitchFamily="50" charset="-128"/>
              </a:rPr>
              <a:t>新型コロナウイルス感染症対策として、感染発生時対応及び感染拡大防止の観点からゾーニング環境等の整備に要する費用について補助</a:t>
            </a:r>
          </a:p>
          <a:p>
            <a:pPr marL="359462" indent="-359462" algn="just" defTabSz="909834">
              <a:spcBef>
                <a:spcPts val="1197"/>
              </a:spcBef>
              <a:defRPr/>
            </a:pPr>
            <a:r>
              <a:rPr lang="ja-JP" altLang="en-US" sz="1197" u="heavy" dirty="0">
                <a:solidFill>
                  <a:prstClr val="black"/>
                </a:solidFill>
                <a:uFill>
                  <a:solidFill>
                    <a:srgbClr val="FC9204"/>
                  </a:solidFill>
                </a:uFill>
                <a:latin typeface="游ゴシック" panose="020B0400000000000000" pitchFamily="50" charset="-128"/>
                <a:ea typeface="游ゴシック" panose="020B0400000000000000" pitchFamily="50" charset="-128"/>
              </a:rPr>
              <a:t>■補助対象施設</a:t>
            </a:r>
            <a:endParaRPr lang="en-US" altLang="ja-JP" sz="1197" u="heavy" dirty="0">
              <a:solidFill>
                <a:prstClr val="black"/>
              </a:solidFill>
              <a:uFill>
                <a:solidFill>
                  <a:srgbClr val="FC9204"/>
                </a:solidFill>
              </a:uFill>
              <a:latin typeface="游ゴシック" panose="020B0400000000000000" pitchFamily="50" charset="-128"/>
              <a:ea typeface="游ゴシック" panose="020B0400000000000000" pitchFamily="50" charset="-128"/>
            </a:endParaRPr>
          </a:p>
          <a:p>
            <a:pPr marL="359462" indent="-359462" algn="just" defTabSz="909834">
              <a:defRPr/>
            </a:pPr>
            <a:r>
              <a:rPr lang="ja-JP" altLang="en-US" sz="1197" dirty="0">
                <a:solidFill>
                  <a:prstClr val="black"/>
                </a:solidFill>
                <a:uFill>
                  <a:solidFill>
                    <a:srgbClr val="F79646"/>
                  </a:solidFill>
                </a:uFill>
                <a:latin typeface="游ゴシック" panose="020B0400000000000000" pitchFamily="50" charset="-128"/>
                <a:ea typeface="游ゴシック" panose="020B0400000000000000" pitchFamily="50" charset="-128"/>
              </a:rPr>
              <a:t>入所系の介護施設・事業所</a:t>
            </a:r>
            <a:endParaRPr lang="en-US" altLang="ja-JP" sz="1197" dirty="0">
              <a:solidFill>
                <a:prstClr val="black"/>
              </a:solidFill>
              <a:uFill>
                <a:solidFill>
                  <a:srgbClr val="F79646"/>
                </a:solidFill>
              </a:uFill>
              <a:latin typeface="游ゴシック" panose="020B0400000000000000" pitchFamily="50" charset="-128"/>
              <a:ea typeface="游ゴシック" panose="020B0400000000000000" pitchFamily="50" charset="-128"/>
            </a:endParaRPr>
          </a:p>
          <a:p>
            <a:pPr marL="359462" indent="-359462" algn="just" defTabSz="909834">
              <a:spcBef>
                <a:spcPts val="1197"/>
              </a:spcBef>
              <a:defRPr/>
            </a:pPr>
            <a:r>
              <a:rPr lang="ja-JP" altLang="en-US" sz="1197" u="heavy" dirty="0">
                <a:solidFill>
                  <a:prstClr val="black"/>
                </a:solidFill>
                <a:uFill>
                  <a:solidFill>
                    <a:srgbClr val="FC9204"/>
                  </a:solidFill>
                </a:uFill>
                <a:latin typeface="游ゴシック" panose="020B0400000000000000" pitchFamily="50" charset="-128"/>
                <a:ea typeface="游ゴシック" panose="020B0400000000000000" pitchFamily="50" charset="-128"/>
              </a:rPr>
              <a:t>■補助上限額</a:t>
            </a:r>
            <a:r>
              <a:rPr lang="ja-JP" altLang="en-US" sz="1197" dirty="0">
                <a:solidFill>
                  <a:prstClr val="black"/>
                </a:solidFill>
                <a:latin typeface="游ゴシック" panose="020B0400000000000000" pitchFamily="50" charset="-128"/>
                <a:ea typeface="游ゴシック" panose="020B0400000000000000" pitchFamily="50" charset="-128"/>
              </a:rPr>
              <a:t>　</a:t>
            </a:r>
            <a:endParaRPr lang="en-US" altLang="ja-JP" sz="1197" dirty="0">
              <a:solidFill>
                <a:prstClr val="black"/>
              </a:solidFill>
              <a:latin typeface="游ゴシック" panose="020B0400000000000000" pitchFamily="50" charset="-128"/>
              <a:ea typeface="游ゴシック" panose="020B0400000000000000" pitchFamily="50" charset="-128"/>
            </a:endParaRPr>
          </a:p>
          <a:p>
            <a:pPr marL="85511" indent="-85511" algn="just" defTabSz="909834" fontAlgn="base">
              <a:lnSpc>
                <a:spcPts val="1097"/>
              </a:lnSpc>
              <a:defRPr/>
            </a:pPr>
            <a:r>
              <a:rPr lang="ja-JP" altLang="en-US" sz="1047" dirty="0">
                <a:solidFill>
                  <a:prstClr val="black"/>
                </a:solidFill>
                <a:latin typeface="游ゴシック" panose="020B0400000000000000" pitchFamily="50" charset="-128"/>
                <a:ea typeface="游ゴシック" panose="020B0400000000000000" pitchFamily="50" charset="-128"/>
              </a:rPr>
              <a:t>①　ユニット型施設の各ユニットへの玄関室設置によるゾーニング：</a:t>
            </a:r>
            <a:r>
              <a:rPr lang="en-US" altLang="ja-JP" sz="1047" dirty="0">
                <a:solidFill>
                  <a:prstClr val="black"/>
                </a:solidFill>
                <a:latin typeface="游ゴシック" panose="020B0400000000000000" pitchFamily="50" charset="-128"/>
                <a:ea typeface="游ゴシック" panose="020B0400000000000000" pitchFamily="50" charset="-128"/>
              </a:rPr>
              <a:t>100</a:t>
            </a:r>
            <a:r>
              <a:rPr lang="ja-JP" altLang="en-US" sz="1047" dirty="0">
                <a:solidFill>
                  <a:prstClr val="black"/>
                </a:solidFill>
                <a:latin typeface="游ゴシック" panose="020B0400000000000000" pitchFamily="50" charset="-128"/>
                <a:ea typeface="游ゴシック" panose="020B0400000000000000" pitchFamily="50" charset="-128"/>
              </a:rPr>
              <a:t>万円</a:t>
            </a:r>
            <a:r>
              <a:rPr lang="en-US" altLang="ja-JP" sz="1047" dirty="0">
                <a:solidFill>
                  <a:prstClr val="black"/>
                </a:solidFill>
                <a:latin typeface="游ゴシック" panose="020B0400000000000000" pitchFamily="50" charset="-128"/>
                <a:ea typeface="游ゴシック" panose="020B0400000000000000" pitchFamily="50" charset="-128"/>
              </a:rPr>
              <a:t>/</a:t>
            </a:r>
            <a:r>
              <a:rPr lang="ja-JP" altLang="en-US" sz="1047" dirty="0">
                <a:solidFill>
                  <a:prstClr val="black"/>
                </a:solidFill>
                <a:latin typeface="游ゴシック" panose="020B0400000000000000" pitchFamily="50" charset="-128"/>
                <a:ea typeface="游ゴシック" panose="020B0400000000000000" pitchFamily="50" charset="-128"/>
              </a:rPr>
              <a:t>箇所</a:t>
            </a:r>
          </a:p>
          <a:p>
            <a:pPr marL="85511" indent="-85511" algn="just" defTabSz="909834" fontAlgn="base">
              <a:lnSpc>
                <a:spcPts val="1097"/>
              </a:lnSpc>
              <a:defRPr/>
            </a:pPr>
            <a:r>
              <a:rPr lang="ja-JP" altLang="en-US" sz="1047" dirty="0">
                <a:solidFill>
                  <a:prstClr val="black"/>
                </a:solidFill>
                <a:latin typeface="游ゴシック" panose="020B0400000000000000" pitchFamily="50" charset="-128"/>
                <a:ea typeface="游ゴシック" panose="020B0400000000000000" pitchFamily="50" charset="-128"/>
              </a:rPr>
              <a:t>②　従来型個室・多床室のゾーニング：</a:t>
            </a:r>
            <a:r>
              <a:rPr lang="en-US" altLang="ja-JP" sz="1047" dirty="0">
                <a:solidFill>
                  <a:prstClr val="black"/>
                </a:solidFill>
                <a:latin typeface="游ゴシック" panose="020B0400000000000000" pitchFamily="50" charset="-128"/>
                <a:ea typeface="游ゴシック" panose="020B0400000000000000" pitchFamily="50" charset="-128"/>
              </a:rPr>
              <a:t>600</a:t>
            </a:r>
            <a:r>
              <a:rPr lang="ja-JP" altLang="en-US" sz="1047" dirty="0">
                <a:solidFill>
                  <a:prstClr val="black"/>
                </a:solidFill>
                <a:latin typeface="游ゴシック" panose="020B0400000000000000" pitchFamily="50" charset="-128"/>
                <a:ea typeface="游ゴシック" panose="020B0400000000000000" pitchFamily="50" charset="-128"/>
              </a:rPr>
              <a:t>万円</a:t>
            </a:r>
            <a:r>
              <a:rPr lang="en-US" altLang="ja-JP" sz="1047" dirty="0">
                <a:solidFill>
                  <a:prstClr val="black"/>
                </a:solidFill>
                <a:latin typeface="游ゴシック" panose="020B0400000000000000" pitchFamily="50" charset="-128"/>
                <a:ea typeface="游ゴシック" panose="020B0400000000000000" pitchFamily="50" charset="-128"/>
              </a:rPr>
              <a:t>/</a:t>
            </a:r>
            <a:r>
              <a:rPr lang="ja-JP" altLang="en-US" sz="1047" dirty="0">
                <a:solidFill>
                  <a:prstClr val="black"/>
                </a:solidFill>
                <a:latin typeface="游ゴシック" panose="020B0400000000000000" pitchFamily="50" charset="-128"/>
                <a:ea typeface="游ゴシック" panose="020B0400000000000000" pitchFamily="50" charset="-128"/>
              </a:rPr>
              <a:t>箇所</a:t>
            </a:r>
          </a:p>
          <a:p>
            <a:pPr marL="85511" indent="-85511" algn="just" defTabSz="909834" fontAlgn="base">
              <a:lnSpc>
                <a:spcPts val="1097"/>
              </a:lnSpc>
              <a:defRPr/>
            </a:pPr>
            <a:r>
              <a:rPr lang="ja-JP" altLang="en-US" sz="1047" dirty="0">
                <a:solidFill>
                  <a:prstClr val="black"/>
                </a:solidFill>
                <a:latin typeface="游ゴシック" panose="020B0400000000000000" pitchFamily="50" charset="-128"/>
                <a:ea typeface="游ゴシック" panose="020B0400000000000000" pitchFamily="50" charset="-128"/>
              </a:rPr>
              <a:t>③　２方向から出入りできる家族面会室の整備：</a:t>
            </a:r>
            <a:r>
              <a:rPr lang="en-US" altLang="ja-JP" sz="1047" dirty="0">
                <a:solidFill>
                  <a:prstClr val="black"/>
                </a:solidFill>
                <a:latin typeface="游ゴシック" panose="020B0400000000000000" pitchFamily="50" charset="-128"/>
                <a:ea typeface="游ゴシック" panose="020B0400000000000000" pitchFamily="50" charset="-128"/>
              </a:rPr>
              <a:t>350</a:t>
            </a:r>
            <a:r>
              <a:rPr lang="ja-JP" altLang="en-US" sz="1047" dirty="0">
                <a:solidFill>
                  <a:prstClr val="black"/>
                </a:solidFill>
                <a:latin typeface="游ゴシック" panose="020B0400000000000000" pitchFamily="50" charset="-128"/>
                <a:ea typeface="游ゴシック" panose="020B0400000000000000" pitchFamily="50" charset="-128"/>
              </a:rPr>
              <a:t>万円</a:t>
            </a:r>
            <a:r>
              <a:rPr lang="en-US" altLang="ja-JP" sz="1047" dirty="0">
                <a:solidFill>
                  <a:prstClr val="black"/>
                </a:solidFill>
                <a:latin typeface="游ゴシック" panose="020B0400000000000000" pitchFamily="50" charset="-128"/>
                <a:ea typeface="游ゴシック" panose="020B0400000000000000" pitchFamily="50" charset="-128"/>
              </a:rPr>
              <a:t>/</a:t>
            </a:r>
            <a:r>
              <a:rPr lang="ja-JP" altLang="en-US" sz="1047" dirty="0">
                <a:solidFill>
                  <a:prstClr val="black"/>
                </a:solidFill>
                <a:latin typeface="游ゴシック" panose="020B0400000000000000" pitchFamily="50" charset="-128"/>
                <a:ea typeface="游ゴシック" panose="020B0400000000000000" pitchFamily="50" charset="-128"/>
              </a:rPr>
              <a:t>施設</a:t>
            </a:r>
          </a:p>
          <a:p>
            <a:pPr marL="85511" indent="-85511" algn="just" defTabSz="909834">
              <a:spcBef>
                <a:spcPts val="1197"/>
              </a:spcBef>
              <a:defRPr/>
            </a:pPr>
            <a:r>
              <a:rPr lang="en-US" altLang="ja-JP" sz="998" kern="100" dirty="0">
                <a:solidFill>
                  <a:prstClr val="black"/>
                </a:solidFill>
                <a:latin typeface="游ゴシック" panose="020B0400000000000000" pitchFamily="50" charset="-128"/>
                <a:ea typeface="游ゴシック" panose="020B0400000000000000" pitchFamily="50" charset="-128"/>
              </a:rPr>
              <a:t>※</a:t>
            </a:r>
            <a:r>
              <a:rPr lang="ja-JP" altLang="en-US" sz="998" kern="100" dirty="0">
                <a:solidFill>
                  <a:prstClr val="black"/>
                </a:solidFill>
                <a:latin typeface="游ゴシック" panose="020B0400000000000000" pitchFamily="50" charset="-128"/>
                <a:ea typeface="游ゴシック" panose="020B0400000000000000" pitchFamily="50" charset="-128"/>
              </a:rPr>
              <a:t>　令和２年度第３次補正予算案から実施</a:t>
            </a:r>
          </a:p>
        </p:txBody>
      </p:sp>
      <p:sp>
        <p:nvSpPr>
          <p:cNvPr id="48" name="正方形/長方形 47"/>
          <p:cNvSpPr/>
          <p:nvPr/>
        </p:nvSpPr>
        <p:spPr>
          <a:xfrm>
            <a:off x="7927873" y="1308765"/>
            <a:ext cx="2872685" cy="502720"/>
          </a:xfrm>
          <a:prstGeom prst="rect">
            <a:avLst/>
          </a:prstGeom>
        </p:spPr>
        <p:style>
          <a:lnRef idx="1">
            <a:schemeClr val="accent6"/>
          </a:lnRef>
          <a:fillRef idx="2">
            <a:schemeClr val="accent6"/>
          </a:fillRef>
          <a:effectRef idx="1">
            <a:schemeClr val="accent6"/>
          </a:effectRef>
          <a:fontRef idx="minor">
            <a:schemeClr val="dk1"/>
          </a:fontRef>
        </p:style>
        <p:txBody>
          <a:bodyPr wrap="square" lIns="71817" rIns="71817" anchor="ctr">
            <a:noAutofit/>
          </a:bodyPr>
          <a:lstStyle/>
          <a:p>
            <a:pPr marL="85511" indent="-85511" algn="just" defTabSz="909834" fontAlgn="base">
              <a:spcBef>
                <a:spcPts val="599"/>
              </a:spcBef>
              <a:defRPr/>
            </a:pPr>
            <a:r>
              <a:rPr lang="ja-JP" altLang="en-US" sz="1297" b="1" dirty="0">
                <a:solidFill>
                  <a:prstClr val="black"/>
                </a:solidFill>
                <a:latin typeface="Meiryo UI" panose="020B0604030504040204" pitchFamily="50" charset="-128"/>
                <a:ea typeface="Meiryo UI" panose="020B0604030504040204" pitchFamily="50" charset="-128"/>
              </a:rPr>
              <a:t>③　感染拡大防止のためのゾーニング環境等の整備に要する費用</a:t>
            </a:r>
          </a:p>
        </p:txBody>
      </p:sp>
      <p:graphicFrame>
        <p:nvGraphicFramePr>
          <p:cNvPr id="55" name="オブジェクト 54"/>
          <p:cNvGraphicFramePr>
            <a:graphicFrameLocks noChangeAspect="1"/>
          </p:cNvGraphicFramePr>
          <p:nvPr>
            <p:extLst/>
          </p:nvPr>
        </p:nvGraphicFramePr>
        <p:xfrm>
          <a:off x="7898308" y="4865503"/>
          <a:ext cx="1788949" cy="917835"/>
        </p:xfrm>
        <a:graphic>
          <a:graphicData uri="http://schemas.openxmlformats.org/presentationml/2006/ole">
            <mc:AlternateContent xmlns:mc="http://schemas.openxmlformats.org/markup-compatibility/2006">
              <mc:Choice xmlns:v="urn:schemas-microsoft-com:vml" Requires="v">
                <p:oleObj spid="_x0000_s1026" name="ワークシート" r:id="rId7" imgW="5124298" imgH="2629063" progId="Excel.Sheet.12">
                  <p:embed/>
                </p:oleObj>
              </mc:Choice>
              <mc:Fallback>
                <p:oleObj name="ワークシート" r:id="rId7" imgW="5124298" imgH="2629063" progId="Excel.Sheet.12">
                  <p:embed/>
                  <p:pic>
                    <p:nvPicPr>
                      <p:cNvPr id="0" name=""/>
                      <p:cNvPicPr/>
                      <p:nvPr/>
                    </p:nvPicPr>
                    <p:blipFill>
                      <a:blip r:embed="rId8"/>
                      <a:stretch>
                        <a:fillRect/>
                      </a:stretch>
                    </p:blipFill>
                    <p:spPr>
                      <a:xfrm>
                        <a:off x="7898308" y="4865503"/>
                        <a:ext cx="1788949" cy="917835"/>
                      </a:xfrm>
                      <a:prstGeom prst="rect">
                        <a:avLst/>
                      </a:prstGeom>
                    </p:spPr>
                  </p:pic>
                </p:oleObj>
              </mc:Fallback>
            </mc:AlternateContent>
          </a:graphicData>
        </a:graphic>
      </p:graphicFrame>
      <p:graphicFrame>
        <p:nvGraphicFramePr>
          <p:cNvPr id="56" name="オブジェクト 55"/>
          <p:cNvGraphicFramePr>
            <a:graphicFrameLocks noChangeAspect="1"/>
          </p:cNvGraphicFramePr>
          <p:nvPr>
            <p:extLst/>
          </p:nvPr>
        </p:nvGraphicFramePr>
        <p:xfrm>
          <a:off x="7791086" y="5625543"/>
          <a:ext cx="1841574" cy="1035588"/>
        </p:xfrm>
        <a:graphic>
          <a:graphicData uri="http://schemas.openxmlformats.org/presentationml/2006/ole">
            <mc:AlternateContent xmlns:mc="http://schemas.openxmlformats.org/markup-compatibility/2006">
              <mc:Choice xmlns:v="urn:schemas-microsoft-com:vml" Requires="v">
                <p:oleObj spid="_x0000_s1027" name="ワークシート" r:id="rId9" imgW="5124298" imgH="2886238" progId="Excel.Sheet.12">
                  <p:embed/>
                </p:oleObj>
              </mc:Choice>
              <mc:Fallback>
                <p:oleObj name="ワークシート" r:id="rId9" imgW="5124298" imgH="2886238" progId="Excel.Sheet.12">
                  <p:embed/>
                  <p:pic>
                    <p:nvPicPr>
                      <p:cNvPr id="0" name=""/>
                      <p:cNvPicPr/>
                      <p:nvPr/>
                    </p:nvPicPr>
                    <p:blipFill>
                      <a:blip r:embed="rId10"/>
                      <a:stretch>
                        <a:fillRect/>
                      </a:stretch>
                    </p:blipFill>
                    <p:spPr>
                      <a:xfrm>
                        <a:off x="7791086" y="5625543"/>
                        <a:ext cx="1841574" cy="1035588"/>
                      </a:xfrm>
                      <a:prstGeom prst="rect">
                        <a:avLst/>
                      </a:prstGeom>
                    </p:spPr>
                  </p:pic>
                </p:oleObj>
              </mc:Fallback>
            </mc:AlternateContent>
          </a:graphicData>
        </a:graphic>
      </p:graphicFrame>
      <p:graphicFrame>
        <p:nvGraphicFramePr>
          <p:cNvPr id="57" name="オブジェクト 56"/>
          <p:cNvGraphicFramePr>
            <a:graphicFrameLocks noChangeAspect="1"/>
          </p:cNvGraphicFramePr>
          <p:nvPr>
            <p:extLst/>
          </p:nvPr>
        </p:nvGraphicFramePr>
        <p:xfrm>
          <a:off x="9503428" y="5155114"/>
          <a:ext cx="1453578" cy="1075517"/>
        </p:xfrm>
        <a:graphic>
          <a:graphicData uri="http://schemas.openxmlformats.org/presentationml/2006/ole">
            <mc:AlternateContent xmlns:mc="http://schemas.openxmlformats.org/markup-compatibility/2006">
              <mc:Choice xmlns:v="urn:schemas-microsoft-com:vml" Requires="v">
                <p:oleObj spid="_x0000_s1028" name="ワークシート" r:id="rId11" imgW="5095768" imgH="3772022" progId="Excel.Sheet.12">
                  <p:embed/>
                </p:oleObj>
              </mc:Choice>
              <mc:Fallback>
                <p:oleObj name="ワークシート" r:id="rId11" imgW="5095768" imgH="3772022" progId="Excel.Sheet.12">
                  <p:embed/>
                  <p:pic>
                    <p:nvPicPr>
                      <p:cNvPr id="0" name=""/>
                      <p:cNvPicPr/>
                      <p:nvPr/>
                    </p:nvPicPr>
                    <p:blipFill>
                      <a:blip r:embed="rId12"/>
                      <a:stretch>
                        <a:fillRect/>
                      </a:stretch>
                    </p:blipFill>
                    <p:spPr>
                      <a:xfrm>
                        <a:off x="9503428" y="5155114"/>
                        <a:ext cx="1453578" cy="1075517"/>
                      </a:xfrm>
                      <a:prstGeom prst="rect">
                        <a:avLst/>
                      </a:prstGeom>
                    </p:spPr>
                  </p:pic>
                </p:oleObj>
              </mc:Fallback>
            </mc:AlternateContent>
          </a:graphicData>
        </a:graphic>
      </p:graphicFrame>
      <p:sp>
        <p:nvSpPr>
          <p:cNvPr id="17" name="正方形/長方形 16"/>
          <p:cNvSpPr/>
          <p:nvPr/>
        </p:nvSpPr>
        <p:spPr>
          <a:xfrm>
            <a:off x="1283719" y="6617785"/>
            <a:ext cx="8242812" cy="245596"/>
          </a:xfrm>
          <a:prstGeom prst="rect">
            <a:avLst/>
          </a:prstGeom>
        </p:spPr>
        <p:txBody>
          <a:bodyPr wrap="none">
            <a:spAutoFit/>
          </a:bodyPr>
          <a:lstStyle/>
          <a:p>
            <a:pPr marL="85511" indent="-85511" algn="just" defTabSz="909834">
              <a:spcBef>
                <a:spcPts val="1197"/>
              </a:spcBef>
              <a:defRPr/>
            </a:pPr>
            <a:r>
              <a:rPr lang="en-US" altLang="ja-JP" sz="998" dirty="0">
                <a:solidFill>
                  <a:prstClr val="black"/>
                </a:solidFill>
                <a:latin typeface="游ゴシック" panose="020B0400000000000000" pitchFamily="50" charset="-128"/>
                <a:ea typeface="游ゴシック" panose="020B0400000000000000" pitchFamily="50" charset="-128"/>
              </a:rPr>
              <a:t>※</a:t>
            </a:r>
            <a:r>
              <a:rPr lang="ja-JP" altLang="en-US" sz="998" dirty="0">
                <a:solidFill>
                  <a:prstClr val="black"/>
                </a:solidFill>
                <a:latin typeface="游ゴシック" panose="020B0400000000000000" pitchFamily="50" charset="-128"/>
                <a:ea typeface="游ゴシック" panose="020B0400000000000000" pitchFamily="50" charset="-128"/>
              </a:rPr>
              <a:t>　機動的に支援できるよう、新型コロナウイルス発生後、かつ、緊急的に着手せざるを得なかった事業に限り、内示日前のものも補助対象</a:t>
            </a:r>
          </a:p>
        </p:txBody>
      </p:sp>
      <p:sp>
        <p:nvSpPr>
          <p:cNvPr id="29" name="正方形/長方形 28"/>
          <p:cNvSpPr/>
          <p:nvPr/>
        </p:nvSpPr>
        <p:spPr bwMode="auto">
          <a:xfrm>
            <a:off x="6771835" y="126020"/>
            <a:ext cx="4021759" cy="323177"/>
          </a:xfrm>
          <a:prstGeom prst="rect">
            <a:avLst/>
          </a:prstGeom>
          <a:solidFill>
            <a:schemeClr val="bg1"/>
          </a:solidFill>
          <a:ln w="9525">
            <a:solidFill>
              <a:schemeClr val="tx1"/>
            </a:solidFill>
            <a:miter lim="800000"/>
            <a:headEnd/>
            <a:tailEnd/>
          </a:ln>
        </p:spPr>
        <p:txBody>
          <a:bodyPr lIns="35892" rIns="35892" rtlCol="0" anchor="ctr"/>
          <a:lstStyle/>
          <a:p>
            <a:pPr algn="ctr" defTabSz="912114" fontAlgn="base">
              <a:spcBef>
                <a:spcPct val="0"/>
              </a:spcBef>
              <a:spcAft>
                <a:spcPct val="0"/>
              </a:spcAft>
            </a:pPr>
            <a:r>
              <a:rPr lang="ja-JP" altLang="en-US" sz="1046" dirty="0">
                <a:solidFill>
                  <a:prstClr val="black"/>
                </a:solidFill>
                <a:latin typeface="游ゴシック" panose="020B0400000000000000" pitchFamily="50" charset="-128"/>
                <a:ea typeface="游ゴシック" panose="020B0400000000000000" pitchFamily="50" charset="-128"/>
              </a:rPr>
              <a:t>令和３年度</a:t>
            </a:r>
            <a:r>
              <a:rPr lang="ja-JP" altLang="en-US" sz="1046" dirty="0">
                <a:solidFill>
                  <a:prstClr val="black"/>
                </a:solidFill>
                <a:latin typeface="游ゴシック" panose="020B0400000000000000" pitchFamily="50" charset="-128"/>
                <a:ea typeface="游ゴシック" panose="020B0400000000000000" pitchFamily="50" charset="-128"/>
              </a:rPr>
              <a:t>予算：</a:t>
            </a:r>
            <a:r>
              <a:rPr lang="ja-JP" altLang="en-US" sz="1046" dirty="0">
                <a:solidFill>
                  <a:prstClr val="black"/>
                </a:solidFill>
                <a:latin typeface="游ゴシック" panose="020B0400000000000000" pitchFamily="50" charset="-128"/>
                <a:ea typeface="游ゴシック" panose="020B0400000000000000" pitchFamily="50" charset="-128"/>
              </a:rPr>
              <a:t>公費</a:t>
            </a:r>
            <a:r>
              <a:rPr lang="en-US" altLang="ja-JP" sz="1046" dirty="0">
                <a:solidFill>
                  <a:prstClr val="black"/>
                </a:solidFill>
                <a:latin typeface="游ゴシック" panose="020B0400000000000000" pitchFamily="50" charset="-128"/>
                <a:ea typeface="游ゴシック" panose="020B0400000000000000" pitchFamily="50" charset="-128"/>
              </a:rPr>
              <a:t>618</a:t>
            </a:r>
            <a:r>
              <a:rPr lang="ja-JP" altLang="en-US" sz="1046" dirty="0">
                <a:solidFill>
                  <a:prstClr val="black"/>
                </a:solidFill>
                <a:latin typeface="游ゴシック" panose="020B0400000000000000" pitchFamily="50" charset="-128"/>
                <a:ea typeface="游ゴシック" panose="020B0400000000000000" pitchFamily="50" charset="-128"/>
              </a:rPr>
              <a:t>億円の内数（国費</a:t>
            </a:r>
            <a:r>
              <a:rPr lang="en-US" altLang="ja-JP" sz="1046" dirty="0">
                <a:solidFill>
                  <a:prstClr val="black"/>
                </a:solidFill>
                <a:latin typeface="游ゴシック" panose="020B0400000000000000" pitchFamily="50" charset="-128"/>
                <a:ea typeface="游ゴシック" panose="020B0400000000000000" pitchFamily="50" charset="-128"/>
              </a:rPr>
              <a:t>412</a:t>
            </a:r>
            <a:r>
              <a:rPr lang="ja-JP" altLang="en-US" sz="1046" dirty="0">
                <a:solidFill>
                  <a:prstClr val="black"/>
                </a:solidFill>
                <a:latin typeface="游ゴシック" panose="020B0400000000000000" pitchFamily="50" charset="-128"/>
                <a:ea typeface="游ゴシック" panose="020B0400000000000000" pitchFamily="50" charset="-128"/>
              </a:rPr>
              <a:t>億円の内数）</a:t>
            </a:r>
            <a:endParaRPr lang="en-US" altLang="ja-JP" sz="1196" dirty="0">
              <a:solidFill>
                <a:prstClr val="black"/>
              </a:solidFill>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368088852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274</Words>
  <Application>Microsoft Office PowerPoint</Application>
  <PresentationFormat>ワイド画面</PresentationFormat>
  <Paragraphs>35</Paragraphs>
  <Slides>1</Slides>
  <Notes>0</Notes>
  <HiddenSlides>0</HiddenSlides>
  <MMClips>0</MMClips>
  <ScaleCrop>false</ScaleCrop>
  <HeadingPairs>
    <vt:vector size="8" baseType="variant">
      <vt:variant>
        <vt:lpstr>使用されているフォント</vt:lpstr>
      </vt:variant>
      <vt:variant>
        <vt:i4>7</vt:i4>
      </vt:variant>
      <vt:variant>
        <vt:lpstr>テーマ</vt:lpstr>
      </vt:variant>
      <vt:variant>
        <vt:i4>1</vt:i4>
      </vt:variant>
      <vt:variant>
        <vt:lpstr>埋め込まれた OLE サーバー</vt:lpstr>
      </vt:variant>
      <vt:variant>
        <vt:i4>1</vt:i4>
      </vt:variant>
      <vt:variant>
        <vt:lpstr>スライド タイトル</vt:lpstr>
      </vt:variant>
      <vt:variant>
        <vt:i4>1</vt:i4>
      </vt:variant>
    </vt:vector>
  </HeadingPairs>
  <TitlesOfParts>
    <vt:vector size="10" baseType="lpstr">
      <vt:lpstr>Meiryo UI</vt:lpstr>
      <vt:lpstr>ＭＳ Ｐゴシック</vt:lpstr>
      <vt:lpstr>メイリオ</vt:lpstr>
      <vt:lpstr>游ゴシック</vt:lpstr>
      <vt:lpstr>Arial</vt:lpstr>
      <vt:lpstr>Calibri</vt:lpstr>
      <vt:lpstr>Calibri Light</vt:lpstr>
      <vt:lpstr>Office テーマ</vt:lpstr>
      <vt:lpstr>ワークシート</vt:lpstr>
      <vt:lpstr>PowerPoint プレゼンテーション</vt:lpstr>
    </vt:vector>
  </TitlesOfParts>
  <Company>mieken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松本 果久</dc:creator>
  <cp:lastModifiedBy>松本 果久</cp:lastModifiedBy>
  <cp:revision>1</cp:revision>
  <dcterms:created xsi:type="dcterms:W3CDTF">2021-05-25T08:51:18Z</dcterms:created>
  <dcterms:modified xsi:type="dcterms:W3CDTF">2021-05-25T08:52:08Z</dcterms:modified>
</cp:coreProperties>
</file>