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3222" y="72"/>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slides/slide2.xml" Type="http://schemas.openxmlformats.org/officeDocument/2006/relationships/slide"/><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33F50BE-3DC8-4AFD-86BF-0BCB1E57496F}" type="datetimeFigureOut">
              <a:rPr kumimoji="1" lang="ja-JP" altLang="en-US" smtClean="0"/>
              <a:t>2025/8/29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032B03-E67D-42BD-A919-6986086E2BB2}" type="slidenum">
              <a:rPr kumimoji="1" lang="ja-JP" altLang="en-US" smtClean="0"/>
              <a:t>‹#›</a:t>
            </a:fld>
            <a:endParaRPr kumimoji="1" lang="ja-JP" altLang="en-US"/>
          </a:p>
        </p:txBody>
      </p:sp>
    </p:spTree>
    <p:extLst>
      <p:ext uri="{BB962C8B-B14F-4D97-AF65-F5344CB8AC3E}">
        <p14:creationId xmlns:p14="http://schemas.microsoft.com/office/powerpoint/2010/main" val="1949703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3F50BE-3DC8-4AFD-86BF-0BCB1E57496F}" type="datetimeFigureOut">
              <a:rPr kumimoji="1" lang="ja-JP" altLang="en-US" smtClean="0"/>
              <a:t>2025/8/29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032B03-E67D-42BD-A919-6986086E2BB2}" type="slidenum">
              <a:rPr kumimoji="1" lang="ja-JP" altLang="en-US" smtClean="0"/>
              <a:t>‹#›</a:t>
            </a:fld>
            <a:endParaRPr kumimoji="1" lang="ja-JP" altLang="en-US"/>
          </a:p>
        </p:txBody>
      </p:sp>
    </p:spTree>
    <p:extLst>
      <p:ext uri="{BB962C8B-B14F-4D97-AF65-F5344CB8AC3E}">
        <p14:creationId xmlns:p14="http://schemas.microsoft.com/office/powerpoint/2010/main" val="3730040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3F50BE-3DC8-4AFD-86BF-0BCB1E57496F}" type="datetimeFigureOut">
              <a:rPr kumimoji="1" lang="ja-JP" altLang="en-US" smtClean="0"/>
              <a:t>2025/8/29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032B03-E67D-42BD-A919-6986086E2BB2}" type="slidenum">
              <a:rPr kumimoji="1" lang="ja-JP" altLang="en-US" smtClean="0"/>
              <a:t>‹#›</a:t>
            </a:fld>
            <a:endParaRPr kumimoji="1" lang="ja-JP" altLang="en-US"/>
          </a:p>
        </p:txBody>
      </p:sp>
    </p:spTree>
    <p:extLst>
      <p:ext uri="{BB962C8B-B14F-4D97-AF65-F5344CB8AC3E}">
        <p14:creationId xmlns:p14="http://schemas.microsoft.com/office/powerpoint/2010/main" val="1635815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3F50BE-3DC8-4AFD-86BF-0BCB1E57496F}" type="datetimeFigureOut">
              <a:rPr kumimoji="1" lang="ja-JP" altLang="en-US" smtClean="0"/>
              <a:t>2025/8/29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032B03-E67D-42BD-A919-6986086E2BB2}" type="slidenum">
              <a:rPr kumimoji="1" lang="ja-JP" altLang="en-US" smtClean="0"/>
              <a:t>‹#›</a:t>
            </a:fld>
            <a:endParaRPr kumimoji="1" lang="ja-JP" altLang="en-US"/>
          </a:p>
        </p:txBody>
      </p:sp>
    </p:spTree>
    <p:extLst>
      <p:ext uri="{BB962C8B-B14F-4D97-AF65-F5344CB8AC3E}">
        <p14:creationId xmlns:p14="http://schemas.microsoft.com/office/powerpoint/2010/main" val="1817166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33F50BE-3DC8-4AFD-86BF-0BCB1E57496F}" type="datetimeFigureOut">
              <a:rPr kumimoji="1" lang="ja-JP" altLang="en-US" smtClean="0"/>
              <a:t>2025/8/29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032B03-E67D-42BD-A919-6986086E2BB2}" type="slidenum">
              <a:rPr kumimoji="1" lang="ja-JP" altLang="en-US" smtClean="0"/>
              <a:t>‹#›</a:t>
            </a:fld>
            <a:endParaRPr kumimoji="1" lang="ja-JP" altLang="en-US"/>
          </a:p>
        </p:txBody>
      </p:sp>
    </p:spTree>
    <p:extLst>
      <p:ext uri="{BB962C8B-B14F-4D97-AF65-F5344CB8AC3E}">
        <p14:creationId xmlns:p14="http://schemas.microsoft.com/office/powerpoint/2010/main" val="996755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33F50BE-3DC8-4AFD-86BF-0BCB1E57496F}" type="datetimeFigureOut">
              <a:rPr kumimoji="1" lang="ja-JP" altLang="en-US" smtClean="0"/>
              <a:t>2025/8/29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032B03-E67D-42BD-A919-6986086E2BB2}" type="slidenum">
              <a:rPr kumimoji="1" lang="ja-JP" altLang="en-US" smtClean="0"/>
              <a:t>‹#›</a:t>
            </a:fld>
            <a:endParaRPr kumimoji="1" lang="ja-JP" altLang="en-US"/>
          </a:p>
        </p:txBody>
      </p:sp>
    </p:spTree>
    <p:extLst>
      <p:ext uri="{BB962C8B-B14F-4D97-AF65-F5344CB8AC3E}">
        <p14:creationId xmlns:p14="http://schemas.microsoft.com/office/powerpoint/2010/main" val="2178467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33F50BE-3DC8-4AFD-86BF-0BCB1E57496F}" type="datetimeFigureOut">
              <a:rPr kumimoji="1" lang="ja-JP" altLang="en-US" smtClean="0"/>
              <a:t>2025/8/29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2032B03-E67D-42BD-A919-6986086E2BB2}" type="slidenum">
              <a:rPr kumimoji="1" lang="ja-JP" altLang="en-US" smtClean="0"/>
              <a:t>‹#›</a:t>
            </a:fld>
            <a:endParaRPr kumimoji="1" lang="ja-JP" altLang="en-US"/>
          </a:p>
        </p:txBody>
      </p:sp>
    </p:spTree>
    <p:extLst>
      <p:ext uri="{BB962C8B-B14F-4D97-AF65-F5344CB8AC3E}">
        <p14:creationId xmlns:p14="http://schemas.microsoft.com/office/powerpoint/2010/main" val="1324058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33F50BE-3DC8-4AFD-86BF-0BCB1E57496F}" type="datetimeFigureOut">
              <a:rPr kumimoji="1" lang="ja-JP" altLang="en-US" smtClean="0"/>
              <a:t>2025/8/29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2032B03-E67D-42BD-A919-6986086E2BB2}" type="slidenum">
              <a:rPr kumimoji="1" lang="ja-JP" altLang="en-US" smtClean="0"/>
              <a:t>‹#›</a:t>
            </a:fld>
            <a:endParaRPr kumimoji="1" lang="ja-JP" altLang="en-US"/>
          </a:p>
        </p:txBody>
      </p:sp>
    </p:spTree>
    <p:extLst>
      <p:ext uri="{BB962C8B-B14F-4D97-AF65-F5344CB8AC3E}">
        <p14:creationId xmlns:p14="http://schemas.microsoft.com/office/powerpoint/2010/main" val="3833836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3F50BE-3DC8-4AFD-86BF-0BCB1E57496F}" type="datetimeFigureOut">
              <a:rPr kumimoji="1" lang="ja-JP" altLang="en-US" smtClean="0"/>
              <a:t>2025/8/29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2032B03-E67D-42BD-A919-6986086E2BB2}" type="slidenum">
              <a:rPr kumimoji="1" lang="ja-JP" altLang="en-US" smtClean="0"/>
              <a:t>‹#›</a:t>
            </a:fld>
            <a:endParaRPr kumimoji="1" lang="ja-JP" altLang="en-US"/>
          </a:p>
        </p:txBody>
      </p:sp>
    </p:spTree>
    <p:extLst>
      <p:ext uri="{BB962C8B-B14F-4D97-AF65-F5344CB8AC3E}">
        <p14:creationId xmlns:p14="http://schemas.microsoft.com/office/powerpoint/2010/main" val="3343342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33F50BE-3DC8-4AFD-86BF-0BCB1E57496F}" type="datetimeFigureOut">
              <a:rPr kumimoji="1" lang="ja-JP" altLang="en-US" smtClean="0"/>
              <a:t>2025/8/29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032B03-E67D-42BD-A919-6986086E2BB2}" type="slidenum">
              <a:rPr kumimoji="1" lang="ja-JP" altLang="en-US" smtClean="0"/>
              <a:t>‹#›</a:t>
            </a:fld>
            <a:endParaRPr kumimoji="1" lang="ja-JP" altLang="en-US"/>
          </a:p>
        </p:txBody>
      </p:sp>
    </p:spTree>
    <p:extLst>
      <p:ext uri="{BB962C8B-B14F-4D97-AF65-F5344CB8AC3E}">
        <p14:creationId xmlns:p14="http://schemas.microsoft.com/office/powerpoint/2010/main" val="3202577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33F50BE-3DC8-4AFD-86BF-0BCB1E57496F}" type="datetimeFigureOut">
              <a:rPr kumimoji="1" lang="ja-JP" altLang="en-US" smtClean="0"/>
              <a:t>2025/8/29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032B03-E67D-42BD-A919-6986086E2BB2}" type="slidenum">
              <a:rPr kumimoji="1" lang="ja-JP" altLang="en-US" smtClean="0"/>
              <a:t>‹#›</a:t>
            </a:fld>
            <a:endParaRPr kumimoji="1" lang="ja-JP" altLang="en-US"/>
          </a:p>
        </p:txBody>
      </p:sp>
    </p:spTree>
    <p:extLst>
      <p:ext uri="{BB962C8B-B14F-4D97-AF65-F5344CB8AC3E}">
        <p14:creationId xmlns:p14="http://schemas.microsoft.com/office/powerpoint/2010/main" val="2319166740"/>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133F50BE-3DC8-4AFD-86BF-0BCB1E57496F}" type="datetimeFigureOut">
              <a:rPr kumimoji="1" lang="ja-JP" altLang="en-US" smtClean="0"/>
              <a:t>2025/8/29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A2032B03-E67D-42BD-A919-6986086E2BB2}" type="slidenum">
              <a:rPr kumimoji="1" lang="ja-JP" altLang="en-US" smtClean="0"/>
              <a:t>‹#›</a:t>
            </a:fld>
            <a:endParaRPr kumimoji="1" lang="ja-JP" altLang="en-US"/>
          </a:p>
        </p:txBody>
      </p:sp>
    </p:spTree>
    <p:extLst>
      <p:ext uri="{BB962C8B-B14F-4D97-AF65-F5344CB8AC3E}">
        <p14:creationId xmlns:p14="http://schemas.microsoft.com/office/powerpoint/2010/main" val="653455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3.png" Type="http://schemas.openxmlformats.org/officeDocument/2006/relationships/image"/><Relationship Id="rId3" Target="../media/image4.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四角形: 角を丸くする 17">
            <a:extLst>
              <a:ext uri="{FF2B5EF4-FFF2-40B4-BE49-F238E27FC236}">
                <a16:creationId xmlns:a16="http://schemas.microsoft.com/office/drawing/2014/main" id="{1BBF7A38-6C7C-FBEE-A3B7-8903516D27C3}"/>
              </a:ext>
            </a:extLst>
          </p:cNvPr>
          <p:cNvSpPr/>
          <p:nvPr/>
        </p:nvSpPr>
        <p:spPr>
          <a:xfrm>
            <a:off x="154194" y="6945424"/>
            <a:ext cx="2132315" cy="2653585"/>
          </a:xfrm>
          <a:prstGeom prst="roundRect">
            <a:avLst>
              <a:gd name="adj" fmla="val 6323"/>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innerShdw blurRad="63500" dist="50800" dir="27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四角形: 角を丸くする 16">
            <a:extLst>
              <a:ext uri="{FF2B5EF4-FFF2-40B4-BE49-F238E27FC236}">
                <a16:creationId xmlns:a16="http://schemas.microsoft.com/office/drawing/2014/main" id="{F0AC39DD-2007-3BD7-B2B5-E85036E2B293}"/>
              </a:ext>
            </a:extLst>
          </p:cNvPr>
          <p:cNvSpPr/>
          <p:nvPr/>
        </p:nvSpPr>
        <p:spPr>
          <a:xfrm>
            <a:off x="2356668" y="6970055"/>
            <a:ext cx="2132315" cy="2631984"/>
          </a:xfrm>
          <a:prstGeom prst="roundRect">
            <a:avLst>
              <a:gd name="adj" fmla="val 6323"/>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innerShdw blurRad="63500" dist="50800" dir="27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四角形: 角を丸くする 15">
            <a:extLst>
              <a:ext uri="{FF2B5EF4-FFF2-40B4-BE49-F238E27FC236}">
                <a16:creationId xmlns:a16="http://schemas.microsoft.com/office/drawing/2014/main" id="{F5FC44F5-7B12-90E1-3009-BBD03F093C4D}"/>
              </a:ext>
            </a:extLst>
          </p:cNvPr>
          <p:cNvSpPr/>
          <p:nvPr/>
        </p:nvSpPr>
        <p:spPr>
          <a:xfrm>
            <a:off x="4566444" y="3741698"/>
            <a:ext cx="2160926" cy="2731906"/>
          </a:xfrm>
          <a:prstGeom prst="roundRect">
            <a:avLst>
              <a:gd name="adj" fmla="val 6323"/>
            </a:avLst>
          </a:prstGeom>
          <a:gradFill>
            <a:gsLst>
              <a:gs pos="0">
                <a:schemeClr val="accent1">
                  <a:lumMod val="5000"/>
                  <a:lumOff val="95000"/>
                </a:schemeClr>
              </a:gs>
              <a:gs pos="47000">
                <a:schemeClr val="accent6">
                  <a:lumMod val="20000"/>
                  <a:lumOff val="80000"/>
                </a:schemeClr>
              </a:gs>
              <a:gs pos="74000">
                <a:schemeClr val="accent6">
                  <a:lumMod val="40000"/>
                  <a:lumOff val="60000"/>
                </a:schemeClr>
              </a:gs>
              <a:gs pos="100000">
                <a:schemeClr val="accent6">
                  <a:lumMod val="60000"/>
                  <a:lumOff val="40000"/>
                </a:schemeClr>
              </a:gs>
            </a:gsLst>
            <a:lin ang="5400000" scaled="1"/>
          </a:gradFill>
          <a:effectLst>
            <a:innerShdw blurRad="63500" dist="50800" dir="27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5" name="四角形: 角を丸くする 14">
            <a:extLst>
              <a:ext uri="{FF2B5EF4-FFF2-40B4-BE49-F238E27FC236}">
                <a16:creationId xmlns:a16="http://schemas.microsoft.com/office/drawing/2014/main" id="{939B88CB-CC66-41BD-40CA-50E92A32F08D}"/>
              </a:ext>
            </a:extLst>
          </p:cNvPr>
          <p:cNvSpPr/>
          <p:nvPr/>
        </p:nvSpPr>
        <p:spPr>
          <a:xfrm>
            <a:off x="2355833" y="3741699"/>
            <a:ext cx="2160926" cy="2731906"/>
          </a:xfrm>
          <a:prstGeom prst="roundRect">
            <a:avLst>
              <a:gd name="adj" fmla="val 6323"/>
            </a:avLst>
          </a:prstGeom>
          <a:gradFill>
            <a:gsLst>
              <a:gs pos="0">
                <a:schemeClr val="accent1">
                  <a:lumMod val="5000"/>
                  <a:lumOff val="95000"/>
                </a:schemeClr>
              </a:gs>
              <a:gs pos="47000">
                <a:schemeClr val="accent6">
                  <a:lumMod val="20000"/>
                  <a:lumOff val="80000"/>
                </a:schemeClr>
              </a:gs>
              <a:gs pos="74000">
                <a:schemeClr val="accent6">
                  <a:lumMod val="40000"/>
                  <a:lumOff val="60000"/>
                </a:schemeClr>
              </a:gs>
              <a:gs pos="100000">
                <a:schemeClr val="accent6">
                  <a:lumMod val="60000"/>
                  <a:lumOff val="40000"/>
                </a:schemeClr>
              </a:gs>
            </a:gsLst>
            <a:lin ang="5400000" scaled="1"/>
          </a:gradFill>
          <a:effectLst>
            <a:innerShdw blurRad="63500" dist="50800" dir="27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4" name="四角形: 角を丸くする 13">
            <a:extLst>
              <a:ext uri="{FF2B5EF4-FFF2-40B4-BE49-F238E27FC236}">
                <a16:creationId xmlns:a16="http://schemas.microsoft.com/office/drawing/2014/main" id="{2A26C855-BA16-DD63-1D39-B2ED0CA67528}"/>
              </a:ext>
            </a:extLst>
          </p:cNvPr>
          <p:cNvSpPr/>
          <p:nvPr/>
        </p:nvSpPr>
        <p:spPr>
          <a:xfrm>
            <a:off x="130277" y="3741698"/>
            <a:ext cx="2160926" cy="2731907"/>
          </a:xfrm>
          <a:prstGeom prst="roundRect">
            <a:avLst>
              <a:gd name="adj" fmla="val 6323"/>
            </a:avLst>
          </a:prstGeom>
          <a:gradFill>
            <a:gsLst>
              <a:gs pos="0">
                <a:schemeClr val="accent1">
                  <a:lumMod val="5000"/>
                  <a:lumOff val="95000"/>
                </a:schemeClr>
              </a:gs>
              <a:gs pos="47000">
                <a:schemeClr val="accent6">
                  <a:lumMod val="20000"/>
                  <a:lumOff val="80000"/>
                </a:schemeClr>
              </a:gs>
              <a:gs pos="74000">
                <a:schemeClr val="accent6">
                  <a:lumMod val="40000"/>
                  <a:lumOff val="60000"/>
                </a:schemeClr>
              </a:gs>
              <a:gs pos="100000">
                <a:schemeClr val="accent6">
                  <a:lumMod val="60000"/>
                  <a:lumOff val="40000"/>
                </a:schemeClr>
              </a:gs>
            </a:gsLst>
            <a:lin ang="5400000" scaled="1"/>
          </a:gradFill>
          <a:effectLst>
            <a:innerShdw blurRad="63500" dist="50800" dir="27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0" name="四角形: 角を丸くする 9">
            <a:extLst>
              <a:ext uri="{FF2B5EF4-FFF2-40B4-BE49-F238E27FC236}">
                <a16:creationId xmlns:a16="http://schemas.microsoft.com/office/drawing/2014/main" id="{6E0EF5BC-5B9E-C2DB-28BD-57A787F323BE}"/>
              </a:ext>
            </a:extLst>
          </p:cNvPr>
          <p:cNvSpPr/>
          <p:nvPr/>
        </p:nvSpPr>
        <p:spPr>
          <a:xfrm>
            <a:off x="4606028" y="6990429"/>
            <a:ext cx="2132315" cy="2613374"/>
          </a:xfrm>
          <a:prstGeom prst="roundRect">
            <a:avLst>
              <a:gd name="adj" fmla="val 6323"/>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innerShdw blurRad="63500" dist="50800" dir="27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FA1399FB-0E03-AD01-4A6A-A7B0788F2706}"/>
              </a:ext>
            </a:extLst>
          </p:cNvPr>
          <p:cNvSpPr txBox="1"/>
          <p:nvPr/>
        </p:nvSpPr>
        <p:spPr>
          <a:xfrm>
            <a:off x="4606028" y="7039996"/>
            <a:ext cx="1951175" cy="646331"/>
          </a:xfrm>
          <a:prstGeom prst="rect">
            <a:avLst/>
          </a:prstGeom>
          <a:noFill/>
        </p:spPr>
        <p:txBody>
          <a:bodyPr wrap="none" rtlCol="0">
            <a:spAutoFit/>
          </a:bodyPr>
          <a:lstStyle/>
          <a:p>
            <a:r>
              <a:rPr kumimoji="1" lang="ja-JP" altLang="en-US" sz="1200" b="1" dirty="0">
                <a:latin typeface="BIZ UDPゴシック" panose="020B0400000000000000" pitchFamily="50" charset="-128"/>
                <a:ea typeface="BIZ UDPゴシック" panose="020B0400000000000000" pitchFamily="50" charset="-128"/>
              </a:rPr>
              <a:t>⑥日照時間が長く、比較的</a:t>
            </a:r>
            <a:endParaRPr kumimoji="1" lang="en-US" altLang="ja-JP" sz="1200" b="1" dirty="0">
              <a:latin typeface="BIZ UDPゴシック" panose="020B0400000000000000" pitchFamily="50" charset="-128"/>
              <a:ea typeface="BIZ UDPゴシック" panose="020B0400000000000000" pitchFamily="50" charset="-128"/>
            </a:endParaRPr>
          </a:p>
          <a:p>
            <a:r>
              <a:rPr kumimoji="1" lang="ja-JP" altLang="en-US" sz="1200" b="1" dirty="0">
                <a:latin typeface="BIZ UDPゴシック" panose="020B0400000000000000" pitchFamily="50" charset="-128"/>
                <a:ea typeface="BIZ UDPゴシック" panose="020B0400000000000000" pitchFamily="50" charset="-128"/>
              </a:rPr>
              <a:t>　温暖で過ごし</a:t>
            </a:r>
            <a:endParaRPr kumimoji="1" lang="en-US" altLang="ja-JP" sz="1200" b="1" dirty="0">
              <a:latin typeface="BIZ UDPゴシック" panose="020B0400000000000000" pitchFamily="50" charset="-128"/>
              <a:ea typeface="BIZ UDPゴシック" panose="020B0400000000000000" pitchFamily="50" charset="-128"/>
            </a:endParaRPr>
          </a:p>
          <a:p>
            <a:r>
              <a:rPr kumimoji="1" lang="ja-JP" altLang="en-US" sz="1200" b="1" dirty="0">
                <a:latin typeface="BIZ UDPゴシック" panose="020B0400000000000000" pitchFamily="50" charset="-128"/>
                <a:ea typeface="BIZ UDPゴシック" panose="020B0400000000000000" pitchFamily="50" charset="-128"/>
              </a:rPr>
              <a:t>　やすい天候</a:t>
            </a:r>
            <a:endParaRPr kumimoji="1" lang="en-US" altLang="ja-JP" sz="1200" b="1" dirty="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6E4AB702-11AD-0917-9EF1-DC6BFFB5F50D}"/>
              </a:ext>
            </a:extLst>
          </p:cNvPr>
          <p:cNvSpPr txBox="1"/>
          <p:nvPr/>
        </p:nvSpPr>
        <p:spPr>
          <a:xfrm>
            <a:off x="2382841" y="7018843"/>
            <a:ext cx="2053767" cy="646331"/>
          </a:xfrm>
          <a:prstGeom prst="rect">
            <a:avLst/>
          </a:prstGeom>
          <a:noFill/>
        </p:spPr>
        <p:txBody>
          <a:bodyPr wrap="none" rtlCol="0">
            <a:spAutoFit/>
          </a:bodyPr>
          <a:lstStyle/>
          <a:p>
            <a:r>
              <a:rPr kumimoji="1" lang="ja-JP" altLang="en-US" sz="1200" b="1" dirty="0">
                <a:latin typeface="BIZ UDPゴシック" panose="020B0400000000000000" pitchFamily="50" charset="-128"/>
                <a:ea typeface="BIZ UDPゴシック" panose="020B0400000000000000" pitchFamily="50" charset="-128"/>
              </a:rPr>
              <a:t>⑤自然公園面積や周辺の</a:t>
            </a:r>
            <a:endParaRPr kumimoji="1" lang="en-US" altLang="ja-JP" sz="1200" b="1" dirty="0">
              <a:latin typeface="BIZ UDPゴシック" panose="020B0400000000000000" pitchFamily="50" charset="-128"/>
              <a:ea typeface="BIZ UDPゴシック" panose="020B0400000000000000" pitchFamily="50" charset="-128"/>
            </a:endParaRPr>
          </a:p>
          <a:p>
            <a:r>
              <a:rPr kumimoji="1" lang="ja-JP" altLang="en-US" sz="1200" b="1" dirty="0">
                <a:latin typeface="BIZ UDPゴシック" panose="020B0400000000000000" pitchFamily="50" charset="-128"/>
                <a:ea typeface="BIZ UDPゴシック" panose="020B0400000000000000" pitchFamily="50" charset="-128"/>
              </a:rPr>
              <a:t>　都市公園の数が全国的に</a:t>
            </a:r>
            <a:endParaRPr kumimoji="1" lang="en-US" altLang="ja-JP" sz="1200" b="1" dirty="0">
              <a:latin typeface="BIZ UDPゴシック" panose="020B0400000000000000" pitchFamily="50" charset="-128"/>
              <a:ea typeface="BIZ UDPゴシック" panose="020B0400000000000000" pitchFamily="50" charset="-128"/>
            </a:endParaRPr>
          </a:p>
          <a:p>
            <a:r>
              <a:rPr kumimoji="1" lang="ja-JP" altLang="en-US" sz="1200" b="1" dirty="0">
                <a:latin typeface="BIZ UDPゴシック" panose="020B0400000000000000" pitchFamily="50" charset="-128"/>
                <a:ea typeface="BIZ UDPゴシック" panose="020B0400000000000000" pitchFamily="50" charset="-128"/>
              </a:rPr>
              <a:t>　高く、自然豊かな環境</a:t>
            </a:r>
          </a:p>
        </p:txBody>
      </p:sp>
      <p:sp>
        <p:nvSpPr>
          <p:cNvPr id="7" name="テキスト ボックス 6">
            <a:extLst>
              <a:ext uri="{FF2B5EF4-FFF2-40B4-BE49-F238E27FC236}">
                <a16:creationId xmlns:a16="http://schemas.microsoft.com/office/drawing/2014/main" id="{381699FF-6107-4562-149B-37630F58A38D}"/>
              </a:ext>
            </a:extLst>
          </p:cNvPr>
          <p:cNvSpPr txBox="1"/>
          <p:nvPr/>
        </p:nvSpPr>
        <p:spPr>
          <a:xfrm>
            <a:off x="187370" y="6970771"/>
            <a:ext cx="2024913" cy="646331"/>
          </a:xfrm>
          <a:prstGeom prst="rect">
            <a:avLst/>
          </a:prstGeom>
          <a:noFill/>
        </p:spPr>
        <p:txBody>
          <a:bodyPr wrap="none" rtlCol="0">
            <a:spAutoFit/>
          </a:bodyPr>
          <a:lstStyle/>
          <a:p>
            <a:r>
              <a:rPr kumimoji="1" lang="ja-JP" altLang="en-US" sz="1200" b="1" dirty="0">
                <a:latin typeface="BIZ UDPゴシック" panose="020B0400000000000000" pitchFamily="50" charset="-128"/>
                <a:ea typeface="BIZ UDPゴシック" panose="020B0400000000000000" pitchFamily="50" charset="-128"/>
              </a:rPr>
              <a:t>④持ち家比率や一戸建住宅</a:t>
            </a:r>
            <a:endParaRPr kumimoji="1" lang="en-US" altLang="ja-JP" sz="1200" b="1" dirty="0">
              <a:latin typeface="BIZ UDPゴシック" panose="020B0400000000000000" pitchFamily="50" charset="-128"/>
              <a:ea typeface="BIZ UDPゴシック" panose="020B0400000000000000" pitchFamily="50" charset="-128"/>
            </a:endParaRPr>
          </a:p>
          <a:p>
            <a:r>
              <a:rPr kumimoji="1" lang="ja-JP" altLang="en-US" sz="1200" b="1" dirty="0">
                <a:latin typeface="BIZ UDPゴシック" panose="020B0400000000000000" pitchFamily="50" charset="-128"/>
                <a:ea typeface="BIZ UDPゴシック" panose="020B0400000000000000" pitchFamily="50" charset="-128"/>
              </a:rPr>
              <a:t>　比率が高く、家賃も安い</a:t>
            </a:r>
            <a:endParaRPr kumimoji="1" lang="en-US" altLang="ja-JP" sz="1200" b="1" dirty="0">
              <a:latin typeface="BIZ UDPゴシック" panose="020B0400000000000000" pitchFamily="50" charset="-128"/>
              <a:ea typeface="BIZ UDPゴシック" panose="020B0400000000000000" pitchFamily="50" charset="-128"/>
            </a:endParaRPr>
          </a:p>
          <a:p>
            <a:r>
              <a:rPr kumimoji="1" lang="ja-JP" altLang="en-US" sz="1200" b="1" dirty="0">
                <a:latin typeface="BIZ UDPゴシック" panose="020B0400000000000000" pitchFamily="50" charset="-128"/>
                <a:ea typeface="BIZ UDPゴシック" panose="020B0400000000000000" pitchFamily="50" charset="-128"/>
              </a:rPr>
              <a:t>　恵まれた住環境</a:t>
            </a:r>
            <a:endParaRPr kumimoji="1" lang="en-US" altLang="ja-JP" sz="1200" b="1" dirty="0">
              <a:latin typeface="BIZ UDPゴシック" panose="020B0400000000000000" pitchFamily="50" charset="-128"/>
              <a:ea typeface="BIZ UDPゴシック" panose="020B0400000000000000" pitchFamily="50" charset="-128"/>
            </a:endParaRPr>
          </a:p>
        </p:txBody>
      </p:sp>
      <p:sp>
        <p:nvSpPr>
          <p:cNvPr id="11" name="テキスト ボックス 10">
            <a:extLst>
              <a:ext uri="{FF2B5EF4-FFF2-40B4-BE49-F238E27FC236}">
                <a16:creationId xmlns:a16="http://schemas.microsoft.com/office/drawing/2014/main" id="{C98E71E6-C390-F459-7027-3964B252B32F}"/>
              </a:ext>
            </a:extLst>
          </p:cNvPr>
          <p:cNvSpPr txBox="1"/>
          <p:nvPr/>
        </p:nvSpPr>
        <p:spPr>
          <a:xfrm>
            <a:off x="113166" y="3764173"/>
            <a:ext cx="2103461" cy="461665"/>
          </a:xfrm>
          <a:prstGeom prst="rect">
            <a:avLst/>
          </a:prstGeom>
          <a:noFill/>
        </p:spPr>
        <p:txBody>
          <a:bodyPr wrap="none" rtlCol="0">
            <a:spAutoFit/>
          </a:bodyPr>
          <a:lstStyle/>
          <a:p>
            <a:r>
              <a:rPr kumimoji="1" lang="ja-JP" altLang="en-US" sz="1200" b="1" dirty="0">
                <a:latin typeface="BIZ UDPゴシック" panose="020B0400000000000000" pitchFamily="50" charset="-128"/>
                <a:ea typeface="BIZ UDPゴシック" panose="020B0400000000000000" pitchFamily="50" charset="-128"/>
              </a:rPr>
              <a:t>①収入が高く、生活に必要な</a:t>
            </a:r>
            <a:endParaRPr kumimoji="1" lang="en-US" altLang="ja-JP" sz="1200" b="1" dirty="0">
              <a:latin typeface="BIZ UDPゴシック" panose="020B0400000000000000" pitchFamily="50" charset="-128"/>
              <a:ea typeface="BIZ UDPゴシック" panose="020B0400000000000000" pitchFamily="50" charset="-128"/>
            </a:endParaRPr>
          </a:p>
          <a:p>
            <a:r>
              <a:rPr kumimoji="1" lang="ja-JP" altLang="en-US" sz="1200" b="1" dirty="0">
                <a:latin typeface="BIZ UDPゴシック" panose="020B0400000000000000" pitchFamily="50" charset="-128"/>
                <a:ea typeface="BIZ UDPゴシック" panose="020B0400000000000000" pitchFamily="50" charset="-128"/>
              </a:rPr>
              <a:t>　支出が低い</a:t>
            </a:r>
            <a:endParaRPr kumimoji="1" lang="en-US" altLang="ja-JP" sz="1200" b="1"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9C22A4F7-EC09-6FFF-E7BA-8B112FDA51D6}"/>
              </a:ext>
            </a:extLst>
          </p:cNvPr>
          <p:cNvSpPr txBox="1"/>
          <p:nvPr/>
        </p:nvSpPr>
        <p:spPr>
          <a:xfrm>
            <a:off x="2438741" y="3797205"/>
            <a:ext cx="1975221" cy="646331"/>
          </a:xfrm>
          <a:prstGeom prst="rect">
            <a:avLst/>
          </a:prstGeom>
          <a:noFill/>
        </p:spPr>
        <p:txBody>
          <a:bodyPr wrap="none" rtlCol="0">
            <a:spAutoFit/>
          </a:bodyPr>
          <a:lstStyle/>
          <a:p>
            <a:r>
              <a:rPr kumimoji="1" lang="ja-JP" altLang="en-US" sz="1200" b="1" dirty="0">
                <a:latin typeface="BIZ UDPゴシック" panose="020B0400000000000000" pitchFamily="50" charset="-128"/>
                <a:ea typeface="BIZ UDPゴシック" panose="020B0400000000000000" pitchFamily="50" charset="-128"/>
              </a:rPr>
              <a:t>②完全失業率が低く、消費</a:t>
            </a:r>
            <a:endParaRPr kumimoji="1" lang="en-US" altLang="ja-JP" sz="1200" b="1" dirty="0">
              <a:latin typeface="BIZ UDPゴシック" panose="020B0400000000000000" pitchFamily="50" charset="-128"/>
              <a:ea typeface="BIZ UDPゴシック" panose="020B0400000000000000" pitchFamily="50" charset="-128"/>
            </a:endParaRPr>
          </a:p>
          <a:p>
            <a:r>
              <a:rPr kumimoji="1" lang="ja-JP" altLang="en-US" sz="1200" b="1" dirty="0">
                <a:latin typeface="BIZ UDPゴシック" panose="020B0400000000000000" pitchFamily="50" charset="-128"/>
                <a:ea typeface="BIZ UDPゴシック" panose="020B0400000000000000" pitchFamily="50" charset="-128"/>
              </a:rPr>
              <a:t>　支出に占める教養娯楽費</a:t>
            </a:r>
            <a:endParaRPr kumimoji="1" lang="en-US" altLang="ja-JP" sz="1200" b="1" dirty="0">
              <a:latin typeface="BIZ UDPゴシック" panose="020B0400000000000000" pitchFamily="50" charset="-128"/>
              <a:ea typeface="BIZ UDPゴシック" panose="020B0400000000000000" pitchFamily="50" charset="-128"/>
            </a:endParaRPr>
          </a:p>
          <a:p>
            <a:r>
              <a:rPr kumimoji="1" lang="ja-JP" altLang="en-US" sz="1200" b="1" dirty="0">
                <a:latin typeface="BIZ UDPゴシック" panose="020B0400000000000000" pitchFamily="50" charset="-128"/>
                <a:ea typeface="BIZ UDPゴシック" panose="020B0400000000000000" pitchFamily="50" charset="-128"/>
              </a:rPr>
              <a:t>　の割合が高い</a:t>
            </a:r>
            <a:endParaRPr kumimoji="1" lang="en-US" altLang="ja-JP" sz="1200" b="1" dirty="0">
              <a:latin typeface="BIZ UDPゴシック" panose="020B0400000000000000" pitchFamily="50" charset="-128"/>
              <a:ea typeface="BIZ UDPゴシック" panose="020B0400000000000000" pitchFamily="50" charset="-128"/>
            </a:endParaRPr>
          </a:p>
        </p:txBody>
      </p:sp>
      <p:sp>
        <p:nvSpPr>
          <p:cNvPr id="13" name="テキスト ボックス 12">
            <a:extLst>
              <a:ext uri="{FF2B5EF4-FFF2-40B4-BE49-F238E27FC236}">
                <a16:creationId xmlns:a16="http://schemas.microsoft.com/office/drawing/2014/main" id="{227D8280-684B-3D17-2BBE-34979162BAF5}"/>
              </a:ext>
            </a:extLst>
          </p:cNvPr>
          <p:cNvSpPr txBox="1"/>
          <p:nvPr/>
        </p:nvSpPr>
        <p:spPr>
          <a:xfrm>
            <a:off x="4627945" y="3762127"/>
            <a:ext cx="2108269" cy="646331"/>
          </a:xfrm>
          <a:prstGeom prst="rect">
            <a:avLst/>
          </a:prstGeom>
          <a:noFill/>
        </p:spPr>
        <p:txBody>
          <a:bodyPr wrap="none" rtlCol="0">
            <a:spAutoFit/>
          </a:bodyPr>
          <a:lstStyle/>
          <a:p>
            <a:r>
              <a:rPr kumimoji="1" lang="ja-JP" altLang="en-US" sz="1200" b="1" dirty="0">
                <a:latin typeface="BIZ UDPゴシック" panose="020B0400000000000000" pitchFamily="50" charset="-128"/>
                <a:ea typeface="BIZ UDPゴシック" panose="020B0400000000000000" pitchFamily="50" charset="-128"/>
              </a:rPr>
              <a:t>③社長が日本一若く、</a:t>
            </a:r>
            <a:endParaRPr kumimoji="1" lang="en-US" altLang="ja-JP" sz="1200" b="1" dirty="0">
              <a:latin typeface="BIZ UDPゴシック" panose="020B0400000000000000" pitchFamily="50" charset="-128"/>
              <a:ea typeface="BIZ UDPゴシック" panose="020B0400000000000000" pitchFamily="50" charset="-128"/>
            </a:endParaRPr>
          </a:p>
          <a:p>
            <a:r>
              <a:rPr kumimoji="1" lang="ja-JP" altLang="en-US" sz="1200" b="1" dirty="0">
                <a:latin typeface="BIZ UDPゴシック" panose="020B0400000000000000" pitchFamily="50" charset="-128"/>
                <a:ea typeface="BIZ UDPゴシック" panose="020B0400000000000000" pitchFamily="50" charset="-128"/>
              </a:rPr>
              <a:t>　事業後継者がいる</a:t>
            </a:r>
            <a:endParaRPr kumimoji="1" lang="en-US" altLang="ja-JP" sz="1200" b="1" dirty="0">
              <a:latin typeface="BIZ UDPゴシック" panose="020B0400000000000000" pitchFamily="50" charset="-128"/>
              <a:ea typeface="BIZ UDPゴシック" panose="020B0400000000000000" pitchFamily="50" charset="-128"/>
            </a:endParaRPr>
          </a:p>
          <a:p>
            <a:r>
              <a:rPr kumimoji="1" lang="ja-JP" altLang="en-US" sz="1200" b="1" dirty="0">
                <a:latin typeface="BIZ UDPゴシック" panose="020B0400000000000000" pitchFamily="50" charset="-128"/>
                <a:ea typeface="BIZ UDPゴシック" panose="020B0400000000000000" pitchFamily="50" charset="-128"/>
              </a:rPr>
              <a:t>　割合も全国で突出して高い</a:t>
            </a:r>
            <a:endParaRPr kumimoji="1" lang="en-US" altLang="ja-JP" sz="1200" b="1" dirty="0">
              <a:latin typeface="BIZ UDPゴシック" panose="020B0400000000000000" pitchFamily="50" charset="-128"/>
              <a:ea typeface="BIZ UDPゴシック" panose="020B0400000000000000" pitchFamily="50" charset="-128"/>
            </a:endParaRPr>
          </a:p>
        </p:txBody>
      </p:sp>
      <p:grpSp>
        <p:nvGrpSpPr>
          <p:cNvPr id="68" name="グループ化 67">
            <a:extLst>
              <a:ext uri="{FF2B5EF4-FFF2-40B4-BE49-F238E27FC236}">
                <a16:creationId xmlns:a16="http://schemas.microsoft.com/office/drawing/2014/main" id="{F58E086E-12A1-6944-A795-28EB52E417FC}"/>
              </a:ext>
            </a:extLst>
          </p:cNvPr>
          <p:cNvGrpSpPr/>
          <p:nvPr/>
        </p:nvGrpSpPr>
        <p:grpSpPr>
          <a:xfrm>
            <a:off x="86272" y="1236422"/>
            <a:ext cx="6641098" cy="1912705"/>
            <a:chOff x="86272" y="1703777"/>
            <a:chExt cx="6641098" cy="1912705"/>
          </a:xfrm>
          <a:effectLst>
            <a:outerShdw blurRad="101600" dist="38100" dir="2700000" algn="tl" rotWithShape="0">
              <a:prstClr val="black">
                <a:alpha val="40000"/>
              </a:prstClr>
            </a:outerShdw>
          </a:effectLst>
        </p:grpSpPr>
        <p:sp>
          <p:nvSpPr>
            <p:cNvPr id="28" name="矢印: 五方向 27">
              <a:extLst>
                <a:ext uri="{FF2B5EF4-FFF2-40B4-BE49-F238E27FC236}">
                  <a16:creationId xmlns:a16="http://schemas.microsoft.com/office/drawing/2014/main" id="{E1C2DFC0-D7B0-D66E-D772-42FF1CB5E21A}"/>
                </a:ext>
              </a:extLst>
            </p:cNvPr>
            <p:cNvSpPr/>
            <p:nvPr/>
          </p:nvSpPr>
          <p:spPr>
            <a:xfrm rot="10800000">
              <a:off x="980366" y="1747579"/>
              <a:ext cx="5747004" cy="1868903"/>
            </a:xfrm>
            <a:prstGeom prst="homePlate">
              <a:avLst>
                <a:gd name="adj" fmla="val 28248"/>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3420CF84-398E-3253-993D-B1D7B662F801}"/>
                </a:ext>
              </a:extLst>
            </p:cNvPr>
            <p:cNvSpPr/>
            <p:nvPr/>
          </p:nvSpPr>
          <p:spPr>
            <a:xfrm>
              <a:off x="86272" y="1703777"/>
              <a:ext cx="1134160" cy="1903819"/>
            </a:xfrm>
            <a:prstGeom prst="rect">
              <a:avLst/>
            </a:prstGeom>
            <a:solidFill>
              <a:schemeClr val="accent2">
                <a:lumMod val="75000"/>
              </a:schemeClr>
            </a:solidFill>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effectLst>
                    <a:outerShdw blurRad="127000" dist="38100" dir="2700000" algn="tl" rotWithShape="0">
                      <a:prstClr val="black">
                        <a:alpha val="40000"/>
                      </a:prstClr>
                    </a:outerShdw>
                  </a:effectLst>
                  <a:latin typeface="BIZ UDPゴシック" panose="020B0400000000000000" pitchFamily="50" charset="-128"/>
                  <a:ea typeface="BIZ UDPゴシック" panose="020B0400000000000000" pitchFamily="50" charset="-128"/>
                </a:rPr>
                <a:t>三重の強み</a:t>
              </a:r>
            </a:p>
          </p:txBody>
        </p:sp>
      </p:grpSp>
      <p:sp>
        <p:nvSpPr>
          <p:cNvPr id="20" name="テキスト ボックス 19">
            <a:extLst>
              <a:ext uri="{FF2B5EF4-FFF2-40B4-BE49-F238E27FC236}">
                <a16:creationId xmlns:a16="http://schemas.microsoft.com/office/drawing/2014/main" id="{9C05EA7A-B42B-7696-740F-B46747BECF23}"/>
              </a:ext>
            </a:extLst>
          </p:cNvPr>
          <p:cNvSpPr txBox="1"/>
          <p:nvPr/>
        </p:nvSpPr>
        <p:spPr>
          <a:xfrm>
            <a:off x="1395284" y="1367790"/>
            <a:ext cx="5333703" cy="1754326"/>
          </a:xfrm>
          <a:prstGeom prst="rect">
            <a:avLst/>
          </a:prstGeom>
          <a:noFill/>
          <a:ln w="12700">
            <a:noFill/>
          </a:ln>
          <a:effectLst/>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　・収入が高く、生活コストが低いため、</a:t>
            </a:r>
            <a:r>
              <a:rPr kumimoji="1" lang="ja-JP" altLang="en-US" sz="1400" b="1" u="sng" dirty="0">
                <a:latin typeface="BIZ UDPゴシック" panose="020B0400000000000000" pitchFamily="50" charset="-128"/>
                <a:ea typeface="BIZ UDPゴシック" panose="020B0400000000000000" pitchFamily="50" charset="-128"/>
              </a:rPr>
              <a:t>経済的に豊か。</a:t>
            </a:r>
            <a:endParaRPr kumimoji="1" lang="en-US" altLang="ja-JP" sz="1400" b="1" u="sng"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そのため、</a:t>
            </a:r>
            <a:r>
              <a:rPr kumimoji="1" lang="ja-JP" altLang="en-US" sz="1400" b="1" u="sng" dirty="0">
                <a:latin typeface="BIZ UDPゴシック" panose="020B0400000000000000" pitchFamily="50" charset="-128"/>
                <a:ea typeface="BIZ UDPゴシック" panose="020B0400000000000000" pitchFamily="50" charset="-128"/>
              </a:rPr>
              <a:t>ゆとりのある暮らしができる。</a:t>
            </a:r>
            <a:r>
              <a:rPr kumimoji="1" lang="ja-JP" altLang="en-US" sz="1400" dirty="0">
                <a:latin typeface="BIZ UDPゴシック" panose="020B0400000000000000" pitchFamily="50" charset="-128"/>
                <a:ea typeface="BIZ UDPゴシック" panose="020B0400000000000000" pitchFamily="50" charset="-128"/>
              </a:rPr>
              <a:t>・・・①②④</a:t>
            </a:r>
            <a:endParaRPr kumimoji="1" lang="en-US" altLang="ja-JP" sz="1400" dirty="0">
              <a:latin typeface="BIZ UDPゴシック" panose="020B0400000000000000" pitchFamily="50" charset="-128"/>
              <a:ea typeface="BIZ UDPゴシック" panose="020B0400000000000000" pitchFamily="50" charset="-128"/>
            </a:endParaRPr>
          </a:p>
          <a:p>
            <a:pPr>
              <a:spcBef>
                <a:spcPts val="600"/>
              </a:spcBef>
            </a:pPr>
            <a:r>
              <a:rPr kumimoji="1" lang="ja-JP" altLang="en-US" sz="1400" dirty="0">
                <a:latin typeface="BIZ UDPゴシック" panose="020B0400000000000000" pitchFamily="50" charset="-128"/>
                <a:ea typeface="BIZ UDPゴシック" panose="020B0400000000000000" pitchFamily="50" charset="-128"/>
              </a:rPr>
              <a:t>　・企業のトップが若く、後継者もいるため、</a:t>
            </a:r>
            <a:r>
              <a:rPr kumimoji="1" lang="ja-JP" altLang="en-US" sz="1400" b="1" u="sng" dirty="0">
                <a:latin typeface="BIZ UDPゴシック" panose="020B0400000000000000" pitchFamily="50" charset="-128"/>
                <a:ea typeface="BIZ UDPゴシック" panose="020B0400000000000000" pitchFamily="50" charset="-128"/>
              </a:rPr>
              <a:t>今後のさらなる</a:t>
            </a:r>
            <a:endParaRPr kumimoji="1" lang="en-US" altLang="ja-JP" sz="1400" b="1" u="sng"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b="1" u="sng" dirty="0">
                <a:latin typeface="BIZ UDPゴシック" panose="020B0400000000000000" pitchFamily="50" charset="-128"/>
                <a:ea typeface="BIZ UDPゴシック" panose="020B0400000000000000" pitchFamily="50" charset="-128"/>
              </a:rPr>
              <a:t>イノベーションが期待できる。</a:t>
            </a:r>
            <a:r>
              <a:rPr kumimoji="1" lang="ja-JP" altLang="en-US" sz="1400" dirty="0">
                <a:latin typeface="BIZ UDPゴシック" panose="020B0400000000000000" pitchFamily="50" charset="-128"/>
                <a:ea typeface="BIZ UDPゴシック" panose="020B0400000000000000" pitchFamily="50" charset="-128"/>
              </a:rPr>
              <a:t>・・・③</a:t>
            </a:r>
            <a:endParaRPr kumimoji="1" lang="en-US" altLang="ja-JP" sz="1400" dirty="0">
              <a:latin typeface="BIZ UDPゴシック" panose="020B0400000000000000" pitchFamily="50" charset="-128"/>
              <a:ea typeface="BIZ UDPゴシック" panose="020B0400000000000000" pitchFamily="50" charset="-128"/>
            </a:endParaRPr>
          </a:p>
          <a:p>
            <a:pPr>
              <a:spcBef>
                <a:spcPts val="600"/>
              </a:spcBef>
            </a:pPr>
            <a:r>
              <a:rPr kumimoji="1" lang="ja-JP" altLang="en-US" sz="1400" dirty="0">
                <a:latin typeface="BIZ UDPゴシック" panose="020B0400000000000000" pitchFamily="50" charset="-128"/>
                <a:ea typeface="BIZ UDPゴシック" panose="020B0400000000000000" pitchFamily="50" charset="-128"/>
              </a:rPr>
              <a:t>　・自然や気候等が過ごしやすく、都市公園が多いなど、</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b="1" u="sng" dirty="0">
                <a:latin typeface="BIZ UDPゴシック" panose="020B0400000000000000" pitchFamily="50" charset="-128"/>
                <a:ea typeface="BIZ UDPゴシック" panose="020B0400000000000000" pitchFamily="50" charset="-128"/>
              </a:rPr>
              <a:t>子育て世帯（特に幼少期）にやさしい生活環境が身近に</a:t>
            </a:r>
            <a:endParaRPr kumimoji="1" lang="en-US" altLang="ja-JP" sz="1400" b="1" u="sng" dirty="0">
              <a:latin typeface="BIZ UDPゴシック" panose="020B0400000000000000" pitchFamily="50" charset="-128"/>
              <a:ea typeface="BIZ UDPゴシック" panose="020B0400000000000000" pitchFamily="50" charset="-128"/>
            </a:endParaRPr>
          </a:p>
          <a:p>
            <a:r>
              <a:rPr kumimoji="1" lang="ja-JP" altLang="en-US" sz="1400" b="1" dirty="0">
                <a:latin typeface="BIZ UDPゴシック" panose="020B0400000000000000" pitchFamily="50" charset="-128"/>
                <a:ea typeface="BIZ UDPゴシック" panose="020B0400000000000000" pitchFamily="50" charset="-128"/>
              </a:rPr>
              <a:t>　　</a:t>
            </a:r>
            <a:r>
              <a:rPr kumimoji="1" lang="ja-JP" altLang="en-US" sz="1400" b="1" u="sng" dirty="0">
                <a:latin typeface="BIZ UDPゴシック" panose="020B0400000000000000" pitchFamily="50" charset="-128"/>
                <a:ea typeface="BIZ UDPゴシック" panose="020B0400000000000000" pitchFamily="50" charset="-128"/>
              </a:rPr>
              <a:t>ある。</a:t>
            </a:r>
            <a:r>
              <a:rPr kumimoji="1" lang="ja-JP" altLang="en-US" sz="1400" dirty="0">
                <a:latin typeface="BIZ UDPゴシック" panose="020B0400000000000000" pitchFamily="50" charset="-128"/>
                <a:ea typeface="BIZ UDPゴシック" panose="020B0400000000000000" pitchFamily="50" charset="-128"/>
              </a:rPr>
              <a:t>・・・⑤⑥</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24" name="四角形: 角度付き 23">
            <a:extLst>
              <a:ext uri="{FF2B5EF4-FFF2-40B4-BE49-F238E27FC236}">
                <a16:creationId xmlns:a16="http://schemas.microsoft.com/office/drawing/2014/main" id="{84624AE4-BC3F-33B9-D194-38BAEF1604D7}"/>
              </a:ext>
            </a:extLst>
          </p:cNvPr>
          <p:cNvSpPr/>
          <p:nvPr/>
        </p:nvSpPr>
        <p:spPr>
          <a:xfrm>
            <a:off x="2839737" y="6550241"/>
            <a:ext cx="1281312" cy="419813"/>
          </a:xfrm>
          <a:prstGeom prst="bevel">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BIZ UDPゴシック" panose="020B0400000000000000" pitchFamily="50" charset="-128"/>
                <a:ea typeface="BIZ UDPゴシック" panose="020B0400000000000000" pitchFamily="50" charset="-128"/>
              </a:rPr>
              <a:t>生活環境</a:t>
            </a:r>
          </a:p>
        </p:txBody>
      </p:sp>
      <p:sp>
        <p:nvSpPr>
          <p:cNvPr id="25" name="四角形: 角度付き 24">
            <a:extLst>
              <a:ext uri="{FF2B5EF4-FFF2-40B4-BE49-F238E27FC236}">
                <a16:creationId xmlns:a16="http://schemas.microsoft.com/office/drawing/2014/main" id="{F12F8437-1C67-AE41-94C5-78A2FB351A16}"/>
              </a:ext>
            </a:extLst>
          </p:cNvPr>
          <p:cNvSpPr/>
          <p:nvPr/>
        </p:nvSpPr>
        <p:spPr>
          <a:xfrm>
            <a:off x="2813061" y="3294304"/>
            <a:ext cx="1281312" cy="419813"/>
          </a:xfrm>
          <a:prstGeom prst="bevel">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BIZ UDPゴシック" panose="020B0400000000000000" pitchFamily="50" charset="-128"/>
                <a:ea typeface="BIZ UDPゴシック" panose="020B0400000000000000" pitchFamily="50" charset="-128"/>
              </a:rPr>
              <a:t>経済環境</a:t>
            </a:r>
          </a:p>
        </p:txBody>
      </p:sp>
      <p:sp>
        <p:nvSpPr>
          <p:cNvPr id="36" name="テキスト ボックス 35">
            <a:extLst>
              <a:ext uri="{FF2B5EF4-FFF2-40B4-BE49-F238E27FC236}">
                <a16:creationId xmlns:a16="http://schemas.microsoft.com/office/drawing/2014/main" id="{D96878D1-11FA-732F-DADF-E2F14C966874}"/>
              </a:ext>
            </a:extLst>
          </p:cNvPr>
          <p:cNvSpPr txBox="1"/>
          <p:nvPr/>
        </p:nvSpPr>
        <p:spPr>
          <a:xfrm>
            <a:off x="0" y="25893"/>
            <a:ext cx="744114" cy="261610"/>
          </a:xfrm>
          <a:prstGeom prst="rect">
            <a:avLst/>
          </a:prstGeom>
          <a:noFill/>
        </p:spPr>
        <p:txBody>
          <a:bodyPr wrap="none" rtlCol="0">
            <a:spAutoFit/>
          </a:bodyPr>
          <a:lstStyle/>
          <a:p>
            <a:r>
              <a:rPr kumimoji="1" lang="ja-JP" altLang="en-US" sz="1100" b="1" dirty="0">
                <a:latin typeface="BIZ UDPゴシック" panose="020B0400000000000000" pitchFamily="50" charset="-128"/>
                <a:ea typeface="BIZ UDPゴシック" panose="020B0400000000000000" pitchFamily="50" charset="-128"/>
              </a:rPr>
              <a:t>めざす姿</a:t>
            </a:r>
            <a:endParaRPr kumimoji="1" lang="en-US" altLang="ja-JP" sz="1100" b="1" dirty="0">
              <a:latin typeface="BIZ UDPゴシック" panose="020B0400000000000000" pitchFamily="50" charset="-128"/>
              <a:ea typeface="BIZ UDPゴシック" panose="020B0400000000000000" pitchFamily="50" charset="-128"/>
            </a:endParaRPr>
          </a:p>
        </p:txBody>
      </p:sp>
      <p:sp>
        <p:nvSpPr>
          <p:cNvPr id="37" name="テキスト ボックス 36">
            <a:extLst>
              <a:ext uri="{FF2B5EF4-FFF2-40B4-BE49-F238E27FC236}">
                <a16:creationId xmlns:a16="http://schemas.microsoft.com/office/drawing/2014/main" id="{92F9C3E0-3DF9-E048-75EE-38B4C5CA4792}"/>
              </a:ext>
            </a:extLst>
          </p:cNvPr>
          <p:cNvSpPr txBox="1"/>
          <p:nvPr/>
        </p:nvSpPr>
        <p:spPr>
          <a:xfrm>
            <a:off x="-13063" y="301743"/>
            <a:ext cx="2611612" cy="338554"/>
          </a:xfrm>
          <a:prstGeom prst="rect">
            <a:avLst/>
          </a:prstGeom>
          <a:noFill/>
        </p:spPr>
        <p:txBody>
          <a:bodyPr wrap="none" rtlCol="0">
            <a:spAutoFit/>
          </a:bodyPr>
          <a:lstStyle/>
          <a:p>
            <a:r>
              <a:rPr kumimoji="1" lang="ja-JP" altLang="en-US" sz="1600" b="1" dirty="0">
                <a:latin typeface="BIZ UDPゴシック" panose="020B0400000000000000" pitchFamily="50" charset="-128"/>
                <a:ea typeface="BIZ UDPゴシック" panose="020B0400000000000000" pitchFamily="50" charset="-128"/>
              </a:rPr>
              <a:t>データでわかる三重の強み</a:t>
            </a:r>
            <a:endParaRPr kumimoji="1" lang="en-US" altLang="ja-JP" sz="1600" b="1" dirty="0">
              <a:latin typeface="BIZ UDPゴシック" panose="020B0400000000000000" pitchFamily="50" charset="-128"/>
              <a:ea typeface="BIZ UDPゴシック" panose="020B0400000000000000" pitchFamily="50" charset="-128"/>
            </a:endParaRPr>
          </a:p>
        </p:txBody>
      </p:sp>
      <p:graphicFrame>
        <p:nvGraphicFramePr>
          <p:cNvPr id="38" name="表 37">
            <a:extLst>
              <a:ext uri="{FF2B5EF4-FFF2-40B4-BE49-F238E27FC236}">
                <a16:creationId xmlns:a16="http://schemas.microsoft.com/office/drawing/2014/main" id="{651B2978-C941-F0FA-4D67-1D7ACA92A896}"/>
              </a:ext>
            </a:extLst>
          </p:cNvPr>
          <p:cNvGraphicFramePr>
            <a:graphicFrameLocks noGrp="1"/>
          </p:cNvGraphicFramePr>
          <p:nvPr>
            <p:extLst>
              <p:ext uri="{D42A27DB-BD31-4B8C-83A1-F6EECF244321}">
                <p14:modId xmlns:p14="http://schemas.microsoft.com/office/powerpoint/2010/main" val="44536373"/>
              </p:ext>
            </p:extLst>
          </p:nvPr>
        </p:nvGraphicFramePr>
        <p:xfrm>
          <a:off x="4666192" y="8028376"/>
          <a:ext cx="2009310" cy="487680"/>
        </p:xfrm>
        <a:graphic>
          <a:graphicData uri="http://schemas.openxmlformats.org/drawingml/2006/table">
            <a:tbl>
              <a:tblPr firstRow="1" bandRow="1">
                <a:tableStyleId>{5940675A-B579-460E-94D1-54222C63F5DA}</a:tableStyleId>
              </a:tblPr>
              <a:tblGrid>
                <a:gridCol w="570473">
                  <a:extLst>
                    <a:ext uri="{9D8B030D-6E8A-4147-A177-3AD203B41FA5}">
                      <a16:colId xmlns:a16="http://schemas.microsoft.com/office/drawing/2014/main" val="282592545"/>
                    </a:ext>
                  </a:extLst>
                </a:gridCol>
                <a:gridCol w="470648">
                  <a:extLst>
                    <a:ext uri="{9D8B030D-6E8A-4147-A177-3AD203B41FA5}">
                      <a16:colId xmlns:a16="http://schemas.microsoft.com/office/drawing/2014/main" val="2424533939"/>
                    </a:ext>
                  </a:extLst>
                </a:gridCol>
                <a:gridCol w="968189">
                  <a:extLst>
                    <a:ext uri="{9D8B030D-6E8A-4147-A177-3AD203B41FA5}">
                      <a16:colId xmlns:a16="http://schemas.microsoft.com/office/drawing/2014/main" val="2305222999"/>
                    </a:ext>
                  </a:extLst>
                </a:gridCol>
              </a:tblGrid>
              <a:tr h="185420">
                <a:tc>
                  <a:txBody>
                    <a:bodyPr/>
                    <a:lstStyle/>
                    <a:p>
                      <a:endParaRPr kumimoji="1" lang="ja-JP" altLang="en-US" sz="1000" dirty="0">
                        <a:latin typeface="BIZ UDPゴシック" panose="020B0400000000000000" pitchFamily="50" charset="-128"/>
                        <a:ea typeface="BIZ UDPゴシック" panose="020B0400000000000000" pitchFamily="50" charset="-128"/>
                      </a:endParaRPr>
                    </a:p>
                  </a:txBody>
                  <a:tcPr>
                    <a:solidFill>
                      <a:schemeClr val="bg1"/>
                    </a:solidFill>
                  </a:tcP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順位</a:t>
                      </a:r>
                    </a:p>
                  </a:txBody>
                  <a:tcPr anchor="ctr">
                    <a:solidFill>
                      <a:schemeClr val="bg1"/>
                    </a:solidFill>
                  </a:tcP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日照時間</a:t>
                      </a:r>
                    </a:p>
                  </a:txBody>
                  <a:tcPr anchor="ctr">
                    <a:solidFill>
                      <a:schemeClr val="bg1"/>
                    </a:solidFill>
                  </a:tcPr>
                </a:tc>
                <a:extLst>
                  <a:ext uri="{0D108BD9-81ED-4DB2-BD59-A6C34878D82A}">
                    <a16:rowId xmlns:a16="http://schemas.microsoft.com/office/drawing/2014/main" val="115705793"/>
                  </a:ext>
                </a:extLst>
              </a:tr>
              <a:tr h="185420">
                <a:tc>
                  <a:txBody>
                    <a:bodyPr/>
                    <a:lstStyle/>
                    <a:p>
                      <a:r>
                        <a:rPr kumimoji="1" lang="ja-JP" altLang="en-US" sz="1000" dirty="0">
                          <a:latin typeface="BIZ UDPゴシック" panose="020B0400000000000000" pitchFamily="50" charset="-128"/>
                          <a:ea typeface="BIZ UDPゴシック" panose="020B0400000000000000" pitchFamily="50" charset="-128"/>
                        </a:rPr>
                        <a:t>三重県</a:t>
                      </a:r>
                    </a:p>
                  </a:txBody>
                  <a:tcPr>
                    <a:solidFill>
                      <a:schemeClr val="bg1"/>
                    </a:solidFill>
                  </a:tcPr>
                </a:tc>
                <a:tc>
                  <a:txBody>
                    <a:bodyPr/>
                    <a:lstStyle/>
                    <a:p>
                      <a:pPr algn="r"/>
                      <a:r>
                        <a:rPr kumimoji="1" lang="ja-JP" altLang="en-US" sz="1000" b="1" dirty="0">
                          <a:solidFill>
                            <a:srgbClr val="FF0000"/>
                          </a:solidFill>
                          <a:latin typeface="BIZ UDPゴシック" panose="020B0400000000000000" pitchFamily="50" charset="-128"/>
                          <a:ea typeface="BIZ UDPゴシック" panose="020B0400000000000000" pitchFamily="50" charset="-128"/>
                        </a:rPr>
                        <a:t>８位</a:t>
                      </a:r>
                    </a:p>
                  </a:txBody>
                  <a:tcPr>
                    <a:solidFill>
                      <a:schemeClr val="bg1"/>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2373.3</a:t>
                      </a:r>
                      <a:r>
                        <a:rPr kumimoji="1" lang="ja-JP" altLang="en-US" sz="1000" dirty="0">
                          <a:latin typeface="BIZ UDPゴシック" panose="020B0400000000000000" pitchFamily="50" charset="-128"/>
                          <a:ea typeface="BIZ UDPゴシック" panose="020B0400000000000000" pitchFamily="50" charset="-128"/>
                        </a:rPr>
                        <a:t>時間</a:t>
                      </a:r>
                    </a:p>
                  </a:txBody>
                  <a:tcPr>
                    <a:solidFill>
                      <a:schemeClr val="bg1"/>
                    </a:solidFill>
                  </a:tcPr>
                </a:tc>
                <a:extLst>
                  <a:ext uri="{0D108BD9-81ED-4DB2-BD59-A6C34878D82A}">
                    <a16:rowId xmlns:a16="http://schemas.microsoft.com/office/drawing/2014/main" val="2220282074"/>
                  </a:ext>
                </a:extLst>
              </a:tr>
            </a:tbl>
          </a:graphicData>
        </a:graphic>
      </p:graphicFrame>
      <p:graphicFrame>
        <p:nvGraphicFramePr>
          <p:cNvPr id="39" name="表 38">
            <a:extLst>
              <a:ext uri="{FF2B5EF4-FFF2-40B4-BE49-F238E27FC236}">
                <a16:creationId xmlns:a16="http://schemas.microsoft.com/office/drawing/2014/main" id="{009D87A0-CD74-BF20-69E6-ECFEBCC9FE9D}"/>
              </a:ext>
            </a:extLst>
          </p:cNvPr>
          <p:cNvGraphicFramePr>
            <a:graphicFrameLocks noGrp="1"/>
          </p:cNvGraphicFramePr>
          <p:nvPr>
            <p:extLst>
              <p:ext uri="{D42A27DB-BD31-4B8C-83A1-F6EECF244321}">
                <p14:modId xmlns:p14="http://schemas.microsoft.com/office/powerpoint/2010/main" val="1577981110"/>
              </p:ext>
            </p:extLst>
          </p:nvPr>
        </p:nvGraphicFramePr>
        <p:xfrm>
          <a:off x="4656311" y="8686207"/>
          <a:ext cx="2009310" cy="487680"/>
        </p:xfrm>
        <a:graphic>
          <a:graphicData uri="http://schemas.openxmlformats.org/drawingml/2006/table">
            <a:tbl>
              <a:tblPr firstRow="1" bandRow="1">
                <a:tableStyleId>{5940675A-B579-460E-94D1-54222C63F5DA}</a:tableStyleId>
              </a:tblPr>
              <a:tblGrid>
                <a:gridCol w="570473">
                  <a:extLst>
                    <a:ext uri="{9D8B030D-6E8A-4147-A177-3AD203B41FA5}">
                      <a16:colId xmlns:a16="http://schemas.microsoft.com/office/drawing/2014/main" val="282592545"/>
                    </a:ext>
                  </a:extLst>
                </a:gridCol>
                <a:gridCol w="578224">
                  <a:extLst>
                    <a:ext uri="{9D8B030D-6E8A-4147-A177-3AD203B41FA5}">
                      <a16:colId xmlns:a16="http://schemas.microsoft.com/office/drawing/2014/main" val="2424533939"/>
                    </a:ext>
                  </a:extLst>
                </a:gridCol>
                <a:gridCol w="860613">
                  <a:extLst>
                    <a:ext uri="{9D8B030D-6E8A-4147-A177-3AD203B41FA5}">
                      <a16:colId xmlns:a16="http://schemas.microsoft.com/office/drawing/2014/main" val="2305222999"/>
                    </a:ext>
                  </a:extLst>
                </a:gridCol>
              </a:tblGrid>
              <a:tr h="185420">
                <a:tc>
                  <a:txBody>
                    <a:bodyPr/>
                    <a:lstStyle/>
                    <a:p>
                      <a:endParaRPr kumimoji="1" lang="ja-JP" altLang="en-US" sz="1000" dirty="0">
                        <a:latin typeface="BIZ UDPゴシック" panose="020B0400000000000000" pitchFamily="50" charset="-128"/>
                        <a:ea typeface="BIZ UDPゴシック" panose="020B0400000000000000" pitchFamily="50" charset="-128"/>
                      </a:endParaRPr>
                    </a:p>
                  </a:txBody>
                  <a:tcPr>
                    <a:solidFill>
                      <a:schemeClr val="bg1"/>
                    </a:solidFill>
                  </a:tcP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順位</a:t>
                      </a:r>
                    </a:p>
                  </a:txBody>
                  <a:tcPr anchor="ctr">
                    <a:solidFill>
                      <a:schemeClr val="bg1"/>
                    </a:solidFill>
                  </a:tcP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最高気温</a:t>
                      </a:r>
                    </a:p>
                  </a:txBody>
                  <a:tcPr anchor="ctr">
                    <a:solidFill>
                      <a:schemeClr val="bg1"/>
                    </a:solidFill>
                  </a:tcPr>
                </a:tc>
                <a:extLst>
                  <a:ext uri="{0D108BD9-81ED-4DB2-BD59-A6C34878D82A}">
                    <a16:rowId xmlns:a16="http://schemas.microsoft.com/office/drawing/2014/main" val="115705793"/>
                  </a:ext>
                </a:extLst>
              </a:tr>
              <a:tr h="185420">
                <a:tc>
                  <a:txBody>
                    <a:bodyPr/>
                    <a:lstStyle/>
                    <a:p>
                      <a:r>
                        <a:rPr kumimoji="1" lang="ja-JP" altLang="en-US" sz="1000" dirty="0">
                          <a:latin typeface="BIZ UDPゴシック" panose="020B0400000000000000" pitchFamily="50" charset="-128"/>
                          <a:ea typeface="BIZ UDPゴシック" panose="020B0400000000000000" pitchFamily="50" charset="-128"/>
                        </a:rPr>
                        <a:t>三重県</a:t>
                      </a:r>
                    </a:p>
                  </a:txBody>
                  <a:tcPr>
                    <a:solidFill>
                      <a:schemeClr val="bg1"/>
                    </a:solidFill>
                  </a:tcPr>
                </a:tc>
                <a:tc>
                  <a:txBody>
                    <a:bodyPr/>
                    <a:lstStyle/>
                    <a:p>
                      <a:pPr algn="r"/>
                      <a:r>
                        <a:rPr kumimoji="1" lang="en-US" altLang="ja-JP" sz="1000" b="1" dirty="0">
                          <a:solidFill>
                            <a:srgbClr val="FF0000"/>
                          </a:solidFill>
                          <a:latin typeface="BIZ UDPゴシック" panose="020B0400000000000000" pitchFamily="50" charset="-128"/>
                          <a:ea typeface="BIZ UDPゴシック" panose="020B0400000000000000" pitchFamily="50" charset="-128"/>
                        </a:rPr>
                        <a:t>42</a:t>
                      </a:r>
                      <a:r>
                        <a:rPr kumimoji="1" lang="ja-JP" altLang="en-US" sz="1000" b="1" dirty="0">
                          <a:solidFill>
                            <a:srgbClr val="FF0000"/>
                          </a:solidFill>
                          <a:latin typeface="BIZ UDPゴシック" panose="020B0400000000000000" pitchFamily="50" charset="-128"/>
                          <a:ea typeface="BIZ UDPゴシック" panose="020B0400000000000000" pitchFamily="50" charset="-128"/>
                        </a:rPr>
                        <a:t>位</a:t>
                      </a:r>
                    </a:p>
                  </a:txBody>
                  <a:tcPr>
                    <a:solidFill>
                      <a:schemeClr val="bg1"/>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32.6</a:t>
                      </a:r>
                      <a:r>
                        <a:rPr kumimoji="1" lang="ja-JP" altLang="en-US" sz="1000" dirty="0">
                          <a:latin typeface="BIZ UDPゴシック" panose="020B0400000000000000" pitchFamily="50" charset="-128"/>
                          <a:ea typeface="BIZ UDPゴシック" panose="020B0400000000000000" pitchFamily="50" charset="-128"/>
                        </a:rPr>
                        <a:t>度</a:t>
                      </a:r>
                    </a:p>
                  </a:txBody>
                  <a:tcPr>
                    <a:solidFill>
                      <a:schemeClr val="bg1"/>
                    </a:solidFill>
                  </a:tcPr>
                </a:tc>
                <a:extLst>
                  <a:ext uri="{0D108BD9-81ED-4DB2-BD59-A6C34878D82A}">
                    <a16:rowId xmlns:a16="http://schemas.microsoft.com/office/drawing/2014/main" val="2220282074"/>
                  </a:ext>
                </a:extLst>
              </a:tr>
            </a:tbl>
          </a:graphicData>
        </a:graphic>
      </p:graphicFrame>
      <p:sp>
        <p:nvSpPr>
          <p:cNvPr id="40" name="テキスト ボックス 39">
            <a:extLst>
              <a:ext uri="{FF2B5EF4-FFF2-40B4-BE49-F238E27FC236}">
                <a16:creationId xmlns:a16="http://schemas.microsoft.com/office/drawing/2014/main" id="{A7F31423-C958-40FF-5684-EDF52116F35F}"/>
              </a:ext>
            </a:extLst>
          </p:cNvPr>
          <p:cNvSpPr txBox="1"/>
          <p:nvPr/>
        </p:nvSpPr>
        <p:spPr>
          <a:xfrm>
            <a:off x="4668858" y="9301922"/>
            <a:ext cx="2024913" cy="200055"/>
          </a:xfrm>
          <a:prstGeom prst="rect">
            <a:avLst/>
          </a:prstGeom>
          <a:noFill/>
        </p:spPr>
        <p:txBody>
          <a:bodyPr wrap="none" rtlCol="0">
            <a:spAutoFit/>
          </a:bodyPr>
          <a:lstStyle/>
          <a:p>
            <a:r>
              <a:rPr kumimoji="1" lang="ja-JP" altLang="en-US" sz="700" dirty="0">
                <a:latin typeface="BIZ UDPゴシック" panose="020B0400000000000000" pitchFamily="50" charset="-128"/>
                <a:ea typeface="BIZ UDPゴシック" panose="020B0400000000000000" pitchFamily="50" charset="-128"/>
              </a:rPr>
              <a:t>出典：総務省「統計でみる都道府県の姿</a:t>
            </a:r>
            <a:r>
              <a:rPr kumimoji="1" lang="en-US" altLang="ja-JP" sz="700" dirty="0">
                <a:latin typeface="BIZ UDPゴシック" panose="020B0400000000000000" pitchFamily="50" charset="-128"/>
                <a:ea typeface="BIZ UDPゴシック" panose="020B0400000000000000" pitchFamily="50" charset="-128"/>
              </a:rPr>
              <a:t>2025</a:t>
            </a:r>
            <a:r>
              <a:rPr kumimoji="1" lang="ja-JP" altLang="en-US" sz="700" dirty="0">
                <a:latin typeface="BIZ UDPゴシック" panose="020B0400000000000000" pitchFamily="50" charset="-128"/>
                <a:ea typeface="BIZ UDPゴシック" panose="020B0400000000000000" pitchFamily="50" charset="-128"/>
              </a:rPr>
              <a:t>」</a:t>
            </a:r>
          </a:p>
        </p:txBody>
      </p:sp>
      <p:pic>
        <p:nvPicPr>
          <p:cNvPr id="43" name="Picture 2">
            <a:extLst>
              <a:ext uri="{FF2B5EF4-FFF2-40B4-BE49-F238E27FC236}">
                <a16:creationId xmlns:a16="http://schemas.microsoft.com/office/drawing/2014/main" id="{C67FC0E1-81DF-00F4-7BD6-A97338E09B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8077" y="7286940"/>
            <a:ext cx="925694" cy="756468"/>
          </a:xfrm>
          <a:prstGeom prst="rect">
            <a:avLst/>
          </a:prstGeom>
          <a:noFill/>
          <a:extLst>
            <a:ext uri="{909E8E84-426E-40DD-AFC4-6F175D3DCCD1}">
              <a14:hiddenFill xmlns:a14="http://schemas.microsoft.com/office/drawing/2010/main">
                <a:solidFill>
                  <a:srgbClr val="FFFFFF"/>
                </a:solidFill>
              </a14:hiddenFill>
            </a:ext>
          </a:extLst>
        </p:spPr>
      </p:pic>
      <p:sp>
        <p:nvSpPr>
          <p:cNvPr id="46" name="テキスト ボックス 45">
            <a:extLst>
              <a:ext uri="{FF2B5EF4-FFF2-40B4-BE49-F238E27FC236}">
                <a16:creationId xmlns:a16="http://schemas.microsoft.com/office/drawing/2014/main" id="{4DBA7721-970F-089D-436C-650C876F751E}"/>
              </a:ext>
            </a:extLst>
          </p:cNvPr>
          <p:cNvSpPr txBox="1"/>
          <p:nvPr/>
        </p:nvSpPr>
        <p:spPr>
          <a:xfrm>
            <a:off x="2443503" y="9337716"/>
            <a:ext cx="2024913" cy="200055"/>
          </a:xfrm>
          <a:prstGeom prst="rect">
            <a:avLst/>
          </a:prstGeom>
          <a:noFill/>
        </p:spPr>
        <p:txBody>
          <a:bodyPr wrap="none" rtlCol="0">
            <a:spAutoFit/>
          </a:bodyPr>
          <a:lstStyle/>
          <a:p>
            <a:r>
              <a:rPr kumimoji="1" lang="ja-JP" altLang="en-US" sz="700" dirty="0">
                <a:latin typeface="BIZ UDPゴシック" panose="020B0400000000000000" pitchFamily="50" charset="-128"/>
                <a:ea typeface="BIZ UDPゴシック" panose="020B0400000000000000" pitchFamily="50" charset="-128"/>
              </a:rPr>
              <a:t>出典：総務省「統計でみる都道府県の姿</a:t>
            </a:r>
            <a:r>
              <a:rPr kumimoji="1" lang="en-US" altLang="ja-JP" sz="700" dirty="0">
                <a:latin typeface="BIZ UDPゴシック" panose="020B0400000000000000" pitchFamily="50" charset="-128"/>
                <a:ea typeface="BIZ UDPゴシック" panose="020B0400000000000000" pitchFamily="50" charset="-128"/>
              </a:rPr>
              <a:t>2025</a:t>
            </a:r>
            <a:r>
              <a:rPr kumimoji="1" lang="ja-JP" altLang="en-US" sz="700" dirty="0">
                <a:latin typeface="BIZ UDPゴシック" panose="020B0400000000000000" pitchFamily="50" charset="-128"/>
                <a:ea typeface="BIZ UDPゴシック" panose="020B0400000000000000" pitchFamily="50" charset="-128"/>
              </a:rPr>
              <a:t>」</a:t>
            </a:r>
          </a:p>
        </p:txBody>
      </p:sp>
      <p:graphicFrame>
        <p:nvGraphicFramePr>
          <p:cNvPr id="47" name="表 46">
            <a:extLst>
              <a:ext uri="{FF2B5EF4-FFF2-40B4-BE49-F238E27FC236}">
                <a16:creationId xmlns:a16="http://schemas.microsoft.com/office/drawing/2014/main" id="{8248473C-178B-3A83-897B-511EE9A8B659}"/>
              </a:ext>
            </a:extLst>
          </p:cNvPr>
          <p:cNvGraphicFramePr>
            <a:graphicFrameLocks noGrp="1"/>
          </p:cNvGraphicFramePr>
          <p:nvPr>
            <p:extLst>
              <p:ext uri="{D42A27DB-BD31-4B8C-83A1-F6EECF244321}">
                <p14:modId xmlns:p14="http://schemas.microsoft.com/office/powerpoint/2010/main" val="2849225443"/>
              </p:ext>
            </p:extLst>
          </p:nvPr>
        </p:nvGraphicFramePr>
        <p:xfrm>
          <a:off x="2571037" y="8809899"/>
          <a:ext cx="1720893" cy="487680"/>
        </p:xfrm>
        <a:graphic>
          <a:graphicData uri="http://schemas.openxmlformats.org/drawingml/2006/table">
            <a:tbl>
              <a:tblPr firstRow="1" bandRow="1">
                <a:tableStyleId>{5940675A-B579-460E-94D1-54222C63F5DA}</a:tableStyleId>
              </a:tblPr>
              <a:tblGrid>
                <a:gridCol w="847458">
                  <a:extLst>
                    <a:ext uri="{9D8B030D-6E8A-4147-A177-3AD203B41FA5}">
                      <a16:colId xmlns:a16="http://schemas.microsoft.com/office/drawing/2014/main" val="282592545"/>
                    </a:ext>
                  </a:extLst>
                </a:gridCol>
                <a:gridCol w="873435">
                  <a:extLst>
                    <a:ext uri="{9D8B030D-6E8A-4147-A177-3AD203B41FA5}">
                      <a16:colId xmlns:a16="http://schemas.microsoft.com/office/drawing/2014/main" val="2305222999"/>
                    </a:ext>
                  </a:extLst>
                </a:gridCol>
              </a:tblGrid>
              <a:tr h="185420">
                <a:tc>
                  <a:txBody>
                    <a:bodyPr/>
                    <a:lstStyle/>
                    <a:p>
                      <a:pPr algn="ctr"/>
                      <a:r>
                        <a:rPr kumimoji="1" lang="ja-JP" altLang="en-US" sz="1000" dirty="0">
                          <a:latin typeface="BIZ UDPゴシック" panose="020B0400000000000000" pitchFamily="50" charset="-128"/>
                          <a:ea typeface="BIZ UDPゴシック" panose="020B0400000000000000" pitchFamily="50" charset="-128"/>
                        </a:rPr>
                        <a:t>三重県</a:t>
                      </a:r>
                    </a:p>
                  </a:txBody>
                  <a:tcPr>
                    <a:solidFill>
                      <a:schemeClr val="bg1"/>
                    </a:solidFill>
                  </a:tcP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全国平均</a:t>
                      </a:r>
                      <a:endParaRPr kumimoji="1" lang="en-US" altLang="ja-JP" sz="100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115705793"/>
                  </a:ext>
                </a:extLst>
              </a:tr>
              <a:tr h="185420">
                <a:tc>
                  <a:txBody>
                    <a:bodyPr/>
                    <a:lstStyle/>
                    <a:p>
                      <a:pPr algn="r"/>
                      <a:r>
                        <a:rPr kumimoji="1" lang="en-US" altLang="ja-JP" sz="1000" b="1" dirty="0">
                          <a:solidFill>
                            <a:srgbClr val="FF0000"/>
                          </a:solidFill>
                          <a:latin typeface="BIZ UDPゴシック" panose="020B0400000000000000" pitchFamily="50" charset="-128"/>
                          <a:ea typeface="BIZ UDPゴシック" panose="020B0400000000000000" pitchFamily="50" charset="-128"/>
                        </a:rPr>
                        <a:t>139.91</a:t>
                      </a:r>
                      <a:r>
                        <a:rPr kumimoji="1" lang="ja-JP" altLang="en-US" sz="1000" b="1" dirty="0">
                          <a:solidFill>
                            <a:srgbClr val="FF0000"/>
                          </a:solidFill>
                          <a:latin typeface="BIZ UDPゴシック" panose="020B0400000000000000" pitchFamily="50" charset="-128"/>
                          <a:ea typeface="BIZ UDPゴシック" panose="020B0400000000000000" pitchFamily="50" charset="-128"/>
                        </a:rPr>
                        <a:t>所</a:t>
                      </a:r>
                    </a:p>
                  </a:txBody>
                  <a:tcPr>
                    <a:solidFill>
                      <a:schemeClr val="bg1"/>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93</a:t>
                      </a:r>
                      <a:r>
                        <a:rPr kumimoji="1" lang="ja-JP" altLang="en-US" sz="1000" dirty="0">
                          <a:latin typeface="BIZ UDPゴシック" panose="020B0400000000000000" pitchFamily="50" charset="-128"/>
                          <a:ea typeface="BIZ UDPゴシック" panose="020B0400000000000000" pitchFamily="50" charset="-128"/>
                        </a:rPr>
                        <a:t>所</a:t>
                      </a:r>
                    </a:p>
                  </a:txBody>
                  <a:tcPr>
                    <a:solidFill>
                      <a:schemeClr val="bg1"/>
                    </a:solidFill>
                  </a:tcPr>
                </a:tc>
                <a:extLst>
                  <a:ext uri="{0D108BD9-81ED-4DB2-BD59-A6C34878D82A}">
                    <a16:rowId xmlns:a16="http://schemas.microsoft.com/office/drawing/2014/main" val="2220282074"/>
                  </a:ext>
                </a:extLst>
              </a:tr>
            </a:tbl>
          </a:graphicData>
        </a:graphic>
      </p:graphicFrame>
      <p:graphicFrame>
        <p:nvGraphicFramePr>
          <p:cNvPr id="48" name="表 47">
            <a:extLst>
              <a:ext uri="{FF2B5EF4-FFF2-40B4-BE49-F238E27FC236}">
                <a16:creationId xmlns:a16="http://schemas.microsoft.com/office/drawing/2014/main" id="{BD251981-5EFD-7A60-C01F-781224941C6C}"/>
              </a:ext>
            </a:extLst>
          </p:cNvPr>
          <p:cNvGraphicFramePr>
            <a:graphicFrameLocks noGrp="1"/>
          </p:cNvGraphicFramePr>
          <p:nvPr>
            <p:extLst>
              <p:ext uri="{D42A27DB-BD31-4B8C-83A1-F6EECF244321}">
                <p14:modId xmlns:p14="http://schemas.microsoft.com/office/powerpoint/2010/main" val="2549701096"/>
              </p:ext>
            </p:extLst>
          </p:nvPr>
        </p:nvGraphicFramePr>
        <p:xfrm>
          <a:off x="2569001" y="7932200"/>
          <a:ext cx="1720893" cy="487680"/>
        </p:xfrm>
        <a:graphic>
          <a:graphicData uri="http://schemas.openxmlformats.org/drawingml/2006/table">
            <a:tbl>
              <a:tblPr firstRow="1" bandRow="1">
                <a:tableStyleId>{5940675A-B579-460E-94D1-54222C63F5DA}</a:tableStyleId>
              </a:tblPr>
              <a:tblGrid>
                <a:gridCol w="847458">
                  <a:extLst>
                    <a:ext uri="{9D8B030D-6E8A-4147-A177-3AD203B41FA5}">
                      <a16:colId xmlns:a16="http://schemas.microsoft.com/office/drawing/2014/main" val="282592545"/>
                    </a:ext>
                  </a:extLst>
                </a:gridCol>
                <a:gridCol w="873435">
                  <a:extLst>
                    <a:ext uri="{9D8B030D-6E8A-4147-A177-3AD203B41FA5}">
                      <a16:colId xmlns:a16="http://schemas.microsoft.com/office/drawing/2014/main" val="2305222999"/>
                    </a:ext>
                  </a:extLst>
                </a:gridCol>
              </a:tblGrid>
              <a:tr h="185420">
                <a:tc>
                  <a:txBody>
                    <a:bodyPr/>
                    <a:lstStyle/>
                    <a:p>
                      <a:pPr algn="ctr"/>
                      <a:r>
                        <a:rPr kumimoji="1" lang="ja-JP" altLang="en-US" sz="1000" dirty="0">
                          <a:latin typeface="BIZ UDPゴシック" panose="020B0400000000000000" pitchFamily="50" charset="-128"/>
                          <a:ea typeface="BIZ UDPゴシック" panose="020B0400000000000000" pitchFamily="50" charset="-128"/>
                        </a:rPr>
                        <a:t>三重県</a:t>
                      </a:r>
                    </a:p>
                  </a:txBody>
                  <a:tcPr>
                    <a:solidFill>
                      <a:schemeClr val="bg1"/>
                    </a:solidFill>
                  </a:tcP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全国平均</a:t>
                      </a:r>
                      <a:endParaRPr kumimoji="1" lang="en-US" altLang="ja-JP" sz="100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115705793"/>
                  </a:ext>
                </a:extLst>
              </a:tr>
              <a:tr h="185420">
                <a:tc>
                  <a:txBody>
                    <a:bodyPr/>
                    <a:lstStyle/>
                    <a:p>
                      <a:pPr algn="r"/>
                      <a:r>
                        <a:rPr kumimoji="1" lang="en-US" altLang="ja-JP" sz="1000" b="1" dirty="0">
                          <a:solidFill>
                            <a:srgbClr val="FF0000"/>
                          </a:solidFill>
                          <a:latin typeface="BIZ UDPゴシック" panose="020B0400000000000000" pitchFamily="50" charset="-128"/>
                          <a:ea typeface="BIZ UDPゴシック" panose="020B0400000000000000" pitchFamily="50" charset="-128"/>
                        </a:rPr>
                        <a:t>36.1</a:t>
                      </a:r>
                      <a:r>
                        <a:rPr kumimoji="1" lang="ja-JP" altLang="en-US" sz="1000" b="1" dirty="0">
                          <a:solidFill>
                            <a:srgbClr val="FF0000"/>
                          </a:solidFill>
                          <a:latin typeface="BIZ UDPゴシック" panose="020B0400000000000000" pitchFamily="50" charset="-128"/>
                          <a:ea typeface="BIZ UDPゴシック" panose="020B0400000000000000" pitchFamily="50" charset="-128"/>
                        </a:rPr>
                        <a:t>％</a:t>
                      </a:r>
                    </a:p>
                  </a:txBody>
                  <a:tcPr>
                    <a:solidFill>
                      <a:schemeClr val="bg1"/>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15</a:t>
                      </a:r>
                      <a:r>
                        <a:rPr kumimoji="1" lang="ja-JP" altLang="en-US" sz="1000" dirty="0">
                          <a:latin typeface="BIZ UDPゴシック" panose="020B0400000000000000" pitchFamily="50" charset="-128"/>
                          <a:ea typeface="BIZ UDPゴシック" panose="020B0400000000000000" pitchFamily="50" charset="-128"/>
                        </a:rPr>
                        <a:t>％</a:t>
                      </a:r>
                    </a:p>
                  </a:txBody>
                  <a:tcPr>
                    <a:solidFill>
                      <a:schemeClr val="bg1"/>
                    </a:solidFill>
                  </a:tcPr>
                </a:tc>
                <a:extLst>
                  <a:ext uri="{0D108BD9-81ED-4DB2-BD59-A6C34878D82A}">
                    <a16:rowId xmlns:a16="http://schemas.microsoft.com/office/drawing/2014/main" val="2220282074"/>
                  </a:ext>
                </a:extLst>
              </a:tr>
            </a:tbl>
          </a:graphicData>
        </a:graphic>
      </p:graphicFrame>
      <p:sp>
        <p:nvSpPr>
          <p:cNvPr id="49" name="テキスト ボックス 48">
            <a:extLst>
              <a:ext uri="{FF2B5EF4-FFF2-40B4-BE49-F238E27FC236}">
                <a16:creationId xmlns:a16="http://schemas.microsoft.com/office/drawing/2014/main" id="{FAD27B2E-ED7A-CF11-7085-D66CBD8686E8}"/>
              </a:ext>
            </a:extLst>
          </p:cNvPr>
          <p:cNvSpPr txBox="1"/>
          <p:nvPr/>
        </p:nvSpPr>
        <p:spPr>
          <a:xfrm>
            <a:off x="2338553" y="7682298"/>
            <a:ext cx="1210588" cy="246221"/>
          </a:xfrm>
          <a:prstGeom prst="rect">
            <a:avLst/>
          </a:prstGeom>
          <a:noFill/>
        </p:spPr>
        <p:txBody>
          <a:bodyPr wrap="none" rtlCol="0">
            <a:spAutoFit/>
          </a:bodyPr>
          <a:lstStyle/>
          <a:p>
            <a:r>
              <a:rPr kumimoji="1" lang="ja-JP" altLang="en-US" sz="1000" dirty="0">
                <a:latin typeface="BIZ UDPゴシック" panose="020B0400000000000000" pitchFamily="50" charset="-128"/>
                <a:ea typeface="BIZ UDPゴシック" panose="020B0400000000000000" pitchFamily="50" charset="-128"/>
              </a:rPr>
              <a:t>自然公園面積割合</a:t>
            </a:r>
          </a:p>
        </p:txBody>
      </p:sp>
      <p:sp>
        <p:nvSpPr>
          <p:cNvPr id="50" name="テキスト ボックス 49">
            <a:extLst>
              <a:ext uri="{FF2B5EF4-FFF2-40B4-BE49-F238E27FC236}">
                <a16:creationId xmlns:a16="http://schemas.microsoft.com/office/drawing/2014/main" id="{B0EAB64E-A7F7-A371-7D28-CFB0EE0FFC3B}"/>
              </a:ext>
            </a:extLst>
          </p:cNvPr>
          <p:cNvSpPr txBox="1"/>
          <p:nvPr/>
        </p:nvSpPr>
        <p:spPr>
          <a:xfrm>
            <a:off x="2368507" y="8454188"/>
            <a:ext cx="1569660" cy="384721"/>
          </a:xfrm>
          <a:prstGeom prst="rect">
            <a:avLst/>
          </a:prstGeom>
          <a:noFill/>
        </p:spPr>
        <p:txBody>
          <a:bodyPr wrap="none" rtlCol="0">
            <a:spAutoFit/>
          </a:bodyPr>
          <a:lstStyle/>
          <a:p>
            <a:r>
              <a:rPr kumimoji="1" lang="ja-JP" altLang="en-US" sz="1000" dirty="0">
                <a:latin typeface="BIZ UDPゴシック" panose="020B0400000000000000" pitchFamily="50" charset="-128"/>
                <a:ea typeface="BIZ UDPゴシック" panose="020B0400000000000000" pitchFamily="50" charset="-128"/>
              </a:rPr>
              <a:t>都市公園数</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（対住地面積</a:t>
            </a:r>
            <a:r>
              <a:rPr kumimoji="1" lang="en-US" altLang="ja-JP" sz="900" dirty="0">
                <a:latin typeface="BIZ UDPゴシック" panose="020B0400000000000000" pitchFamily="50" charset="-128"/>
                <a:ea typeface="BIZ UDPゴシック" panose="020B0400000000000000" pitchFamily="50" charset="-128"/>
              </a:rPr>
              <a:t>100</a:t>
            </a:r>
            <a:r>
              <a:rPr kumimoji="1" lang="ja-JP" altLang="en-US" sz="900" dirty="0">
                <a:latin typeface="BIZ UDPゴシック" panose="020B0400000000000000" pitchFamily="50" charset="-128"/>
                <a:ea typeface="BIZ UDPゴシック" panose="020B0400000000000000" pitchFamily="50" charset="-128"/>
              </a:rPr>
              <a:t>㎢あたり）</a:t>
            </a:r>
          </a:p>
        </p:txBody>
      </p:sp>
      <p:graphicFrame>
        <p:nvGraphicFramePr>
          <p:cNvPr id="51" name="表 50">
            <a:extLst>
              <a:ext uri="{FF2B5EF4-FFF2-40B4-BE49-F238E27FC236}">
                <a16:creationId xmlns:a16="http://schemas.microsoft.com/office/drawing/2014/main" id="{DA349C26-B7D1-33D0-4CCF-7CD4E65EBC6F}"/>
              </a:ext>
            </a:extLst>
          </p:cNvPr>
          <p:cNvGraphicFramePr>
            <a:graphicFrameLocks noGrp="1"/>
          </p:cNvGraphicFramePr>
          <p:nvPr>
            <p:extLst>
              <p:ext uri="{D42A27DB-BD31-4B8C-83A1-F6EECF244321}">
                <p14:modId xmlns:p14="http://schemas.microsoft.com/office/powerpoint/2010/main" val="2099604077"/>
              </p:ext>
            </p:extLst>
          </p:nvPr>
        </p:nvGraphicFramePr>
        <p:xfrm>
          <a:off x="206652" y="7645449"/>
          <a:ext cx="2009310" cy="487680"/>
        </p:xfrm>
        <a:graphic>
          <a:graphicData uri="http://schemas.openxmlformats.org/drawingml/2006/table">
            <a:tbl>
              <a:tblPr firstRow="1" bandRow="1">
                <a:tableStyleId>{5940675A-B579-460E-94D1-54222C63F5DA}</a:tableStyleId>
              </a:tblPr>
              <a:tblGrid>
                <a:gridCol w="570473">
                  <a:extLst>
                    <a:ext uri="{9D8B030D-6E8A-4147-A177-3AD203B41FA5}">
                      <a16:colId xmlns:a16="http://schemas.microsoft.com/office/drawing/2014/main" val="282592545"/>
                    </a:ext>
                  </a:extLst>
                </a:gridCol>
                <a:gridCol w="578224">
                  <a:extLst>
                    <a:ext uri="{9D8B030D-6E8A-4147-A177-3AD203B41FA5}">
                      <a16:colId xmlns:a16="http://schemas.microsoft.com/office/drawing/2014/main" val="2424533939"/>
                    </a:ext>
                  </a:extLst>
                </a:gridCol>
                <a:gridCol w="860613">
                  <a:extLst>
                    <a:ext uri="{9D8B030D-6E8A-4147-A177-3AD203B41FA5}">
                      <a16:colId xmlns:a16="http://schemas.microsoft.com/office/drawing/2014/main" val="2305222999"/>
                    </a:ext>
                  </a:extLst>
                </a:gridCol>
              </a:tblGrid>
              <a:tr h="185420">
                <a:tc>
                  <a:txBody>
                    <a:bodyPr/>
                    <a:lstStyle/>
                    <a:p>
                      <a:endParaRPr kumimoji="1" lang="ja-JP" altLang="en-US" sz="1000" dirty="0">
                        <a:latin typeface="BIZ UDPゴシック" panose="020B0400000000000000" pitchFamily="50" charset="-128"/>
                        <a:ea typeface="BIZ UDPゴシック" panose="020B0400000000000000" pitchFamily="50" charset="-128"/>
                      </a:endParaRPr>
                    </a:p>
                  </a:txBody>
                  <a:tcPr>
                    <a:solidFill>
                      <a:schemeClr val="bg1"/>
                    </a:solidFill>
                  </a:tcP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順位</a:t>
                      </a:r>
                    </a:p>
                  </a:txBody>
                  <a:tcPr anchor="ctr">
                    <a:solidFill>
                      <a:schemeClr val="bg1"/>
                    </a:solidFill>
                  </a:tcP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持ち家比率</a:t>
                      </a:r>
                    </a:p>
                  </a:txBody>
                  <a:tcPr anchor="ctr">
                    <a:solidFill>
                      <a:schemeClr val="bg1"/>
                    </a:solidFill>
                  </a:tcPr>
                </a:tc>
                <a:extLst>
                  <a:ext uri="{0D108BD9-81ED-4DB2-BD59-A6C34878D82A}">
                    <a16:rowId xmlns:a16="http://schemas.microsoft.com/office/drawing/2014/main" val="115705793"/>
                  </a:ext>
                </a:extLst>
              </a:tr>
              <a:tr h="185420">
                <a:tc>
                  <a:txBody>
                    <a:bodyPr/>
                    <a:lstStyle/>
                    <a:p>
                      <a:r>
                        <a:rPr kumimoji="1" lang="ja-JP" altLang="en-US" sz="1000" dirty="0">
                          <a:latin typeface="BIZ UDPゴシック" panose="020B0400000000000000" pitchFamily="50" charset="-128"/>
                          <a:ea typeface="BIZ UDPゴシック" panose="020B0400000000000000" pitchFamily="50" charset="-128"/>
                        </a:rPr>
                        <a:t>三重県</a:t>
                      </a:r>
                    </a:p>
                  </a:txBody>
                  <a:tcPr>
                    <a:solidFill>
                      <a:schemeClr val="bg1"/>
                    </a:solidFill>
                  </a:tcPr>
                </a:tc>
                <a:tc>
                  <a:txBody>
                    <a:bodyPr/>
                    <a:lstStyle/>
                    <a:p>
                      <a:pPr algn="r"/>
                      <a:r>
                        <a:rPr kumimoji="1" lang="en-US" altLang="ja-JP" sz="1000" b="1" dirty="0">
                          <a:solidFill>
                            <a:srgbClr val="FF0000"/>
                          </a:solidFill>
                          <a:latin typeface="BIZ UDPゴシック" panose="020B0400000000000000" pitchFamily="50" charset="-128"/>
                          <a:ea typeface="BIZ UDPゴシック" panose="020B0400000000000000" pitchFamily="50" charset="-128"/>
                        </a:rPr>
                        <a:t>9</a:t>
                      </a:r>
                      <a:r>
                        <a:rPr kumimoji="1" lang="ja-JP" altLang="en-US" sz="1000" b="1" dirty="0">
                          <a:solidFill>
                            <a:srgbClr val="FF0000"/>
                          </a:solidFill>
                          <a:latin typeface="BIZ UDPゴシック" panose="020B0400000000000000" pitchFamily="50" charset="-128"/>
                          <a:ea typeface="BIZ UDPゴシック" panose="020B0400000000000000" pitchFamily="50" charset="-128"/>
                        </a:rPr>
                        <a:t>位</a:t>
                      </a:r>
                    </a:p>
                  </a:txBody>
                  <a:tcPr>
                    <a:solidFill>
                      <a:schemeClr val="bg1"/>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72.3</a:t>
                      </a:r>
                      <a:r>
                        <a:rPr kumimoji="1" lang="ja-JP" altLang="en-US" sz="1000" dirty="0">
                          <a:latin typeface="BIZ UDPゴシック" panose="020B0400000000000000" pitchFamily="50" charset="-128"/>
                          <a:ea typeface="BIZ UDPゴシック" panose="020B0400000000000000" pitchFamily="50" charset="-128"/>
                        </a:rPr>
                        <a:t>％</a:t>
                      </a:r>
                    </a:p>
                  </a:txBody>
                  <a:tcPr>
                    <a:solidFill>
                      <a:schemeClr val="bg1"/>
                    </a:solidFill>
                  </a:tcPr>
                </a:tc>
                <a:extLst>
                  <a:ext uri="{0D108BD9-81ED-4DB2-BD59-A6C34878D82A}">
                    <a16:rowId xmlns:a16="http://schemas.microsoft.com/office/drawing/2014/main" val="2220282074"/>
                  </a:ext>
                </a:extLst>
              </a:tr>
            </a:tbl>
          </a:graphicData>
        </a:graphic>
      </p:graphicFrame>
      <p:graphicFrame>
        <p:nvGraphicFramePr>
          <p:cNvPr id="52" name="表 51">
            <a:extLst>
              <a:ext uri="{FF2B5EF4-FFF2-40B4-BE49-F238E27FC236}">
                <a16:creationId xmlns:a16="http://schemas.microsoft.com/office/drawing/2014/main" id="{2D99A40C-5876-2E0F-EA12-D389241DC37A}"/>
              </a:ext>
            </a:extLst>
          </p:cNvPr>
          <p:cNvGraphicFramePr>
            <a:graphicFrameLocks noGrp="1"/>
          </p:cNvGraphicFramePr>
          <p:nvPr>
            <p:extLst>
              <p:ext uri="{D42A27DB-BD31-4B8C-83A1-F6EECF244321}">
                <p14:modId xmlns:p14="http://schemas.microsoft.com/office/powerpoint/2010/main" val="410516925"/>
              </p:ext>
            </p:extLst>
          </p:nvPr>
        </p:nvGraphicFramePr>
        <p:xfrm>
          <a:off x="206085" y="8200719"/>
          <a:ext cx="2009310" cy="487680"/>
        </p:xfrm>
        <a:graphic>
          <a:graphicData uri="http://schemas.openxmlformats.org/drawingml/2006/table">
            <a:tbl>
              <a:tblPr firstRow="1" bandRow="1">
                <a:tableStyleId>{5940675A-B579-460E-94D1-54222C63F5DA}</a:tableStyleId>
              </a:tblPr>
              <a:tblGrid>
                <a:gridCol w="570473">
                  <a:extLst>
                    <a:ext uri="{9D8B030D-6E8A-4147-A177-3AD203B41FA5}">
                      <a16:colId xmlns:a16="http://schemas.microsoft.com/office/drawing/2014/main" val="282592545"/>
                    </a:ext>
                  </a:extLst>
                </a:gridCol>
                <a:gridCol w="578224">
                  <a:extLst>
                    <a:ext uri="{9D8B030D-6E8A-4147-A177-3AD203B41FA5}">
                      <a16:colId xmlns:a16="http://schemas.microsoft.com/office/drawing/2014/main" val="2424533939"/>
                    </a:ext>
                  </a:extLst>
                </a:gridCol>
                <a:gridCol w="860613">
                  <a:extLst>
                    <a:ext uri="{9D8B030D-6E8A-4147-A177-3AD203B41FA5}">
                      <a16:colId xmlns:a16="http://schemas.microsoft.com/office/drawing/2014/main" val="2305222999"/>
                    </a:ext>
                  </a:extLst>
                </a:gridCol>
              </a:tblGrid>
              <a:tr h="185420">
                <a:tc>
                  <a:txBody>
                    <a:bodyPr/>
                    <a:lstStyle/>
                    <a:p>
                      <a:endParaRPr kumimoji="1" lang="ja-JP" altLang="en-US" sz="1000" dirty="0">
                        <a:latin typeface="BIZ UDPゴシック" panose="020B0400000000000000" pitchFamily="50" charset="-128"/>
                        <a:ea typeface="BIZ UDPゴシック" panose="020B0400000000000000" pitchFamily="50" charset="-128"/>
                      </a:endParaRPr>
                    </a:p>
                  </a:txBody>
                  <a:tcPr>
                    <a:solidFill>
                      <a:schemeClr val="bg1"/>
                    </a:solidFill>
                  </a:tcP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順位</a:t>
                      </a:r>
                    </a:p>
                  </a:txBody>
                  <a:tcPr anchor="ctr">
                    <a:solidFill>
                      <a:schemeClr val="bg1"/>
                    </a:solidFill>
                  </a:tcPr>
                </a:tc>
                <a:tc>
                  <a:txBody>
                    <a:bodyPr/>
                    <a:lstStyle/>
                    <a:p>
                      <a:pPr algn="ctr"/>
                      <a:r>
                        <a:rPr kumimoji="1" lang="ja-JP" altLang="en-US" sz="700" dirty="0">
                          <a:latin typeface="BIZ UDPゴシック" panose="020B0400000000000000" pitchFamily="50" charset="-128"/>
                          <a:ea typeface="BIZ UDPゴシック" panose="020B0400000000000000" pitchFamily="50" charset="-128"/>
                        </a:rPr>
                        <a:t>一戸建住宅比率</a:t>
                      </a:r>
                    </a:p>
                  </a:txBody>
                  <a:tcPr anchor="ctr">
                    <a:solidFill>
                      <a:schemeClr val="bg1"/>
                    </a:solidFill>
                  </a:tcPr>
                </a:tc>
                <a:extLst>
                  <a:ext uri="{0D108BD9-81ED-4DB2-BD59-A6C34878D82A}">
                    <a16:rowId xmlns:a16="http://schemas.microsoft.com/office/drawing/2014/main" val="115705793"/>
                  </a:ext>
                </a:extLst>
              </a:tr>
              <a:tr h="185420">
                <a:tc>
                  <a:txBody>
                    <a:bodyPr/>
                    <a:lstStyle/>
                    <a:p>
                      <a:r>
                        <a:rPr kumimoji="1" lang="ja-JP" altLang="en-US" sz="1000" dirty="0">
                          <a:latin typeface="BIZ UDPゴシック" panose="020B0400000000000000" pitchFamily="50" charset="-128"/>
                          <a:ea typeface="BIZ UDPゴシック" panose="020B0400000000000000" pitchFamily="50" charset="-128"/>
                        </a:rPr>
                        <a:t>三重県</a:t>
                      </a:r>
                    </a:p>
                  </a:txBody>
                  <a:tcPr>
                    <a:solidFill>
                      <a:schemeClr val="bg1"/>
                    </a:solidFill>
                  </a:tcPr>
                </a:tc>
                <a:tc>
                  <a:txBody>
                    <a:bodyPr/>
                    <a:lstStyle/>
                    <a:p>
                      <a:pPr algn="r"/>
                      <a:r>
                        <a:rPr kumimoji="1" lang="en-US" altLang="ja-JP" sz="1000" b="1" dirty="0">
                          <a:solidFill>
                            <a:srgbClr val="FF0000"/>
                          </a:solidFill>
                          <a:latin typeface="BIZ UDPゴシック" panose="020B0400000000000000" pitchFamily="50" charset="-128"/>
                          <a:ea typeface="BIZ UDPゴシック" panose="020B0400000000000000" pitchFamily="50" charset="-128"/>
                        </a:rPr>
                        <a:t>11</a:t>
                      </a:r>
                      <a:r>
                        <a:rPr kumimoji="1" lang="ja-JP" altLang="en-US" sz="1000" b="1" dirty="0">
                          <a:solidFill>
                            <a:srgbClr val="FF0000"/>
                          </a:solidFill>
                          <a:latin typeface="BIZ UDPゴシック" panose="020B0400000000000000" pitchFamily="50" charset="-128"/>
                          <a:ea typeface="BIZ UDPゴシック" panose="020B0400000000000000" pitchFamily="50" charset="-128"/>
                        </a:rPr>
                        <a:t>位</a:t>
                      </a:r>
                    </a:p>
                  </a:txBody>
                  <a:tcPr>
                    <a:solidFill>
                      <a:schemeClr val="bg1"/>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72.4</a:t>
                      </a:r>
                      <a:r>
                        <a:rPr kumimoji="1" lang="ja-JP" altLang="en-US" sz="1000" dirty="0">
                          <a:latin typeface="BIZ UDPゴシック" panose="020B0400000000000000" pitchFamily="50" charset="-128"/>
                          <a:ea typeface="BIZ UDPゴシック" panose="020B0400000000000000" pitchFamily="50" charset="-128"/>
                        </a:rPr>
                        <a:t>％</a:t>
                      </a:r>
                    </a:p>
                  </a:txBody>
                  <a:tcPr>
                    <a:solidFill>
                      <a:schemeClr val="bg1"/>
                    </a:solidFill>
                  </a:tcPr>
                </a:tc>
                <a:extLst>
                  <a:ext uri="{0D108BD9-81ED-4DB2-BD59-A6C34878D82A}">
                    <a16:rowId xmlns:a16="http://schemas.microsoft.com/office/drawing/2014/main" val="2220282074"/>
                  </a:ext>
                </a:extLst>
              </a:tr>
            </a:tbl>
          </a:graphicData>
        </a:graphic>
      </p:graphicFrame>
      <p:sp>
        <p:nvSpPr>
          <p:cNvPr id="53" name="テキスト ボックス 52">
            <a:extLst>
              <a:ext uri="{FF2B5EF4-FFF2-40B4-BE49-F238E27FC236}">
                <a16:creationId xmlns:a16="http://schemas.microsoft.com/office/drawing/2014/main" id="{47714B71-004F-D615-6981-7E766497AFB6}"/>
              </a:ext>
            </a:extLst>
          </p:cNvPr>
          <p:cNvSpPr txBox="1"/>
          <p:nvPr/>
        </p:nvSpPr>
        <p:spPr>
          <a:xfrm>
            <a:off x="206652" y="9321075"/>
            <a:ext cx="2024913" cy="200055"/>
          </a:xfrm>
          <a:prstGeom prst="rect">
            <a:avLst/>
          </a:prstGeom>
          <a:noFill/>
        </p:spPr>
        <p:txBody>
          <a:bodyPr wrap="none" rtlCol="0">
            <a:spAutoFit/>
          </a:bodyPr>
          <a:lstStyle/>
          <a:p>
            <a:r>
              <a:rPr kumimoji="1" lang="ja-JP" altLang="en-US" sz="700" dirty="0">
                <a:latin typeface="BIZ UDPゴシック" panose="020B0400000000000000" pitchFamily="50" charset="-128"/>
                <a:ea typeface="BIZ UDPゴシック" panose="020B0400000000000000" pitchFamily="50" charset="-128"/>
              </a:rPr>
              <a:t>出典：総務省「統計でみる都道府県の姿</a:t>
            </a:r>
            <a:r>
              <a:rPr kumimoji="1" lang="en-US" altLang="ja-JP" sz="700" dirty="0">
                <a:latin typeface="BIZ UDPゴシック" panose="020B0400000000000000" pitchFamily="50" charset="-128"/>
                <a:ea typeface="BIZ UDPゴシック" panose="020B0400000000000000" pitchFamily="50" charset="-128"/>
              </a:rPr>
              <a:t>2025</a:t>
            </a:r>
            <a:r>
              <a:rPr kumimoji="1" lang="ja-JP" altLang="en-US" sz="700" dirty="0">
                <a:latin typeface="BIZ UDPゴシック" panose="020B0400000000000000" pitchFamily="50" charset="-128"/>
                <a:ea typeface="BIZ UDPゴシック" panose="020B0400000000000000" pitchFamily="50" charset="-128"/>
              </a:rPr>
              <a:t>」</a:t>
            </a:r>
          </a:p>
        </p:txBody>
      </p:sp>
      <p:graphicFrame>
        <p:nvGraphicFramePr>
          <p:cNvPr id="55" name="表 54">
            <a:extLst>
              <a:ext uri="{FF2B5EF4-FFF2-40B4-BE49-F238E27FC236}">
                <a16:creationId xmlns:a16="http://schemas.microsoft.com/office/drawing/2014/main" id="{5488EC0A-07BC-A69A-802B-265FD3755C43}"/>
              </a:ext>
            </a:extLst>
          </p:cNvPr>
          <p:cNvGraphicFramePr>
            <a:graphicFrameLocks noGrp="1"/>
          </p:cNvGraphicFramePr>
          <p:nvPr>
            <p:extLst>
              <p:ext uri="{D42A27DB-BD31-4B8C-83A1-F6EECF244321}">
                <p14:modId xmlns:p14="http://schemas.microsoft.com/office/powerpoint/2010/main" val="2303026742"/>
              </p:ext>
            </p:extLst>
          </p:nvPr>
        </p:nvGraphicFramePr>
        <p:xfrm>
          <a:off x="194371" y="4284751"/>
          <a:ext cx="2009310" cy="731520"/>
        </p:xfrm>
        <a:graphic>
          <a:graphicData uri="http://schemas.openxmlformats.org/drawingml/2006/table">
            <a:tbl>
              <a:tblPr firstRow="1" bandRow="1">
                <a:tableStyleId>{5940675A-B579-460E-94D1-54222C63F5DA}</a:tableStyleId>
              </a:tblPr>
              <a:tblGrid>
                <a:gridCol w="570473">
                  <a:extLst>
                    <a:ext uri="{9D8B030D-6E8A-4147-A177-3AD203B41FA5}">
                      <a16:colId xmlns:a16="http://schemas.microsoft.com/office/drawing/2014/main" val="282592545"/>
                    </a:ext>
                  </a:extLst>
                </a:gridCol>
                <a:gridCol w="502312">
                  <a:extLst>
                    <a:ext uri="{9D8B030D-6E8A-4147-A177-3AD203B41FA5}">
                      <a16:colId xmlns:a16="http://schemas.microsoft.com/office/drawing/2014/main" val="2424533939"/>
                    </a:ext>
                  </a:extLst>
                </a:gridCol>
                <a:gridCol w="936525">
                  <a:extLst>
                    <a:ext uri="{9D8B030D-6E8A-4147-A177-3AD203B41FA5}">
                      <a16:colId xmlns:a16="http://schemas.microsoft.com/office/drawing/2014/main" val="2305222999"/>
                    </a:ext>
                  </a:extLst>
                </a:gridCol>
              </a:tblGrid>
              <a:tr h="185420">
                <a:tc>
                  <a:txBody>
                    <a:bodyPr/>
                    <a:lstStyle/>
                    <a:p>
                      <a:endParaRPr kumimoji="1" lang="ja-JP" altLang="en-US" sz="1000" dirty="0">
                        <a:latin typeface="BIZ UDPゴシック" panose="020B0400000000000000" pitchFamily="50" charset="-128"/>
                        <a:ea typeface="BIZ UDPゴシック" panose="020B0400000000000000" pitchFamily="50" charset="-128"/>
                      </a:endParaRPr>
                    </a:p>
                  </a:txBody>
                  <a:tcPr>
                    <a:solidFill>
                      <a:schemeClr val="bg1"/>
                    </a:solidFill>
                  </a:tcP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順位</a:t>
                      </a:r>
                    </a:p>
                  </a:txBody>
                  <a:tcPr anchor="ctr">
                    <a:solidFill>
                      <a:schemeClr val="bg1"/>
                    </a:solidFill>
                  </a:tcPr>
                </a:tc>
                <a:tc>
                  <a:txBody>
                    <a:bodyPr/>
                    <a:lstStyle/>
                    <a:p>
                      <a:pPr algn="ctr"/>
                      <a:r>
                        <a:rPr kumimoji="1" lang="ja-JP" altLang="en-US" sz="900" dirty="0">
                          <a:latin typeface="BIZ UDPゴシック" panose="020B0400000000000000" pitchFamily="50" charset="-128"/>
                          <a:ea typeface="BIZ UDPゴシック" panose="020B0400000000000000" pitchFamily="50" charset="-128"/>
                        </a:rPr>
                        <a:t>年間世帯収入</a:t>
                      </a:r>
                    </a:p>
                  </a:txBody>
                  <a:tcPr anchor="ctr">
                    <a:solidFill>
                      <a:schemeClr val="bg1"/>
                    </a:solidFill>
                  </a:tcPr>
                </a:tc>
                <a:extLst>
                  <a:ext uri="{0D108BD9-81ED-4DB2-BD59-A6C34878D82A}">
                    <a16:rowId xmlns:a16="http://schemas.microsoft.com/office/drawing/2014/main" val="115705793"/>
                  </a:ext>
                </a:extLst>
              </a:tr>
              <a:tr h="121920">
                <a:tc>
                  <a:txBody>
                    <a:bodyPr/>
                    <a:lstStyle/>
                    <a:p>
                      <a:r>
                        <a:rPr kumimoji="1" lang="ja-JP" altLang="en-US" sz="1000" dirty="0">
                          <a:latin typeface="BIZ UDPゴシック" panose="020B0400000000000000" pitchFamily="50" charset="-128"/>
                          <a:ea typeface="BIZ UDPゴシック" panose="020B0400000000000000" pitchFamily="50" charset="-128"/>
                        </a:rPr>
                        <a:t>三重県</a:t>
                      </a:r>
                    </a:p>
                  </a:txBody>
                  <a:tcPr>
                    <a:solidFill>
                      <a:schemeClr val="bg1"/>
                    </a:solidFill>
                  </a:tcPr>
                </a:tc>
                <a:tc>
                  <a:txBody>
                    <a:bodyPr/>
                    <a:lstStyle/>
                    <a:p>
                      <a:pPr algn="r"/>
                      <a:r>
                        <a:rPr kumimoji="1" lang="en-US" altLang="ja-JP" sz="1000" b="1" dirty="0">
                          <a:solidFill>
                            <a:srgbClr val="FF0000"/>
                          </a:solidFill>
                          <a:latin typeface="BIZ UDPゴシック" panose="020B0400000000000000" pitchFamily="50" charset="-128"/>
                          <a:ea typeface="BIZ UDPゴシック" panose="020B0400000000000000" pitchFamily="50" charset="-128"/>
                        </a:rPr>
                        <a:t>10</a:t>
                      </a:r>
                      <a:r>
                        <a:rPr kumimoji="1" lang="ja-JP" altLang="en-US" sz="1000" b="1" dirty="0">
                          <a:solidFill>
                            <a:srgbClr val="FF0000"/>
                          </a:solidFill>
                          <a:latin typeface="BIZ UDPゴシック" panose="020B0400000000000000" pitchFamily="50" charset="-128"/>
                          <a:ea typeface="BIZ UDPゴシック" panose="020B0400000000000000" pitchFamily="50" charset="-128"/>
                        </a:rPr>
                        <a:t>位</a:t>
                      </a:r>
                    </a:p>
                  </a:txBody>
                  <a:tcPr>
                    <a:solidFill>
                      <a:schemeClr val="bg1"/>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5,945</a:t>
                      </a:r>
                      <a:r>
                        <a:rPr kumimoji="1" lang="ja-JP" altLang="en-US" sz="1000" dirty="0">
                          <a:latin typeface="BIZ UDPゴシック" panose="020B0400000000000000" pitchFamily="50" charset="-128"/>
                          <a:ea typeface="BIZ UDPゴシック" panose="020B0400000000000000" pitchFamily="50" charset="-128"/>
                        </a:rPr>
                        <a:t>千円</a:t>
                      </a:r>
                    </a:p>
                  </a:txBody>
                  <a:tcPr>
                    <a:solidFill>
                      <a:schemeClr val="bg1"/>
                    </a:solidFill>
                  </a:tcPr>
                </a:tc>
                <a:extLst>
                  <a:ext uri="{0D108BD9-81ED-4DB2-BD59-A6C34878D82A}">
                    <a16:rowId xmlns:a16="http://schemas.microsoft.com/office/drawing/2014/main" val="2220282074"/>
                  </a:ext>
                </a:extLst>
              </a:tr>
              <a:tr h="121920">
                <a:tc gridSpan="2">
                  <a:txBody>
                    <a:bodyPr/>
                    <a:lstStyle/>
                    <a:p>
                      <a:r>
                        <a:rPr kumimoji="1" lang="ja-JP" altLang="en-US" sz="1000" dirty="0">
                          <a:latin typeface="BIZ UDPゴシック" panose="020B0400000000000000" pitchFamily="50" charset="-128"/>
                          <a:ea typeface="BIZ UDPゴシック" panose="020B0400000000000000" pitchFamily="50" charset="-128"/>
                        </a:rPr>
                        <a:t>（参考）全国平均</a:t>
                      </a:r>
                    </a:p>
                  </a:txBody>
                  <a:tcPr>
                    <a:solidFill>
                      <a:schemeClr val="bg1"/>
                    </a:solidFill>
                  </a:tcPr>
                </a:tc>
                <a:tc hMerge="1">
                  <a:txBody>
                    <a:bodyPr/>
                    <a:lstStyle/>
                    <a:p>
                      <a:pPr algn="r"/>
                      <a:endParaRPr kumimoji="1" lang="ja-JP" altLang="en-US" sz="1000" b="1" dirty="0">
                        <a:solidFill>
                          <a:srgbClr val="FF0000"/>
                        </a:solidFill>
                        <a:latin typeface="BIZ UDPゴシック" panose="020B0400000000000000" pitchFamily="50" charset="-128"/>
                        <a:ea typeface="BIZ UDPゴシック" panose="020B0400000000000000" pitchFamily="50" charset="-128"/>
                      </a:endParaRPr>
                    </a:p>
                  </a:txBody>
                  <a:tcPr>
                    <a:solidFill>
                      <a:schemeClr val="bg1"/>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5,578</a:t>
                      </a:r>
                      <a:r>
                        <a:rPr kumimoji="1" lang="ja-JP" altLang="en-US" sz="1000" dirty="0">
                          <a:latin typeface="BIZ UDPゴシック" panose="020B0400000000000000" pitchFamily="50" charset="-128"/>
                          <a:ea typeface="BIZ UDPゴシック" panose="020B0400000000000000" pitchFamily="50" charset="-128"/>
                        </a:rPr>
                        <a:t>千円</a:t>
                      </a:r>
                    </a:p>
                  </a:txBody>
                  <a:tcPr>
                    <a:solidFill>
                      <a:schemeClr val="bg1"/>
                    </a:solidFill>
                  </a:tcPr>
                </a:tc>
                <a:extLst>
                  <a:ext uri="{0D108BD9-81ED-4DB2-BD59-A6C34878D82A}">
                    <a16:rowId xmlns:a16="http://schemas.microsoft.com/office/drawing/2014/main" val="1205359816"/>
                  </a:ext>
                </a:extLst>
              </a:tr>
            </a:tbl>
          </a:graphicData>
        </a:graphic>
      </p:graphicFrame>
      <p:graphicFrame>
        <p:nvGraphicFramePr>
          <p:cNvPr id="56" name="表 55">
            <a:extLst>
              <a:ext uri="{FF2B5EF4-FFF2-40B4-BE49-F238E27FC236}">
                <a16:creationId xmlns:a16="http://schemas.microsoft.com/office/drawing/2014/main" id="{DC9CE20A-C5C6-462A-2801-D7BFC40C9CC7}"/>
              </a:ext>
            </a:extLst>
          </p:cNvPr>
          <p:cNvGraphicFramePr>
            <a:graphicFrameLocks noGrp="1"/>
          </p:cNvGraphicFramePr>
          <p:nvPr>
            <p:extLst>
              <p:ext uri="{D42A27DB-BD31-4B8C-83A1-F6EECF244321}">
                <p14:modId xmlns:p14="http://schemas.microsoft.com/office/powerpoint/2010/main" val="3949312949"/>
              </p:ext>
            </p:extLst>
          </p:nvPr>
        </p:nvGraphicFramePr>
        <p:xfrm>
          <a:off x="195068" y="5099605"/>
          <a:ext cx="2009310" cy="487680"/>
        </p:xfrm>
        <a:graphic>
          <a:graphicData uri="http://schemas.openxmlformats.org/drawingml/2006/table">
            <a:tbl>
              <a:tblPr firstRow="1" bandRow="1">
                <a:tableStyleId>{5940675A-B579-460E-94D1-54222C63F5DA}</a:tableStyleId>
              </a:tblPr>
              <a:tblGrid>
                <a:gridCol w="570473">
                  <a:extLst>
                    <a:ext uri="{9D8B030D-6E8A-4147-A177-3AD203B41FA5}">
                      <a16:colId xmlns:a16="http://schemas.microsoft.com/office/drawing/2014/main" val="282592545"/>
                    </a:ext>
                  </a:extLst>
                </a:gridCol>
                <a:gridCol w="534666">
                  <a:extLst>
                    <a:ext uri="{9D8B030D-6E8A-4147-A177-3AD203B41FA5}">
                      <a16:colId xmlns:a16="http://schemas.microsoft.com/office/drawing/2014/main" val="2424533939"/>
                    </a:ext>
                  </a:extLst>
                </a:gridCol>
                <a:gridCol w="904171">
                  <a:extLst>
                    <a:ext uri="{9D8B030D-6E8A-4147-A177-3AD203B41FA5}">
                      <a16:colId xmlns:a16="http://schemas.microsoft.com/office/drawing/2014/main" val="2305222999"/>
                    </a:ext>
                  </a:extLst>
                </a:gridCol>
              </a:tblGrid>
              <a:tr h="185420">
                <a:tc>
                  <a:txBody>
                    <a:bodyPr/>
                    <a:lstStyle/>
                    <a:p>
                      <a:endParaRPr kumimoji="1" lang="ja-JP" altLang="en-US" sz="1000" dirty="0">
                        <a:latin typeface="BIZ UDPゴシック" panose="020B0400000000000000" pitchFamily="50" charset="-128"/>
                        <a:ea typeface="BIZ UDPゴシック" panose="020B0400000000000000" pitchFamily="50" charset="-128"/>
                      </a:endParaRPr>
                    </a:p>
                  </a:txBody>
                  <a:tcPr>
                    <a:solidFill>
                      <a:schemeClr val="bg1"/>
                    </a:solidFill>
                  </a:tcP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順位</a:t>
                      </a:r>
                    </a:p>
                  </a:txBody>
                  <a:tcPr anchor="ctr">
                    <a:solidFill>
                      <a:schemeClr val="bg1"/>
                    </a:solidFill>
                  </a:tcPr>
                </a:tc>
                <a:tc>
                  <a:txBody>
                    <a:bodyPr/>
                    <a:lstStyle/>
                    <a:p>
                      <a:pPr algn="ctr"/>
                      <a:r>
                        <a:rPr kumimoji="1" lang="ja-JP" altLang="en-US" sz="900" dirty="0">
                          <a:latin typeface="BIZ UDPゴシック" panose="020B0400000000000000" pitchFamily="50" charset="-128"/>
                          <a:ea typeface="BIZ UDPゴシック" panose="020B0400000000000000" pitchFamily="50" charset="-128"/>
                        </a:rPr>
                        <a:t>食糧費の割合</a:t>
                      </a:r>
                    </a:p>
                  </a:txBody>
                  <a:tcPr anchor="ctr">
                    <a:solidFill>
                      <a:schemeClr val="bg1"/>
                    </a:solidFill>
                  </a:tcPr>
                </a:tc>
                <a:extLst>
                  <a:ext uri="{0D108BD9-81ED-4DB2-BD59-A6C34878D82A}">
                    <a16:rowId xmlns:a16="http://schemas.microsoft.com/office/drawing/2014/main" val="115705793"/>
                  </a:ext>
                </a:extLst>
              </a:tr>
              <a:tr h="185420">
                <a:tc>
                  <a:txBody>
                    <a:bodyPr/>
                    <a:lstStyle/>
                    <a:p>
                      <a:r>
                        <a:rPr kumimoji="1" lang="ja-JP" altLang="en-US" sz="1000" dirty="0">
                          <a:latin typeface="BIZ UDPゴシック" panose="020B0400000000000000" pitchFamily="50" charset="-128"/>
                          <a:ea typeface="BIZ UDPゴシック" panose="020B0400000000000000" pitchFamily="50" charset="-128"/>
                        </a:rPr>
                        <a:t>三重県</a:t>
                      </a:r>
                    </a:p>
                  </a:txBody>
                  <a:tcPr>
                    <a:solidFill>
                      <a:schemeClr val="bg1"/>
                    </a:solidFill>
                  </a:tcPr>
                </a:tc>
                <a:tc>
                  <a:txBody>
                    <a:bodyPr/>
                    <a:lstStyle/>
                    <a:p>
                      <a:pPr algn="r"/>
                      <a:r>
                        <a:rPr kumimoji="1" lang="en-US" altLang="ja-JP" sz="1000" b="1" dirty="0">
                          <a:solidFill>
                            <a:srgbClr val="FF0000"/>
                          </a:solidFill>
                          <a:latin typeface="BIZ UDPゴシック" panose="020B0400000000000000" pitchFamily="50" charset="-128"/>
                          <a:ea typeface="BIZ UDPゴシック" panose="020B0400000000000000" pitchFamily="50" charset="-128"/>
                        </a:rPr>
                        <a:t>44</a:t>
                      </a:r>
                      <a:r>
                        <a:rPr kumimoji="1" lang="ja-JP" altLang="en-US" sz="1000" b="1" dirty="0">
                          <a:solidFill>
                            <a:srgbClr val="FF0000"/>
                          </a:solidFill>
                          <a:latin typeface="BIZ UDPゴシック" panose="020B0400000000000000" pitchFamily="50" charset="-128"/>
                          <a:ea typeface="BIZ UDPゴシック" panose="020B0400000000000000" pitchFamily="50" charset="-128"/>
                        </a:rPr>
                        <a:t>位</a:t>
                      </a:r>
                    </a:p>
                  </a:txBody>
                  <a:tcPr>
                    <a:solidFill>
                      <a:schemeClr val="bg1"/>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24.5</a:t>
                      </a:r>
                      <a:r>
                        <a:rPr kumimoji="1" lang="ja-JP" altLang="en-US" sz="1000" dirty="0">
                          <a:latin typeface="BIZ UDPゴシック" panose="020B0400000000000000" pitchFamily="50" charset="-128"/>
                          <a:ea typeface="BIZ UDPゴシック" panose="020B0400000000000000" pitchFamily="50" charset="-128"/>
                        </a:rPr>
                        <a:t>％</a:t>
                      </a:r>
                    </a:p>
                  </a:txBody>
                  <a:tcPr>
                    <a:solidFill>
                      <a:schemeClr val="bg1"/>
                    </a:solidFill>
                  </a:tcPr>
                </a:tc>
                <a:extLst>
                  <a:ext uri="{0D108BD9-81ED-4DB2-BD59-A6C34878D82A}">
                    <a16:rowId xmlns:a16="http://schemas.microsoft.com/office/drawing/2014/main" val="2220282074"/>
                  </a:ext>
                </a:extLst>
              </a:tr>
            </a:tbl>
          </a:graphicData>
        </a:graphic>
      </p:graphicFrame>
      <p:graphicFrame>
        <p:nvGraphicFramePr>
          <p:cNvPr id="57" name="表 56">
            <a:extLst>
              <a:ext uri="{FF2B5EF4-FFF2-40B4-BE49-F238E27FC236}">
                <a16:creationId xmlns:a16="http://schemas.microsoft.com/office/drawing/2014/main" id="{A8C3A67D-AB2A-8DEF-0056-E02A107CE614}"/>
              </a:ext>
            </a:extLst>
          </p:cNvPr>
          <p:cNvGraphicFramePr>
            <a:graphicFrameLocks noGrp="1"/>
          </p:cNvGraphicFramePr>
          <p:nvPr>
            <p:extLst>
              <p:ext uri="{D42A27DB-BD31-4B8C-83A1-F6EECF244321}">
                <p14:modId xmlns:p14="http://schemas.microsoft.com/office/powerpoint/2010/main" val="4021897106"/>
              </p:ext>
            </p:extLst>
          </p:nvPr>
        </p:nvGraphicFramePr>
        <p:xfrm>
          <a:off x="194371" y="5639209"/>
          <a:ext cx="2009310" cy="487680"/>
        </p:xfrm>
        <a:graphic>
          <a:graphicData uri="http://schemas.openxmlformats.org/drawingml/2006/table">
            <a:tbl>
              <a:tblPr firstRow="1" bandRow="1">
                <a:tableStyleId>{5940675A-B579-460E-94D1-54222C63F5DA}</a:tableStyleId>
              </a:tblPr>
              <a:tblGrid>
                <a:gridCol w="570473">
                  <a:extLst>
                    <a:ext uri="{9D8B030D-6E8A-4147-A177-3AD203B41FA5}">
                      <a16:colId xmlns:a16="http://schemas.microsoft.com/office/drawing/2014/main" val="282592545"/>
                    </a:ext>
                  </a:extLst>
                </a:gridCol>
                <a:gridCol w="534666">
                  <a:extLst>
                    <a:ext uri="{9D8B030D-6E8A-4147-A177-3AD203B41FA5}">
                      <a16:colId xmlns:a16="http://schemas.microsoft.com/office/drawing/2014/main" val="2424533939"/>
                    </a:ext>
                  </a:extLst>
                </a:gridCol>
                <a:gridCol w="904171">
                  <a:extLst>
                    <a:ext uri="{9D8B030D-6E8A-4147-A177-3AD203B41FA5}">
                      <a16:colId xmlns:a16="http://schemas.microsoft.com/office/drawing/2014/main" val="2305222999"/>
                    </a:ext>
                  </a:extLst>
                </a:gridCol>
              </a:tblGrid>
              <a:tr h="185420">
                <a:tc>
                  <a:txBody>
                    <a:bodyPr/>
                    <a:lstStyle/>
                    <a:p>
                      <a:endParaRPr kumimoji="1" lang="ja-JP" altLang="en-US" sz="1000" dirty="0">
                        <a:latin typeface="BIZ UDPゴシック" panose="020B0400000000000000" pitchFamily="50" charset="-128"/>
                        <a:ea typeface="BIZ UDPゴシック" panose="020B0400000000000000" pitchFamily="50" charset="-128"/>
                      </a:endParaRPr>
                    </a:p>
                  </a:txBody>
                  <a:tcPr>
                    <a:solidFill>
                      <a:schemeClr val="bg1"/>
                    </a:solidFill>
                  </a:tcP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順位</a:t>
                      </a:r>
                    </a:p>
                  </a:txBody>
                  <a:tcPr anchor="ctr">
                    <a:solidFill>
                      <a:schemeClr val="bg1"/>
                    </a:solidFill>
                  </a:tcPr>
                </a:tc>
                <a:tc>
                  <a:txBody>
                    <a:bodyPr/>
                    <a:lstStyle/>
                    <a:p>
                      <a:pPr algn="ctr"/>
                      <a:r>
                        <a:rPr kumimoji="1" lang="ja-JP" altLang="en-US" sz="800" dirty="0">
                          <a:latin typeface="BIZ UDPゴシック" panose="020B0400000000000000" pitchFamily="50" charset="-128"/>
                          <a:ea typeface="BIZ UDPゴシック" panose="020B0400000000000000" pitchFamily="50" charset="-128"/>
                        </a:rPr>
                        <a:t>光熱水費の割合</a:t>
                      </a:r>
                    </a:p>
                  </a:txBody>
                  <a:tcPr anchor="ctr">
                    <a:solidFill>
                      <a:schemeClr val="bg1"/>
                    </a:solidFill>
                  </a:tcPr>
                </a:tc>
                <a:extLst>
                  <a:ext uri="{0D108BD9-81ED-4DB2-BD59-A6C34878D82A}">
                    <a16:rowId xmlns:a16="http://schemas.microsoft.com/office/drawing/2014/main" val="115705793"/>
                  </a:ext>
                </a:extLst>
              </a:tr>
              <a:tr h="185420">
                <a:tc>
                  <a:txBody>
                    <a:bodyPr/>
                    <a:lstStyle/>
                    <a:p>
                      <a:r>
                        <a:rPr kumimoji="1" lang="ja-JP" altLang="en-US" sz="1000" dirty="0">
                          <a:latin typeface="BIZ UDPゴシック" panose="020B0400000000000000" pitchFamily="50" charset="-128"/>
                          <a:ea typeface="BIZ UDPゴシック" panose="020B0400000000000000" pitchFamily="50" charset="-128"/>
                        </a:rPr>
                        <a:t>三重県</a:t>
                      </a:r>
                    </a:p>
                  </a:txBody>
                  <a:tcPr>
                    <a:solidFill>
                      <a:schemeClr val="bg1"/>
                    </a:solidFill>
                  </a:tcPr>
                </a:tc>
                <a:tc>
                  <a:txBody>
                    <a:bodyPr/>
                    <a:lstStyle/>
                    <a:p>
                      <a:pPr algn="r"/>
                      <a:r>
                        <a:rPr kumimoji="1" lang="en-US" altLang="ja-JP" sz="1000" b="1" dirty="0">
                          <a:solidFill>
                            <a:srgbClr val="FF0000"/>
                          </a:solidFill>
                          <a:latin typeface="BIZ UDPゴシック" panose="020B0400000000000000" pitchFamily="50" charset="-128"/>
                          <a:ea typeface="BIZ UDPゴシック" panose="020B0400000000000000" pitchFamily="50" charset="-128"/>
                        </a:rPr>
                        <a:t>47</a:t>
                      </a:r>
                      <a:r>
                        <a:rPr kumimoji="1" lang="ja-JP" altLang="en-US" sz="1000" b="1" dirty="0">
                          <a:solidFill>
                            <a:srgbClr val="FF0000"/>
                          </a:solidFill>
                          <a:latin typeface="BIZ UDPゴシック" panose="020B0400000000000000" pitchFamily="50" charset="-128"/>
                          <a:ea typeface="BIZ UDPゴシック" panose="020B0400000000000000" pitchFamily="50" charset="-128"/>
                        </a:rPr>
                        <a:t>位</a:t>
                      </a:r>
                    </a:p>
                  </a:txBody>
                  <a:tcPr>
                    <a:solidFill>
                      <a:schemeClr val="bg1"/>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6.7</a:t>
                      </a:r>
                      <a:r>
                        <a:rPr kumimoji="1" lang="ja-JP" altLang="en-US" sz="1000" dirty="0">
                          <a:latin typeface="BIZ UDPゴシック" panose="020B0400000000000000" pitchFamily="50" charset="-128"/>
                          <a:ea typeface="BIZ UDPゴシック" panose="020B0400000000000000" pitchFamily="50" charset="-128"/>
                        </a:rPr>
                        <a:t>％</a:t>
                      </a:r>
                    </a:p>
                  </a:txBody>
                  <a:tcPr>
                    <a:solidFill>
                      <a:schemeClr val="bg1"/>
                    </a:solidFill>
                  </a:tcPr>
                </a:tc>
                <a:extLst>
                  <a:ext uri="{0D108BD9-81ED-4DB2-BD59-A6C34878D82A}">
                    <a16:rowId xmlns:a16="http://schemas.microsoft.com/office/drawing/2014/main" val="2220282074"/>
                  </a:ext>
                </a:extLst>
              </a:tr>
            </a:tbl>
          </a:graphicData>
        </a:graphic>
      </p:graphicFrame>
      <p:sp>
        <p:nvSpPr>
          <p:cNvPr id="58" name="テキスト ボックス 57">
            <a:extLst>
              <a:ext uri="{FF2B5EF4-FFF2-40B4-BE49-F238E27FC236}">
                <a16:creationId xmlns:a16="http://schemas.microsoft.com/office/drawing/2014/main" id="{50A2D6B6-492F-3AA8-B3C2-0E673BA032F8}"/>
              </a:ext>
            </a:extLst>
          </p:cNvPr>
          <p:cNvSpPr txBox="1"/>
          <p:nvPr/>
        </p:nvSpPr>
        <p:spPr>
          <a:xfrm>
            <a:off x="220774" y="6200219"/>
            <a:ext cx="2024913" cy="200055"/>
          </a:xfrm>
          <a:prstGeom prst="rect">
            <a:avLst/>
          </a:prstGeom>
          <a:noFill/>
        </p:spPr>
        <p:txBody>
          <a:bodyPr wrap="none" rtlCol="0">
            <a:spAutoFit/>
          </a:bodyPr>
          <a:lstStyle/>
          <a:p>
            <a:r>
              <a:rPr kumimoji="1" lang="ja-JP" altLang="en-US" sz="700" dirty="0">
                <a:latin typeface="BIZ UDPゴシック" panose="020B0400000000000000" pitchFamily="50" charset="-128"/>
                <a:ea typeface="BIZ UDPゴシック" panose="020B0400000000000000" pitchFamily="50" charset="-128"/>
              </a:rPr>
              <a:t>出典：総務省「統計でみる都道府県の姿</a:t>
            </a:r>
            <a:r>
              <a:rPr kumimoji="1" lang="en-US" altLang="ja-JP" sz="700" dirty="0">
                <a:latin typeface="BIZ UDPゴシック" panose="020B0400000000000000" pitchFamily="50" charset="-128"/>
                <a:ea typeface="BIZ UDPゴシック" panose="020B0400000000000000" pitchFamily="50" charset="-128"/>
              </a:rPr>
              <a:t>2025</a:t>
            </a:r>
            <a:r>
              <a:rPr kumimoji="1" lang="ja-JP" altLang="en-US" sz="700" dirty="0">
                <a:latin typeface="BIZ UDPゴシック" panose="020B0400000000000000" pitchFamily="50" charset="-128"/>
                <a:ea typeface="BIZ UDPゴシック" panose="020B0400000000000000" pitchFamily="50" charset="-128"/>
              </a:rPr>
              <a:t>」</a:t>
            </a:r>
          </a:p>
        </p:txBody>
      </p:sp>
      <p:graphicFrame>
        <p:nvGraphicFramePr>
          <p:cNvPr id="59" name="表 58">
            <a:extLst>
              <a:ext uri="{FF2B5EF4-FFF2-40B4-BE49-F238E27FC236}">
                <a16:creationId xmlns:a16="http://schemas.microsoft.com/office/drawing/2014/main" id="{353F4FAC-DCB5-73D7-75F7-E795AA966728}"/>
              </a:ext>
            </a:extLst>
          </p:cNvPr>
          <p:cNvGraphicFramePr>
            <a:graphicFrameLocks noGrp="1"/>
          </p:cNvGraphicFramePr>
          <p:nvPr>
            <p:extLst>
              <p:ext uri="{D42A27DB-BD31-4B8C-83A1-F6EECF244321}">
                <p14:modId xmlns:p14="http://schemas.microsoft.com/office/powerpoint/2010/main" val="729565213"/>
              </p:ext>
            </p:extLst>
          </p:nvPr>
        </p:nvGraphicFramePr>
        <p:xfrm>
          <a:off x="2449062" y="4866641"/>
          <a:ext cx="2009310" cy="487680"/>
        </p:xfrm>
        <a:graphic>
          <a:graphicData uri="http://schemas.openxmlformats.org/drawingml/2006/table">
            <a:tbl>
              <a:tblPr firstRow="1" bandRow="1">
                <a:tableStyleId>{5940675A-B579-460E-94D1-54222C63F5DA}</a:tableStyleId>
              </a:tblPr>
              <a:tblGrid>
                <a:gridCol w="570473">
                  <a:extLst>
                    <a:ext uri="{9D8B030D-6E8A-4147-A177-3AD203B41FA5}">
                      <a16:colId xmlns:a16="http://schemas.microsoft.com/office/drawing/2014/main" val="282592545"/>
                    </a:ext>
                  </a:extLst>
                </a:gridCol>
                <a:gridCol w="502312">
                  <a:extLst>
                    <a:ext uri="{9D8B030D-6E8A-4147-A177-3AD203B41FA5}">
                      <a16:colId xmlns:a16="http://schemas.microsoft.com/office/drawing/2014/main" val="2424533939"/>
                    </a:ext>
                  </a:extLst>
                </a:gridCol>
                <a:gridCol w="936525">
                  <a:extLst>
                    <a:ext uri="{9D8B030D-6E8A-4147-A177-3AD203B41FA5}">
                      <a16:colId xmlns:a16="http://schemas.microsoft.com/office/drawing/2014/main" val="2305222999"/>
                    </a:ext>
                  </a:extLst>
                </a:gridCol>
              </a:tblGrid>
              <a:tr h="185420">
                <a:tc>
                  <a:txBody>
                    <a:bodyPr/>
                    <a:lstStyle/>
                    <a:p>
                      <a:endParaRPr kumimoji="1" lang="ja-JP" altLang="en-US" sz="1000" dirty="0">
                        <a:latin typeface="BIZ UDPゴシック" panose="020B0400000000000000" pitchFamily="50" charset="-128"/>
                        <a:ea typeface="BIZ UDPゴシック" panose="020B0400000000000000" pitchFamily="50" charset="-128"/>
                      </a:endParaRPr>
                    </a:p>
                  </a:txBody>
                  <a:tcPr>
                    <a:solidFill>
                      <a:schemeClr val="bg1"/>
                    </a:solidFill>
                  </a:tcP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順位</a:t>
                      </a:r>
                    </a:p>
                  </a:txBody>
                  <a:tcPr anchor="ctr">
                    <a:solidFill>
                      <a:schemeClr val="bg1"/>
                    </a:solidFill>
                  </a:tcP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完全失業率</a:t>
                      </a:r>
                    </a:p>
                  </a:txBody>
                  <a:tcPr anchor="ctr">
                    <a:solidFill>
                      <a:schemeClr val="bg1"/>
                    </a:solidFill>
                  </a:tcPr>
                </a:tc>
                <a:extLst>
                  <a:ext uri="{0D108BD9-81ED-4DB2-BD59-A6C34878D82A}">
                    <a16:rowId xmlns:a16="http://schemas.microsoft.com/office/drawing/2014/main" val="115705793"/>
                  </a:ext>
                </a:extLst>
              </a:tr>
              <a:tr h="185420">
                <a:tc>
                  <a:txBody>
                    <a:bodyPr/>
                    <a:lstStyle/>
                    <a:p>
                      <a:r>
                        <a:rPr kumimoji="1" lang="ja-JP" altLang="en-US" sz="1000" dirty="0">
                          <a:latin typeface="BIZ UDPゴシック" panose="020B0400000000000000" pitchFamily="50" charset="-128"/>
                          <a:ea typeface="BIZ UDPゴシック" panose="020B0400000000000000" pitchFamily="50" charset="-128"/>
                        </a:rPr>
                        <a:t>三重県</a:t>
                      </a:r>
                    </a:p>
                  </a:txBody>
                  <a:tcPr>
                    <a:solidFill>
                      <a:schemeClr val="bg1"/>
                    </a:solidFill>
                  </a:tcPr>
                </a:tc>
                <a:tc>
                  <a:txBody>
                    <a:bodyPr/>
                    <a:lstStyle/>
                    <a:p>
                      <a:pPr algn="r"/>
                      <a:r>
                        <a:rPr kumimoji="1" lang="ja-JP" altLang="en-US" sz="1000" b="1" dirty="0">
                          <a:solidFill>
                            <a:srgbClr val="FF0000"/>
                          </a:solidFill>
                          <a:latin typeface="BIZ UDPゴシック" panose="020B0400000000000000" pitchFamily="50" charset="-128"/>
                          <a:ea typeface="BIZ UDPゴシック" panose="020B0400000000000000" pitchFamily="50" charset="-128"/>
                        </a:rPr>
                        <a:t>４位</a:t>
                      </a:r>
                    </a:p>
                  </a:txBody>
                  <a:tcPr>
                    <a:solidFill>
                      <a:schemeClr val="bg1"/>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3.1</a:t>
                      </a:r>
                      <a:endParaRPr kumimoji="1" lang="ja-JP" altLang="en-US" sz="1000" dirty="0">
                        <a:latin typeface="BIZ UDPゴシック" panose="020B0400000000000000" pitchFamily="50" charset="-128"/>
                        <a:ea typeface="BIZ UDPゴシック" panose="020B0400000000000000" pitchFamily="50" charset="-128"/>
                      </a:endParaRPr>
                    </a:p>
                  </a:txBody>
                  <a:tcPr>
                    <a:solidFill>
                      <a:schemeClr val="bg1"/>
                    </a:solidFill>
                  </a:tcPr>
                </a:tc>
                <a:extLst>
                  <a:ext uri="{0D108BD9-81ED-4DB2-BD59-A6C34878D82A}">
                    <a16:rowId xmlns:a16="http://schemas.microsoft.com/office/drawing/2014/main" val="2220282074"/>
                  </a:ext>
                </a:extLst>
              </a:tr>
            </a:tbl>
          </a:graphicData>
        </a:graphic>
      </p:graphicFrame>
      <p:graphicFrame>
        <p:nvGraphicFramePr>
          <p:cNvPr id="60" name="表 59">
            <a:extLst>
              <a:ext uri="{FF2B5EF4-FFF2-40B4-BE49-F238E27FC236}">
                <a16:creationId xmlns:a16="http://schemas.microsoft.com/office/drawing/2014/main" id="{C316906E-02D5-CE32-19AB-32D64AEF2698}"/>
              </a:ext>
            </a:extLst>
          </p:cNvPr>
          <p:cNvGraphicFramePr>
            <a:graphicFrameLocks noGrp="1"/>
          </p:cNvGraphicFramePr>
          <p:nvPr>
            <p:extLst>
              <p:ext uri="{D42A27DB-BD31-4B8C-83A1-F6EECF244321}">
                <p14:modId xmlns:p14="http://schemas.microsoft.com/office/powerpoint/2010/main" val="1146462427"/>
              </p:ext>
            </p:extLst>
          </p:nvPr>
        </p:nvGraphicFramePr>
        <p:xfrm>
          <a:off x="2452512" y="5546716"/>
          <a:ext cx="2009310" cy="487680"/>
        </p:xfrm>
        <a:graphic>
          <a:graphicData uri="http://schemas.openxmlformats.org/drawingml/2006/table">
            <a:tbl>
              <a:tblPr firstRow="1" bandRow="1">
                <a:tableStyleId>{5940675A-B579-460E-94D1-54222C63F5DA}</a:tableStyleId>
              </a:tblPr>
              <a:tblGrid>
                <a:gridCol w="570473">
                  <a:extLst>
                    <a:ext uri="{9D8B030D-6E8A-4147-A177-3AD203B41FA5}">
                      <a16:colId xmlns:a16="http://schemas.microsoft.com/office/drawing/2014/main" val="282592545"/>
                    </a:ext>
                  </a:extLst>
                </a:gridCol>
                <a:gridCol w="502312">
                  <a:extLst>
                    <a:ext uri="{9D8B030D-6E8A-4147-A177-3AD203B41FA5}">
                      <a16:colId xmlns:a16="http://schemas.microsoft.com/office/drawing/2014/main" val="2424533939"/>
                    </a:ext>
                  </a:extLst>
                </a:gridCol>
                <a:gridCol w="936525">
                  <a:extLst>
                    <a:ext uri="{9D8B030D-6E8A-4147-A177-3AD203B41FA5}">
                      <a16:colId xmlns:a16="http://schemas.microsoft.com/office/drawing/2014/main" val="2305222999"/>
                    </a:ext>
                  </a:extLst>
                </a:gridCol>
              </a:tblGrid>
              <a:tr h="185420">
                <a:tc>
                  <a:txBody>
                    <a:bodyPr/>
                    <a:lstStyle/>
                    <a:p>
                      <a:endParaRPr kumimoji="1" lang="ja-JP" altLang="en-US" sz="1000" dirty="0">
                        <a:latin typeface="BIZ UDPゴシック" panose="020B0400000000000000" pitchFamily="50" charset="-128"/>
                        <a:ea typeface="BIZ UDPゴシック" panose="020B0400000000000000" pitchFamily="50" charset="-128"/>
                      </a:endParaRPr>
                    </a:p>
                  </a:txBody>
                  <a:tcPr>
                    <a:solidFill>
                      <a:schemeClr val="bg1"/>
                    </a:solidFill>
                  </a:tcP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順位</a:t>
                      </a:r>
                    </a:p>
                  </a:txBody>
                  <a:tcPr anchor="ctr">
                    <a:solidFill>
                      <a:schemeClr val="bg1"/>
                    </a:solidFill>
                  </a:tcPr>
                </a:tc>
                <a:tc>
                  <a:txBody>
                    <a:bodyPr/>
                    <a:lstStyle/>
                    <a:p>
                      <a:pPr algn="ctr"/>
                      <a:r>
                        <a:rPr kumimoji="1" lang="ja-JP" altLang="en-US" sz="800" dirty="0">
                          <a:latin typeface="BIZ UDPゴシック" panose="020B0400000000000000" pitchFamily="50" charset="-128"/>
                          <a:ea typeface="BIZ UDPゴシック" panose="020B0400000000000000" pitchFamily="50" charset="-128"/>
                        </a:rPr>
                        <a:t>教養娯楽費割合</a:t>
                      </a:r>
                    </a:p>
                  </a:txBody>
                  <a:tcPr anchor="ctr">
                    <a:solidFill>
                      <a:schemeClr val="bg1"/>
                    </a:solidFill>
                  </a:tcPr>
                </a:tc>
                <a:extLst>
                  <a:ext uri="{0D108BD9-81ED-4DB2-BD59-A6C34878D82A}">
                    <a16:rowId xmlns:a16="http://schemas.microsoft.com/office/drawing/2014/main" val="115705793"/>
                  </a:ext>
                </a:extLst>
              </a:tr>
              <a:tr h="185420">
                <a:tc>
                  <a:txBody>
                    <a:bodyPr/>
                    <a:lstStyle/>
                    <a:p>
                      <a:r>
                        <a:rPr kumimoji="1" lang="ja-JP" altLang="en-US" sz="1000" dirty="0">
                          <a:latin typeface="BIZ UDPゴシック" panose="020B0400000000000000" pitchFamily="50" charset="-128"/>
                          <a:ea typeface="BIZ UDPゴシック" panose="020B0400000000000000" pitchFamily="50" charset="-128"/>
                        </a:rPr>
                        <a:t>三重県</a:t>
                      </a:r>
                    </a:p>
                  </a:txBody>
                  <a:tcPr>
                    <a:solidFill>
                      <a:schemeClr val="bg1"/>
                    </a:solidFill>
                  </a:tcPr>
                </a:tc>
                <a:tc>
                  <a:txBody>
                    <a:bodyPr/>
                    <a:lstStyle/>
                    <a:p>
                      <a:pPr algn="r"/>
                      <a:r>
                        <a:rPr kumimoji="1" lang="en-US" altLang="ja-JP" sz="1000" b="1" dirty="0">
                          <a:solidFill>
                            <a:srgbClr val="FF0000"/>
                          </a:solidFill>
                          <a:latin typeface="BIZ UDPゴシック" panose="020B0400000000000000" pitchFamily="50" charset="-128"/>
                          <a:ea typeface="BIZ UDPゴシック" panose="020B0400000000000000" pitchFamily="50" charset="-128"/>
                        </a:rPr>
                        <a:t>7</a:t>
                      </a:r>
                      <a:r>
                        <a:rPr kumimoji="1" lang="ja-JP" altLang="en-US" sz="1000" b="1" dirty="0">
                          <a:solidFill>
                            <a:srgbClr val="FF0000"/>
                          </a:solidFill>
                          <a:latin typeface="BIZ UDPゴシック" panose="020B0400000000000000" pitchFamily="50" charset="-128"/>
                          <a:ea typeface="BIZ UDPゴシック" panose="020B0400000000000000" pitchFamily="50" charset="-128"/>
                        </a:rPr>
                        <a:t>位</a:t>
                      </a:r>
                    </a:p>
                  </a:txBody>
                  <a:tcPr>
                    <a:solidFill>
                      <a:schemeClr val="bg1"/>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10.0</a:t>
                      </a:r>
                      <a:endParaRPr kumimoji="1" lang="ja-JP" altLang="en-US" sz="1000" dirty="0">
                        <a:latin typeface="BIZ UDPゴシック" panose="020B0400000000000000" pitchFamily="50" charset="-128"/>
                        <a:ea typeface="BIZ UDPゴシック" panose="020B0400000000000000" pitchFamily="50" charset="-128"/>
                      </a:endParaRPr>
                    </a:p>
                  </a:txBody>
                  <a:tcPr>
                    <a:solidFill>
                      <a:schemeClr val="bg1"/>
                    </a:solidFill>
                  </a:tcPr>
                </a:tc>
                <a:extLst>
                  <a:ext uri="{0D108BD9-81ED-4DB2-BD59-A6C34878D82A}">
                    <a16:rowId xmlns:a16="http://schemas.microsoft.com/office/drawing/2014/main" val="2220282074"/>
                  </a:ext>
                </a:extLst>
              </a:tr>
            </a:tbl>
          </a:graphicData>
        </a:graphic>
      </p:graphicFrame>
      <p:pic>
        <p:nvPicPr>
          <p:cNvPr id="61" name="Picture 6">
            <a:extLst>
              <a:ext uri="{FF2B5EF4-FFF2-40B4-BE49-F238E27FC236}">
                <a16:creationId xmlns:a16="http://schemas.microsoft.com/office/drawing/2014/main" id="{5DF39F0F-1B1E-EDFE-D950-CD8DF80B46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8041" y="4174099"/>
            <a:ext cx="902228" cy="683438"/>
          </a:xfrm>
          <a:prstGeom prst="rect">
            <a:avLst/>
          </a:prstGeom>
          <a:noFill/>
          <a:extLst>
            <a:ext uri="{909E8E84-426E-40DD-AFC4-6F175D3DCCD1}">
              <a14:hiddenFill xmlns:a14="http://schemas.microsoft.com/office/drawing/2010/main">
                <a:solidFill>
                  <a:srgbClr val="FFFFFF"/>
                </a:solidFill>
              </a14:hiddenFill>
            </a:ext>
          </a:extLst>
        </p:spPr>
      </p:pic>
      <p:sp>
        <p:nvSpPr>
          <p:cNvPr id="62" name="テキスト ボックス 61">
            <a:extLst>
              <a:ext uri="{FF2B5EF4-FFF2-40B4-BE49-F238E27FC236}">
                <a16:creationId xmlns:a16="http://schemas.microsoft.com/office/drawing/2014/main" id="{F88D4843-10F5-0B91-9C17-896F4098CFCF}"/>
              </a:ext>
            </a:extLst>
          </p:cNvPr>
          <p:cNvSpPr txBox="1"/>
          <p:nvPr/>
        </p:nvSpPr>
        <p:spPr>
          <a:xfrm>
            <a:off x="2474546" y="6146937"/>
            <a:ext cx="2024913" cy="200055"/>
          </a:xfrm>
          <a:prstGeom prst="rect">
            <a:avLst/>
          </a:prstGeom>
          <a:noFill/>
        </p:spPr>
        <p:txBody>
          <a:bodyPr wrap="none" rtlCol="0">
            <a:spAutoFit/>
          </a:bodyPr>
          <a:lstStyle/>
          <a:p>
            <a:r>
              <a:rPr kumimoji="1" lang="ja-JP" altLang="en-US" sz="700" dirty="0">
                <a:latin typeface="BIZ UDPゴシック" panose="020B0400000000000000" pitchFamily="50" charset="-128"/>
                <a:ea typeface="BIZ UDPゴシック" panose="020B0400000000000000" pitchFamily="50" charset="-128"/>
              </a:rPr>
              <a:t>出典：総務省「統計でみる都道府県の姿</a:t>
            </a:r>
            <a:r>
              <a:rPr kumimoji="1" lang="en-US" altLang="ja-JP" sz="700" dirty="0">
                <a:latin typeface="BIZ UDPゴシック" panose="020B0400000000000000" pitchFamily="50" charset="-128"/>
                <a:ea typeface="BIZ UDPゴシック" panose="020B0400000000000000" pitchFamily="50" charset="-128"/>
              </a:rPr>
              <a:t>2025</a:t>
            </a:r>
            <a:r>
              <a:rPr kumimoji="1" lang="ja-JP" altLang="en-US" sz="700" dirty="0">
                <a:latin typeface="BIZ UDPゴシック" panose="020B0400000000000000" pitchFamily="50" charset="-128"/>
                <a:ea typeface="BIZ UDPゴシック" panose="020B0400000000000000" pitchFamily="50" charset="-128"/>
              </a:rPr>
              <a:t>」</a:t>
            </a:r>
          </a:p>
        </p:txBody>
      </p:sp>
      <p:graphicFrame>
        <p:nvGraphicFramePr>
          <p:cNvPr id="63" name="表 62">
            <a:extLst>
              <a:ext uri="{FF2B5EF4-FFF2-40B4-BE49-F238E27FC236}">
                <a16:creationId xmlns:a16="http://schemas.microsoft.com/office/drawing/2014/main" id="{50B0BA78-409B-279E-7CC0-4786F2BE83EE}"/>
              </a:ext>
            </a:extLst>
          </p:cNvPr>
          <p:cNvGraphicFramePr>
            <a:graphicFrameLocks noGrp="1"/>
          </p:cNvGraphicFramePr>
          <p:nvPr>
            <p:extLst>
              <p:ext uri="{D42A27DB-BD31-4B8C-83A1-F6EECF244321}">
                <p14:modId xmlns:p14="http://schemas.microsoft.com/office/powerpoint/2010/main" val="1358484858"/>
              </p:ext>
            </p:extLst>
          </p:nvPr>
        </p:nvGraphicFramePr>
        <p:xfrm>
          <a:off x="4627945" y="4512990"/>
          <a:ext cx="2009310" cy="487680"/>
        </p:xfrm>
        <a:graphic>
          <a:graphicData uri="http://schemas.openxmlformats.org/drawingml/2006/table">
            <a:tbl>
              <a:tblPr firstRow="1" bandRow="1">
                <a:tableStyleId>{5940675A-B579-460E-94D1-54222C63F5DA}</a:tableStyleId>
              </a:tblPr>
              <a:tblGrid>
                <a:gridCol w="570473">
                  <a:extLst>
                    <a:ext uri="{9D8B030D-6E8A-4147-A177-3AD203B41FA5}">
                      <a16:colId xmlns:a16="http://schemas.microsoft.com/office/drawing/2014/main" val="282592545"/>
                    </a:ext>
                  </a:extLst>
                </a:gridCol>
                <a:gridCol w="502312">
                  <a:extLst>
                    <a:ext uri="{9D8B030D-6E8A-4147-A177-3AD203B41FA5}">
                      <a16:colId xmlns:a16="http://schemas.microsoft.com/office/drawing/2014/main" val="2424533939"/>
                    </a:ext>
                  </a:extLst>
                </a:gridCol>
                <a:gridCol w="936525">
                  <a:extLst>
                    <a:ext uri="{9D8B030D-6E8A-4147-A177-3AD203B41FA5}">
                      <a16:colId xmlns:a16="http://schemas.microsoft.com/office/drawing/2014/main" val="2305222999"/>
                    </a:ext>
                  </a:extLst>
                </a:gridCol>
              </a:tblGrid>
              <a:tr h="185420">
                <a:tc>
                  <a:txBody>
                    <a:bodyPr/>
                    <a:lstStyle/>
                    <a:p>
                      <a:endParaRPr kumimoji="1" lang="ja-JP" altLang="en-US" sz="1000" dirty="0">
                        <a:latin typeface="BIZ UDPゴシック" panose="020B0400000000000000" pitchFamily="50" charset="-128"/>
                        <a:ea typeface="BIZ UDPゴシック" panose="020B0400000000000000" pitchFamily="50" charset="-128"/>
                      </a:endParaRPr>
                    </a:p>
                  </a:txBody>
                  <a:tcPr>
                    <a:solidFill>
                      <a:schemeClr val="bg1"/>
                    </a:solidFill>
                  </a:tcP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順位</a:t>
                      </a:r>
                    </a:p>
                  </a:txBody>
                  <a:tcPr anchor="ctr">
                    <a:solidFill>
                      <a:schemeClr val="bg1"/>
                    </a:solidFill>
                  </a:tcP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社長の年齢</a:t>
                      </a:r>
                    </a:p>
                  </a:txBody>
                  <a:tcPr anchor="ctr">
                    <a:solidFill>
                      <a:schemeClr val="bg1"/>
                    </a:solidFill>
                  </a:tcPr>
                </a:tc>
                <a:extLst>
                  <a:ext uri="{0D108BD9-81ED-4DB2-BD59-A6C34878D82A}">
                    <a16:rowId xmlns:a16="http://schemas.microsoft.com/office/drawing/2014/main" val="115705793"/>
                  </a:ext>
                </a:extLst>
              </a:tr>
              <a:tr h="185420">
                <a:tc>
                  <a:txBody>
                    <a:bodyPr/>
                    <a:lstStyle/>
                    <a:p>
                      <a:r>
                        <a:rPr kumimoji="1" lang="ja-JP" altLang="en-US" sz="1000" dirty="0">
                          <a:latin typeface="BIZ UDPゴシック" panose="020B0400000000000000" pitchFamily="50" charset="-128"/>
                          <a:ea typeface="BIZ UDPゴシック" panose="020B0400000000000000" pitchFamily="50" charset="-128"/>
                        </a:rPr>
                        <a:t>三重県</a:t>
                      </a:r>
                    </a:p>
                  </a:txBody>
                  <a:tcPr>
                    <a:solidFill>
                      <a:schemeClr val="bg1"/>
                    </a:solidFill>
                  </a:tcPr>
                </a:tc>
                <a:tc>
                  <a:txBody>
                    <a:bodyPr/>
                    <a:lstStyle/>
                    <a:p>
                      <a:pPr algn="r"/>
                      <a:r>
                        <a:rPr kumimoji="1" lang="ja-JP" altLang="en-US" sz="1000" b="1" dirty="0">
                          <a:solidFill>
                            <a:srgbClr val="FF0000"/>
                          </a:solidFill>
                          <a:latin typeface="BIZ UDPゴシック" panose="020B0400000000000000" pitchFamily="50" charset="-128"/>
                          <a:ea typeface="BIZ UDPゴシック" panose="020B0400000000000000" pitchFamily="50" charset="-128"/>
                        </a:rPr>
                        <a:t>１位</a:t>
                      </a:r>
                    </a:p>
                  </a:txBody>
                  <a:tcPr>
                    <a:solidFill>
                      <a:schemeClr val="bg1"/>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59.6</a:t>
                      </a:r>
                      <a:r>
                        <a:rPr kumimoji="1" lang="ja-JP" altLang="en-US" sz="1000" dirty="0">
                          <a:latin typeface="BIZ UDPゴシック" panose="020B0400000000000000" pitchFamily="50" charset="-128"/>
                          <a:ea typeface="BIZ UDPゴシック" panose="020B0400000000000000" pitchFamily="50" charset="-128"/>
                        </a:rPr>
                        <a:t>歳</a:t>
                      </a:r>
                    </a:p>
                  </a:txBody>
                  <a:tcPr>
                    <a:solidFill>
                      <a:schemeClr val="bg1"/>
                    </a:solidFill>
                  </a:tcPr>
                </a:tc>
                <a:extLst>
                  <a:ext uri="{0D108BD9-81ED-4DB2-BD59-A6C34878D82A}">
                    <a16:rowId xmlns:a16="http://schemas.microsoft.com/office/drawing/2014/main" val="2220282074"/>
                  </a:ext>
                </a:extLst>
              </a:tr>
            </a:tbl>
          </a:graphicData>
        </a:graphic>
      </p:graphicFrame>
      <p:graphicFrame>
        <p:nvGraphicFramePr>
          <p:cNvPr id="64" name="表 63">
            <a:extLst>
              <a:ext uri="{FF2B5EF4-FFF2-40B4-BE49-F238E27FC236}">
                <a16:creationId xmlns:a16="http://schemas.microsoft.com/office/drawing/2014/main" id="{5D17A4B4-EE55-A9C5-6D5C-C404F189D3C9}"/>
              </a:ext>
            </a:extLst>
          </p:cNvPr>
          <p:cNvGraphicFramePr>
            <a:graphicFrameLocks noGrp="1"/>
          </p:cNvGraphicFramePr>
          <p:nvPr>
            <p:extLst>
              <p:ext uri="{D42A27DB-BD31-4B8C-83A1-F6EECF244321}">
                <p14:modId xmlns:p14="http://schemas.microsoft.com/office/powerpoint/2010/main" val="2806679873"/>
              </p:ext>
            </p:extLst>
          </p:nvPr>
        </p:nvGraphicFramePr>
        <p:xfrm>
          <a:off x="4631235" y="5260964"/>
          <a:ext cx="2009310" cy="487680"/>
        </p:xfrm>
        <a:graphic>
          <a:graphicData uri="http://schemas.openxmlformats.org/drawingml/2006/table">
            <a:tbl>
              <a:tblPr firstRow="1" bandRow="1">
                <a:tableStyleId>{5940675A-B579-460E-94D1-54222C63F5DA}</a:tableStyleId>
              </a:tblPr>
              <a:tblGrid>
                <a:gridCol w="570473">
                  <a:extLst>
                    <a:ext uri="{9D8B030D-6E8A-4147-A177-3AD203B41FA5}">
                      <a16:colId xmlns:a16="http://schemas.microsoft.com/office/drawing/2014/main" val="282592545"/>
                    </a:ext>
                  </a:extLst>
                </a:gridCol>
                <a:gridCol w="502312">
                  <a:extLst>
                    <a:ext uri="{9D8B030D-6E8A-4147-A177-3AD203B41FA5}">
                      <a16:colId xmlns:a16="http://schemas.microsoft.com/office/drawing/2014/main" val="2424533939"/>
                    </a:ext>
                  </a:extLst>
                </a:gridCol>
                <a:gridCol w="936525">
                  <a:extLst>
                    <a:ext uri="{9D8B030D-6E8A-4147-A177-3AD203B41FA5}">
                      <a16:colId xmlns:a16="http://schemas.microsoft.com/office/drawing/2014/main" val="2305222999"/>
                    </a:ext>
                  </a:extLst>
                </a:gridCol>
              </a:tblGrid>
              <a:tr h="185420">
                <a:tc>
                  <a:txBody>
                    <a:bodyPr/>
                    <a:lstStyle/>
                    <a:p>
                      <a:endParaRPr kumimoji="1" lang="ja-JP" altLang="en-US" sz="1000" dirty="0">
                        <a:latin typeface="BIZ UDPゴシック" panose="020B0400000000000000" pitchFamily="50" charset="-128"/>
                        <a:ea typeface="BIZ UDPゴシック" panose="020B0400000000000000" pitchFamily="50" charset="-128"/>
                      </a:endParaRPr>
                    </a:p>
                  </a:txBody>
                  <a:tcPr>
                    <a:solidFill>
                      <a:schemeClr val="bg1"/>
                    </a:solidFill>
                  </a:tcP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順位</a:t>
                      </a:r>
                    </a:p>
                  </a:txBody>
                  <a:tcPr anchor="ctr">
                    <a:solidFill>
                      <a:schemeClr val="bg1"/>
                    </a:solidFill>
                  </a:tcPr>
                </a:tc>
                <a:tc>
                  <a:txBody>
                    <a:bodyPr/>
                    <a:lstStyle/>
                    <a:p>
                      <a:pPr algn="ctr"/>
                      <a:r>
                        <a:rPr kumimoji="1" lang="ja-JP" altLang="en-US" sz="900" dirty="0">
                          <a:latin typeface="BIZ UDPゴシック" panose="020B0400000000000000" pitchFamily="50" charset="-128"/>
                          <a:ea typeface="BIZ UDPゴシック" panose="020B0400000000000000" pitchFamily="50" charset="-128"/>
                        </a:rPr>
                        <a:t>後継者不在率</a:t>
                      </a:r>
                    </a:p>
                  </a:txBody>
                  <a:tcPr anchor="ctr">
                    <a:solidFill>
                      <a:schemeClr val="bg1"/>
                    </a:solidFill>
                  </a:tcPr>
                </a:tc>
                <a:extLst>
                  <a:ext uri="{0D108BD9-81ED-4DB2-BD59-A6C34878D82A}">
                    <a16:rowId xmlns:a16="http://schemas.microsoft.com/office/drawing/2014/main" val="115705793"/>
                  </a:ext>
                </a:extLst>
              </a:tr>
              <a:tr h="185420">
                <a:tc>
                  <a:txBody>
                    <a:bodyPr/>
                    <a:lstStyle/>
                    <a:p>
                      <a:r>
                        <a:rPr kumimoji="1" lang="ja-JP" altLang="en-US" sz="1000" dirty="0">
                          <a:latin typeface="BIZ UDPゴシック" panose="020B0400000000000000" pitchFamily="50" charset="-128"/>
                          <a:ea typeface="BIZ UDPゴシック" panose="020B0400000000000000" pitchFamily="50" charset="-128"/>
                        </a:rPr>
                        <a:t>三重県</a:t>
                      </a:r>
                    </a:p>
                  </a:txBody>
                  <a:tcPr>
                    <a:solidFill>
                      <a:schemeClr val="bg1"/>
                    </a:solidFill>
                  </a:tcPr>
                </a:tc>
                <a:tc>
                  <a:txBody>
                    <a:bodyPr/>
                    <a:lstStyle/>
                    <a:p>
                      <a:pPr algn="r"/>
                      <a:r>
                        <a:rPr kumimoji="1" lang="ja-JP" altLang="en-US" sz="1000" b="1" dirty="0">
                          <a:solidFill>
                            <a:srgbClr val="FF0000"/>
                          </a:solidFill>
                          <a:latin typeface="BIZ UDPゴシック" panose="020B0400000000000000" pitchFamily="50" charset="-128"/>
                          <a:ea typeface="BIZ UDPゴシック" panose="020B0400000000000000" pitchFamily="50" charset="-128"/>
                        </a:rPr>
                        <a:t>１位</a:t>
                      </a:r>
                    </a:p>
                  </a:txBody>
                  <a:tcPr>
                    <a:solidFill>
                      <a:schemeClr val="bg1"/>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34.1</a:t>
                      </a:r>
                      <a:r>
                        <a:rPr kumimoji="1" lang="ja-JP" altLang="en-US" sz="1000" dirty="0">
                          <a:latin typeface="BIZ UDPゴシック" panose="020B0400000000000000" pitchFamily="50" charset="-128"/>
                          <a:ea typeface="BIZ UDPゴシック" panose="020B0400000000000000" pitchFamily="50" charset="-128"/>
                        </a:rPr>
                        <a:t>％</a:t>
                      </a:r>
                    </a:p>
                  </a:txBody>
                  <a:tcPr>
                    <a:solidFill>
                      <a:schemeClr val="bg1"/>
                    </a:solidFill>
                  </a:tcPr>
                </a:tc>
                <a:extLst>
                  <a:ext uri="{0D108BD9-81ED-4DB2-BD59-A6C34878D82A}">
                    <a16:rowId xmlns:a16="http://schemas.microsoft.com/office/drawing/2014/main" val="2220282074"/>
                  </a:ext>
                </a:extLst>
              </a:tr>
            </a:tbl>
          </a:graphicData>
        </a:graphic>
      </p:graphicFrame>
      <p:sp>
        <p:nvSpPr>
          <p:cNvPr id="65" name="テキスト ボックス 64">
            <a:extLst>
              <a:ext uri="{FF2B5EF4-FFF2-40B4-BE49-F238E27FC236}">
                <a16:creationId xmlns:a16="http://schemas.microsoft.com/office/drawing/2014/main" id="{6613B1EA-8D22-AD50-F010-C6197C13AEBD}"/>
              </a:ext>
            </a:extLst>
          </p:cNvPr>
          <p:cNvSpPr txBox="1"/>
          <p:nvPr/>
        </p:nvSpPr>
        <p:spPr>
          <a:xfrm>
            <a:off x="4623530" y="4986575"/>
            <a:ext cx="1897564" cy="253916"/>
          </a:xfrm>
          <a:prstGeom prst="rect">
            <a:avLst/>
          </a:prstGeom>
          <a:noFill/>
        </p:spPr>
        <p:txBody>
          <a:bodyPr wrap="square" rtlCol="0">
            <a:spAutoFit/>
          </a:bodyPr>
          <a:lstStyle/>
          <a:p>
            <a:r>
              <a:rPr kumimoji="1" lang="en-US" altLang="ja-JP" sz="1050" dirty="0">
                <a:solidFill>
                  <a:srgbClr val="FF0000"/>
                </a:solidFill>
                <a:latin typeface="BIZ UDPゴシック" panose="020B0400000000000000" pitchFamily="50" charset="-128"/>
                <a:ea typeface="BIZ UDPゴシック" panose="020B0400000000000000" pitchFamily="50" charset="-128"/>
              </a:rPr>
              <a:t>※</a:t>
            </a:r>
            <a:r>
              <a:rPr kumimoji="1" lang="ja-JP" altLang="en-US" sz="1050" dirty="0">
                <a:solidFill>
                  <a:srgbClr val="FF0000"/>
                </a:solidFill>
                <a:latin typeface="BIZ UDPゴシック" panose="020B0400000000000000" pitchFamily="50" charset="-128"/>
                <a:ea typeface="BIZ UDPゴシック" panose="020B0400000000000000" pitchFamily="50" charset="-128"/>
              </a:rPr>
              <a:t>８年連続日本一</a:t>
            </a:r>
            <a:endParaRPr kumimoji="1" lang="en-US" altLang="ja-JP" sz="1050" dirty="0">
              <a:solidFill>
                <a:srgbClr val="FF0000"/>
              </a:solidFill>
              <a:latin typeface="BIZ UDPゴシック" panose="020B0400000000000000" pitchFamily="50" charset="-128"/>
              <a:ea typeface="BIZ UDPゴシック" panose="020B0400000000000000" pitchFamily="50" charset="-128"/>
            </a:endParaRPr>
          </a:p>
        </p:txBody>
      </p:sp>
      <p:sp>
        <p:nvSpPr>
          <p:cNvPr id="66" name="テキスト ボックス 65">
            <a:extLst>
              <a:ext uri="{FF2B5EF4-FFF2-40B4-BE49-F238E27FC236}">
                <a16:creationId xmlns:a16="http://schemas.microsoft.com/office/drawing/2014/main" id="{64226F6C-CDC4-584E-B52C-13B08BEC94C4}"/>
              </a:ext>
            </a:extLst>
          </p:cNvPr>
          <p:cNvSpPr txBox="1"/>
          <p:nvPr/>
        </p:nvSpPr>
        <p:spPr>
          <a:xfrm>
            <a:off x="4623530" y="5735649"/>
            <a:ext cx="1897564" cy="253916"/>
          </a:xfrm>
          <a:prstGeom prst="rect">
            <a:avLst/>
          </a:prstGeom>
          <a:noFill/>
        </p:spPr>
        <p:txBody>
          <a:bodyPr wrap="square" rtlCol="0">
            <a:spAutoFit/>
          </a:bodyPr>
          <a:lstStyle/>
          <a:p>
            <a:r>
              <a:rPr kumimoji="1" lang="en-US" altLang="ja-JP" sz="1050" dirty="0">
                <a:solidFill>
                  <a:srgbClr val="FF0000"/>
                </a:solidFill>
                <a:latin typeface="BIZ UDPゴシック" panose="020B0400000000000000" pitchFamily="50" charset="-128"/>
                <a:ea typeface="BIZ UDPゴシック" panose="020B0400000000000000" pitchFamily="50" charset="-128"/>
              </a:rPr>
              <a:t>※40</a:t>
            </a:r>
            <a:r>
              <a:rPr kumimoji="1" lang="ja-JP" altLang="en-US" sz="1050" dirty="0">
                <a:solidFill>
                  <a:srgbClr val="FF0000"/>
                </a:solidFill>
                <a:latin typeface="BIZ UDPゴシック" panose="020B0400000000000000" pitchFamily="50" charset="-128"/>
                <a:ea typeface="BIZ UDPゴシック" panose="020B0400000000000000" pitchFamily="50" charset="-128"/>
              </a:rPr>
              <a:t>％未満は三重県だけ</a:t>
            </a:r>
            <a:endParaRPr kumimoji="1" lang="en-US" altLang="ja-JP" sz="1050" dirty="0">
              <a:solidFill>
                <a:srgbClr val="FF0000"/>
              </a:solidFill>
              <a:latin typeface="BIZ UDPゴシック" panose="020B0400000000000000" pitchFamily="50" charset="-128"/>
              <a:ea typeface="BIZ UDPゴシック" panose="020B0400000000000000" pitchFamily="50" charset="-128"/>
            </a:endParaRPr>
          </a:p>
        </p:txBody>
      </p:sp>
      <p:sp>
        <p:nvSpPr>
          <p:cNvPr id="67" name="テキスト ボックス 66">
            <a:extLst>
              <a:ext uri="{FF2B5EF4-FFF2-40B4-BE49-F238E27FC236}">
                <a16:creationId xmlns:a16="http://schemas.microsoft.com/office/drawing/2014/main" id="{FC092CE4-048C-6C1E-71CC-215EB9AFA0C7}"/>
              </a:ext>
            </a:extLst>
          </p:cNvPr>
          <p:cNvSpPr txBox="1"/>
          <p:nvPr/>
        </p:nvSpPr>
        <p:spPr>
          <a:xfrm>
            <a:off x="4558501" y="5935526"/>
            <a:ext cx="2015295" cy="523220"/>
          </a:xfrm>
          <a:prstGeom prst="rect">
            <a:avLst/>
          </a:prstGeom>
          <a:noFill/>
        </p:spPr>
        <p:txBody>
          <a:bodyPr wrap="none" rtlCol="0">
            <a:spAutoFit/>
          </a:bodyPr>
          <a:lstStyle/>
          <a:p>
            <a:r>
              <a:rPr kumimoji="1" lang="ja-JP" altLang="en-US" sz="700" dirty="0">
                <a:latin typeface="BIZ UDPゴシック" panose="020B0400000000000000" pitchFamily="50" charset="-128"/>
                <a:ea typeface="BIZ UDPゴシック" panose="020B0400000000000000" pitchFamily="50" charset="-128"/>
              </a:rPr>
              <a:t>出典：帝国バンクデータ「</a:t>
            </a:r>
            <a:r>
              <a:rPr kumimoji="1" lang="zh-TW" altLang="en-US" sz="700" dirty="0">
                <a:latin typeface="BIZ UDPゴシック" panose="020B0400000000000000" pitchFamily="50" charset="-128"/>
                <a:ea typeface="BIZ UDPゴシック" panose="020B0400000000000000" pitchFamily="50" charset="-128"/>
              </a:rPr>
              <a:t>全国「後継者不在率」</a:t>
            </a:r>
            <a:endParaRPr kumimoji="1" lang="en-US" altLang="zh-TW" sz="700" dirty="0">
              <a:latin typeface="BIZ UDPゴシック" panose="020B0400000000000000" pitchFamily="50" charset="-128"/>
              <a:ea typeface="BIZ UDPゴシック" panose="020B0400000000000000" pitchFamily="50" charset="-128"/>
            </a:endParaRPr>
          </a:p>
          <a:p>
            <a:r>
              <a:rPr kumimoji="1" lang="ja-JP" altLang="en-US" sz="700" dirty="0">
                <a:latin typeface="BIZ UDPゴシック" panose="020B0400000000000000" pitchFamily="50" charset="-128"/>
                <a:ea typeface="BIZ UDPゴシック" panose="020B0400000000000000" pitchFamily="50" charset="-128"/>
              </a:rPr>
              <a:t>　　　　</a:t>
            </a:r>
            <a:r>
              <a:rPr kumimoji="1" lang="zh-TW" altLang="en-US" sz="700" dirty="0">
                <a:latin typeface="BIZ UDPゴシック" panose="020B0400000000000000" pitchFamily="50" charset="-128"/>
                <a:ea typeface="BIZ UDPゴシック" panose="020B0400000000000000" pitchFamily="50" charset="-128"/>
              </a:rPr>
              <a:t>動向調査（</a:t>
            </a:r>
            <a:r>
              <a:rPr kumimoji="1" lang="en-US" altLang="zh-TW" sz="700" dirty="0">
                <a:latin typeface="BIZ UDPゴシック" panose="020B0400000000000000" pitchFamily="50" charset="-128"/>
                <a:ea typeface="BIZ UDPゴシック" panose="020B0400000000000000" pitchFamily="50" charset="-128"/>
              </a:rPr>
              <a:t>2024</a:t>
            </a:r>
            <a:r>
              <a:rPr kumimoji="1" lang="zh-TW" altLang="en-US" sz="700" dirty="0">
                <a:latin typeface="BIZ UDPゴシック" panose="020B0400000000000000" pitchFamily="50" charset="-128"/>
                <a:ea typeface="BIZ UDPゴシック" panose="020B0400000000000000" pitchFamily="50" charset="-128"/>
              </a:rPr>
              <a:t>年）</a:t>
            </a:r>
            <a:r>
              <a:rPr kumimoji="1" lang="ja-JP" altLang="en-US" sz="700" dirty="0">
                <a:latin typeface="BIZ UDPゴシック" panose="020B0400000000000000" pitchFamily="50" charset="-128"/>
                <a:ea typeface="BIZ UDPゴシック" panose="020B0400000000000000" pitchFamily="50" charset="-128"/>
              </a:rPr>
              <a:t>」</a:t>
            </a:r>
            <a:endParaRPr kumimoji="1" lang="en-US" altLang="ja-JP" sz="700" dirty="0">
              <a:latin typeface="BIZ UDPゴシック" panose="020B0400000000000000" pitchFamily="50" charset="-128"/>
              <a:ea typeface="BIZ UDPゴシック" panose="020B0400000000000000" pitchFamily="50" charset="-128"/>
            </a:endParaRPr>
          </a:p>
          <a:p>
            <a:r>
              <a:rPr kumimoji="1" lang="ja-JP" altLang="en-US" sz="700" dirty="0">
                <a:latin typeface="BIZ UDPゴシック" panose="020B0400000000000000" pitchFamily="50" charset="-128"/>
                <a:ea typeface="BIZ UDPゴシック" panose="020B0400000000000000" pitchFamily="50" charset="-128"/>
              </a:rPr>
              <a:t>　　　　帝国バンクデータ「</a:t>
            </a:r>
            <a:r>
              <a:rPr kumimoji="1" lang="zh-TW" altLang="en-US" sz="700" dirty="0">
                <a:latin typeface="BIZ UDPゴシック" panose="020B0400000000000000" pitchFamily="50" charset="-128"/>
                <a:ea typeface="BIZ UDPゴシック" panose="020B0400000000000000" pitchFamily="50" charset="-128"/>
              </a:rPr>
              <a:t>全国「社長年齢」分析</a:t>
            </a:r>
            <a:endParaRPr kumimoji="1" lang="en-US" altLang="zh-TW" sz="700" dirty="0">
              <a:latin typeface="BIZ UDPゴシック" panose="020B0400000000000000" pitchFamily="50" charset="-128"/>
              <a:ea typeface="BIZ UDPゴシック" panose="020B0400000000000000" pitchFamily="50" charset="-128"/>
            </a:endParaRPr>
          </a:p>
          <a:p>
            <a:r>
              <a:rPr kumimoji="1" lang="ja-JP" altLang="en-US" sz="700" dirty="0">
                <a:latin typeface="BIZ UDPゴシック" panose="020B0400000000000000" pitchFamily="50" charset="-128"/>
                <a:ea typeface="BIZ UDPゴシック" panose="020B0400000000000000" pitchFamily="50" charset="-128"/>
              </a:rPr>
              <a:t>　　　　</a:t>
            </a:r>
            <a:r>
              <a:rPr kumimoji="1" lang="zh-TW" altLang="en-US" sz="700" dirty="0">
                <a:latin typeface="BIZ UDPゴシック" panose="020B0400000000000000" pitchFamily="50" charset="-128"/>
                <a:ea typeface="BIZ UDPゴシック" panose="020B0400000000000000" pitchFamily="50" charset="-128"/>
              </a:rPr>
              <a:t>調査（</a:t>
            </a:r>
            <a:r>
              <a:rPr kumimoji="1" lang="en-US" altLang="zh-TW" sz="700" dirty="0">
                <a:latin typeface="BIZ UDPゴシック" panose="020B0400000000000000" pitchFamily="50" charset="-128"/>
                <a:ea typeface="BIZ UDPゴシック" panose="020B0400000000000000" pitchFamily="50" charset="-128"/>
              </a:rPr>
              <a:t>2024</a:t>
            </a:r>
            <a:r>
              <a:rPr kumimoji="1" lang="zh-TW" altLang="en-US" sz="700" dirty="0">
                <a:latin typeface="BIZ UDPゴシック" panose="020B0400000000000000" pitchFamily="50" charset="-128"/>
                <a:ea typeface="BIZ UDPゴシック" panose="020B0400000000000000" pitchFamily="50" charset="-128"/>
              </a:rPr>
              <a:t>年）</a:t>
            </a:r>
            <a:r>
              <a:rPr kumimoji="1" lang="ja-JP" altLang="en-US" sz="700" dirty="0">
                <a:latin typeface="BIZ UDPゴシック" panose="020B0400000000000000" pitchFamily="50" charset="-128"/>
                <a:ea typeface="BIZ UDPゴシック" panose="020B0400000000000000" pitchFamily="50" charset="-128"/>
              </a:rPr>
              <a:t>」</a:t>
            </a:r>
          </a:p>
        </p:txBody>
      </p:sp>
      <p:graphicFrame>
        <p:nvGraphicFramePr>
          <p:cNvPr id="2" name="表 1">
            <a:extLst>
              <a:ext uri="{FF2B5EF4-FFF2-40B4-BE49-F238E27FC236}">
                <a16:creationId xmlns:a16="http://schemas.microsoft.com/office/drawing/2014/main" id="{3E44DEF3-36AC-AC82-367B-F4F5C796B181}"/>
              </a:ext>
            </a:extLst>
          </p:cNvPr>
          <p:cNvGraphicFramePr>
            <a:graphicFrameLocks noGrp="1"/>
          </p:cNvGraphicFramePr>
          <p:nvPr>
            <p:extLst>
              <p:ext uri="{D42A27DB-BD31-4B8C-83A1-F6EECF244321}">
                <p14:modId xmlns:p14="http://schemas.microsoft.com/office/powerpoint/2010/main" val="2602169410"/>
              </p:ext>
            </p:extLst>
          </p:nvPr>
        </p:nvGraphicFramePr>
        <p:xfrm>
          <a:off x="214453" y="8752711"/>
          <a:ext cx="2009310" cy="548640"/>
        </p:xfrm>
        <a:graphic>
          <a:graphicData uri="http://schemas.openxmlformats.org/drawingml/2006/table">
            <a:tbl>
              <a:tblPr firstRow="1" bandRow="1">
                <a:tableStyleId>{5940675A-B579-460E-94D1-54222C63F5DA}</a:tableStyleId>
              </a:tblPr>
              <a:tblGrid>
                <a:gridCol w="570473">
                  <a:extLst>
                    <a:ext uri="{9D8B030D-6E8A-4147-A177-3AD203B41FA5}">
                      <a16:colId xmlns:a16="http://schemas.microsoft.com/office/drawing/2014/main" val="282592545"/>
                    </a:ext>
                  </a:extLst>
                </a:gridCol>
                <a:gridCol w="554987">
                  <a:extLst>
                    <a:ext uri="{9D8B030D-6E8A-4147-A177-3AD203B41FA5}">
                      <a16:colId xmlns:a16="http://schemas.microsoft.com/office/drawing/2014/main" val="2424533939"/>
                    </a:ext>
                  </a:extLst>
                </a:gridCol>
                <a:gridCol w="883850">
                  <a:extLst>
                    <a:ext uri="{9D8B030D-6E8A-4147-A177-3AD203B41FA5}">
                      <a16:colId xmlns:a16="http://schemas.microsoft.com/office/drawing/2014/main" val="2305222999"/>
                    </a:ext>
                  </a:extLst>
                </a:gridCol>
              </a:tblGrid>
              <a:tr h="185420">
                <a:tc>
                  <a:txBody>
                    <a:bodyPr/>
                    <a:lstStyle/>
                    <a:p>
                      <a:endParaRPr kumimoji="1" lang="ja-JP" altLang="en-US" sz="1000" dirty="0">
                        <a:latin typeface="BIZ UDPゴシック" panose="020B0400000000000000" pitchFamily="50" charset="-128"/>
                        <a:ea typeface="BIZ UDPゴシック" panose="020B0400000000000000" pitchFamily="50" charset="-128"/>
                      </a:endParaRPr>
                    </a:p>
                  </a:txBody>
                  <a:tcPr>
                    <a:solidFill>
                      <a:schemeClr val="bg1"/>
                    </a:solidFill>
                  </a:tcP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順位</a:t>
                      </a:r>
                    </a:p>
                  </a:txBody>
                  <a:tcPr anchor="ctr">
                    <a:solidFill>
                      <a:schemeClr val="bg1"/>
                    </a:solidFill>
                  </a:tcPr>
                </a:tc>
                <a:tc>
                  <a:txBody>
                    <a:bodyPr/>
                    <a:lstStyle/>
                    <a:p>
                      <a:pPr algn="ctr"/>
                      <a:r>
                        <a:rPr kumimoji="1" lang="ja-JP" altLang="en-US" sz="700" dirty="0">
                          <a:latin typeface="BIZ UDPゴシック" panose="020B0400000000000000" pitchFamily="50" charset="-128"/>
                          <a:ea typeface="BIZ UDPゴシック" panose="020B0400000000000000" pitchFamily="50" charset="-128"/>
                        </a:rPr>
                        <a:t>民営賃貸住宅の</a:t>
                      </a:r>
                      <a:endParaRPr kumimoji="1" lang="en-US" altLang="ja-JP" sz="700" dirty="0">
                        <a:latin typeface="BIZ UDPゴシック" panose="020B0400000000000000" pitchFamily="50" charset="-128"/>
                        <a:ea typeface="BIZ UDPゴシック" panose="020B0400000000000000" pitchFamily="50" charset="-128"/>
                      </a:endParaRPr>
                    </a:p>
                    <a:p>
                      <a:pPr algn="ctr"/>
                      <a:r>
                        <a:rPr kumimoji="1" lang="ja-JP" altLang="en-US" sz="700" dirty="0">
                          <a:latin typeface="BIZ UDPゴシック" panose="020B0400000000000000" pitchFamily="50" charset="-128"/>
                          <a:ea typeface="BIZ UDPゴシック" panose="020B0400000000000000" pitchFamily="50" charset="-128"/>
                        </a:rPr>
                        <a:t>家賃</a:t>
                      </a:r>
                      <a:r>
                        <a:rPr kumimoji="1" lang="ja-JP" altLang="en-US" sz="500" dirty="0">
                          <a:latin typeface="BIZ UDPゴシック" panose="020B0400000000000000" pitchFamily="50" charset="-128"/>
                          <a:ea typeface="BIZ UDPゴシック" panose="020B0400000000000000" pitchFamily="50" charset="-128"/>
                        </a:rPr>
                        <a:t>（</a:t>
                      </a:r>
                      <a:r>
                        <a:rPr kumimoji="1" lang="en-US" altLang="ja-JP" sz="500" dirty="0">
                          <a:latin typeface="BIZ UDPゴシック" panose="020B0400000000000000" pitchFamily="50" charset="-128"/>
                          <a:ea typeface="BIZ UDPゴシック" panose="020B0400000000000000" pitchFamily="50" charset="-128"/>
                        </a:rPr>
                        <a:t>3.3</a:t>
                      </a:r>
                      <a:r>
                        <a:rPr kumimoji="1" lang="ja-JP" altLang="en-US" sz="500" dirty="0">
                          <a:latin typeface="BIZ UDPゴシック" panose="020B0400000000000000" pitchFamily="50" charset="-128"/>
                          <a:ea typeface="BIZ UDPゴシック" panose="020B0400000000000000" pitchFamily="50" charset="-128"/>
                        </a:rPr>
                        <a:t>㎡あたり）</a:t>
                      </a:r>
                    </a:p>
                  </a:txBody>
                  <a:tcPr anchor="ctr">
                    <a:solidFill>
                      <a:schemeClr val="bg1"/>
                    </a:solidFill>
                  </a:tcPr>
                </a:tc>
                <a:extLst>
                  <a:ext uri="{0D108BD9-81ED-4DB2-BD59-A6C34878D82A}">
                    <a16:rowId xmlns:a16="http://schemas.microsoft.com/office/drawing/2014/main" val="115705793"/>
                  </a:ext>
                </a:extLst>
              </a:tr>
              <a:tr h="185420">
                <a:tc>
                  <a:txBody>
                    <a:bodyPr/>
                    <a:lstStyle/>
                    <a:p>
                      <a:r>
                        <a:rPr kumimoji="1" lang="ja-JP" altLang="en-US" sz="1000" dirty="0">
                          <a:latin typeface="BIZ UDPゴシック" panose="020B0400000000000000" pitchFamily="50" charset="-128"/>
                          <a:ea typeface="BIZ UDPゴシック" panose="020B0400000000000000" pitchFamily="50" charset="-128"/>
                        </a:rPr>
                        <a:t>三重県</a:t>
                      </a:r>
                    </a:p>
                  </a:txBody>
                  <a:tcPr>
                    <a:solidFill>
                      <a:schemeClr val="bg1"/>
                    </a:solidFill>
                  </a:tcPr>
                </a:tc>
                <a:tc>
                  <a:txBody>
                    <a:bodyPr/>
                    <a:lstStyle/>
                    <a:p>
                      <a:pPr algn="r"/>
                      <a:r>
                        <a:rPr kumimoji="1" lang="en-US" altLang="ja-JP" sz="1000" b="1" dirty="0">
                          <a:solidFill>
                            <a:srgbClr val="FF0000"/>
                          </a:solidFill>
                          <a:latin typeface="BIZ UDPゴシック" panose="020B0400000000000000" pitchFamily="50" charset="-128"/>
                          <a:ea typeface="BIZ UDPゴシック" panose="020B0400000000000000" pitchFamily="50" charset="-128"/>
                        </a:rPr>
                        <a:t>39</a:t>
                      </a:r>
                      <a:r>
                        <a:rPr kumimoji="1" lang="ja-JP" altLang="en-US" sz="1000" b="1" dirty="0">
                          <a:solidFill>
                            <a:srgbClr val="FF0000"/>
                          </a:solidFill>
                          <a:latin typeface="BIZ UDPゴシック" panose="020B0400000000000000" pitchFamily="50" charset="-128"/>
                          <a:ea typeface="BIZ UDPゴシック" panose="020B0400000000000000" pitchFamily="50" charset="-128"/>
                        </a:rPr>
                        <a:t>位</a:t>
                      </a:r>
                    </a:p>
                  </a:txBody>
                  <a:tcPr>
                    <a:solidFill>
                      <a:schemeClr val="bg1"/>
                    </a:solidFill>
                  </a:tcPr>
                </a:tc>
                <a:tc>
                  <a:txBody>
                    <a:bodyPr/>
                    <a:lstStyle/>
                    <a:p>
                      <a:pPr algn="r"/>
                      <a:r>
                        <a:rPr kumimoji="1" lang="en-US" altLang="ja-JP" sz="1000" dirty="0">
                          <a:latin typeface="BIZ UDPゴシック" panose="020B0400000000000000" pitchFamily="50" charset="-128"/>
                          <a:ea typeface="BIZ UDPゴシック" panose="020B0400000000000000" pitchFamily="50" charset="-128"/>
                        </a:rPr>
                        <a:t>3,549</a:t>
                      </a:r>
                      <a:r>
                        <a:rPr kumimoji="1" lang="ja-JP" altLang="en-US" sz="1000" dirty="0">
                          <a:latin typeface="BIZ UDPゴシック" panose="020B0400000000000000" pitchFamily="50" charset="-128"/>
                          <a:ea typeface="BIZ UDPゴシック" panose="020B0400000000000000" pitchFamily="50" charset="-128"/>
                        </a:rPr>
                        <a:t>円</a:t>
                      </a:r>
                    </a:p>
                  </a:txBody>
                  <a:tcPr>
                    <a:solidFill>
                      <a:schemeClr val="bg1"/>
                    </a:solidFill>
                  </a:tcPr>
                </a:tc>
                <a:extLst>
                  <a:ext uri="{0D108BD9-81ED-4DB2-BD59-A6C34878D82A}">
                    <a16:rowId xmlns:a16="http://schemas.microsoft.com/office/drawing/2014/main" val="2220282074"/>
                  </a:ext>
                </a:extLst>
              </a:tr>
            </a:tbl>
          </a:graphicData>
        </a:graphic>
      </p:graphicFrame>
      <p:sp>
        <p:nvSpPr>
          <p:cNvPr id="3" name="テキスト ボックス 2">
            <a:extLst>
              <a:ext uri="{FF2B5EF4-FFF2-40B4-BE49-F238E27FC236}">
                <a16:creationId xmlns:a16="http://schemas.microsoft.com/office/drawing/2014/main" id="{2AE8845C-DB15-EEE6-B68C-BA239EA7BD1C}"/>
              </a:ext>
            </a:extLst>
          </p:cNvPr>
          <p:cNvSpPr txBox="1"/>
          <p:nvPr/>
        </p:nvSpPr>
        <p:spPr>
          <a:xfrm>
            <a:off x="214453" y="631677"/>
            <a:ext cx="6216766" cy="461665"/>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　三重県は経済環境も生活環境も恵まれています。　三重で働き、暮らすメリットを実感して</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もらうためには、「三重県の強み」を生かしていくことが重要です。</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8" name="吹き出し: 角を丸めた四角形 7">
            <a:extLst>
              <a:ext uri="{FF2B5EF4-FFF2-40B4-BE49-F238E27FC236}">
                <a16:creationId xmlns:a16="http://schemas.microsoft.com/office/drawing/2014/main" id="{6A100E8D-3CC5-C49C-2F42-143066C27B5A}"/>
              </a:ext>
            </a:extLst>
          </p:cNvPr>
          <p:cNvSpPr/>
          <p:nvPr/>
        </p:nvSpPr>
        <p:spPr>
          <a:xfrm>
            <a:off x="2429897" y="4465989"/>
            <a:ext cx="1199300" cy="308571"/>
          </a:xfrm>
          <a:prstGeom prst="wedgeRoundRectCallout">
            <a:avLst>
              <a:gd name="adj1" fmla="val 72839"/>
              <a:gd name="adj2" fmla="val -5234"/>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32DB4B7F-8AED-EFC9-CA31-90BC5743E61A}"/>
              </a:ext>
            </a:extLst>
          </p:cNvPr>
          <p:cNvSpPr txBox="1"/>
          <p:nvPr/>
        </p:nvSpPr>
        <p:spPr>
          <a:xfrm>
            <a:off x="2395904" y="4485449"/>
            <a:ext cx="1305165" cy="261610"/>
          </a:xfrm>
          <a:prstGeom prst="rect">
            <a:avLst/>
          </a:prstGeom>
          <a:noFill/>
        </p:spPr>
        <p:txBody>
          <a:bodyPr wrap="none" rtlCol="0">
            <a:spAutoFit/>
          </a:bodyPr>
          <a:lstStyle/>
          <a:p>
            <a:r>
              <a:rPr kumimoji="1" lang="ja-JP" altLang="en-US" sz="1100" dirty="0">
                <a:latin typeface="BIZ UDPゴシック" panose="020B0400000000000000" pitchFamily="50" charset="-128"/>
                <a:ea typeface="BIZ UDPゴシック" panose="020B0400000000000000" pitchFamily="50" charset="-128"/>
              </a:rPr>
              <a:t>生活の質も豊か！</a:t>
            </a:r>
            <a:endParaRPr kumimoji="1" lang="en-US" altLang="ja-JP" sz="11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400505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9FD9A34-6B76-28EC-A860-8DB110D5AF0D}"/>
              </a:ext>
            </a:extLst>
          </p:cNvPr>
          <p:cNvSpPr txBox="1"/>
          <p:nvPr/>
        </p:nvSpPr>
        <p:spPr>
          <a:xfrm>
            <a:off x="0" y="25893"/>
            <a:ext cx="744114" cy="261610"/>
          </a:xfrm>
          <a:prstGeom prst="rect">
            <a:avLst/>
          </a:prstGeom>
          <a:noFill/>
        </p:spPr>
        <p:txBody>
          <a:bodyPr wrap="none" rtlCol="0">
            <a:spAutoFit/>
          </a:bodyPr>
          <a:lstStyle/>
          <a:p>
            <a:r>
              <a:rPr kumimoji="1" lang="ja-JP" altLang="en-US" sz="1100" b="1">
                <a:latin typeface="BIZ UDPゴシック" panose="020B0400000000000000" pitchFamily="50" charset="-128"/>
                <a:ea typeface="BIZ UDPゴシック" panose="020B0400000000000000" pitchFamily="50" charset="-128"/>
              </a:rPr>
              <a:t>めざす</a:t>
            </a:r>
            <a:r>
              <a:rPr kumimoji="1" lang="ja-JP" altLang="en-US" sz="1100" b="1" dirty="0">
                <a:latin typeface="BIZ UDPゴシック" panose="020B0400000000000000" pitchFamily="50" charset="-128"/>
                <a:ea typeface="BIZ UDPゴシック" panose="020B0400000000000000" pitchFamily="50" charset="-128"/>
              </a:rPr>
              <a:t>姿</a:t>
            </a:r>
            <a:endParaRPr kumimoji="1" lang="en-US" altLang="ja-JP" sz="1100" b="1" dirty="0">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DE0D8858-B8BF-5509-9701-6E8590764CA4}"/>
              </a:ext>
            </a:extLst>
          </p:cNvPr>
          <p:cNvSpPr txBox="1"/>
          <p:nvPr/>
        </p:nvSpPr>
        <p:spPr>
          <a:xfrm>
            <a:off x="-13063" y="274407"/>
            <a:ext cx="6369051" cy="338554"/>
          </a:xfrm>
          <a:prstGeom prst="rect">
            <a:avLst/>
          </a:prstGeom>
          <a:noFill/>
        </p:spPr>
        <p:txBody>
          <a:bodyPr wrap="none" rtlCol="0">
            <a:spAutoFit/>
          </a:bodyPr>
          <a:lstStyle/>
          <a:p>
            <a:r>
              <a:rPr kumimoji="1" lang="ja-JP" altLang="en-US" sz="1600" b="1" dirty="0">
                <a:latin typeface="BIZ UDPゴシック" panose="020B0400000000000000" pitchFamily="50" charset="-128"/>
                <a:ea typeface="BIZ UDPゴシック" panose="020B0400000000000000" pitchFamily="50" charset="-128"/>
              </a:rPr>
              <a:t>ジェンダーギャップ解消に向けた基本的な考え方と三重のめざす姿</a:t>
            </a:r>
            <a:endParaRPr kumimoji="1" lang="en-US" altLang="ja-JP" sz="1600" b="1" dirty="0">
              <a:latin typeface="BIZ UDPゴシック" panose="020B0400000000000000" pitchFamily="50" charset="-128"/>
              <a:ea typeface="BIZ UDPゴシック" panose="020B0400000000000000" pitchFamily="50" charset="-128"/>
            </a:endParaRPr>
          </a:p>
        </p:txBody>
      </p:sp>
      <p:sp>
        <p:nvSpPr>
          <p:cNvPr id="10" name="四角形: 角を丸くする 9">
            <a:extLst>
              <a:ext uri="{FF2B5EF4-FFF2-40B4-BE49-F238E27FC236}">
                <a16:creationId xmlns:a16="http://schemas.microsoft.com/office/drawing/2014/main" id="{333CAA07-ED38-5F73-816C-18EAC5D01218}"/>
              </a:ext>
            </a:extLst>
          </p:cNvPr>
          <p:cNvSpPr/>
          <p:nvPr/>
        </p:nvSpPr>
        <p:spPr>
          <a:xfrm>
            <a:off x="87366" y="2727881"/>
            <a:ext cx="6683268" cy="6657119"/>
          </a:xfrm>
          <a:prstGeom prst="roundRect">
            <a:avLst>
              <a:gd name="adj" fmla="val 2332"/>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1" name="テキスト ボックス 10">
            <a:extLst>
              <a:ext uri="{FF2B5EF4-FFF2-40B4-BE49-F238E27FC236}">
                <a16:creationId xmlns:a16="http://schemas.microsoft.com/office/drawing/2014/main" id="{722A15B0-F6CF-7B29-1E47-BECE7F9EEBD5}"/>
              </a:ext>
            </a:extLst>
          </p:cNvPr>
          <p:cNvSpPr txBox="1"/>
          <p:nvPr/>
        </p:nvSpPr>
        <p:spPr>
          <a:xfrm>
            <a:off x="198599" y="2854814"/>
            <a:ext cx="3598701" cy="276999"/>
          </a:xfrm>
          <a:prstGeom prst="rect">
            <a:avLst/>
          </a:prstGeom>
          <a:solidFill>
            <a:schemeClr val="accent4">
              <a:lumMod val="20000"/>
              <a:lumOff val="80000"/>
            </a:schemeClr>
          </a:solidFill>
          <a:ln w="19050">
            <a:solidFill>
              <a:schemeClr val="accent1"/>
            </a:solidFill>
          </a:ln>
        </p:spPr>
        <p:txBody>
          <a:bodyPr wrap="square" rtlCol="0">
            <a:spAutoFit/>
          </a:bodyPr>
          <a:lstStyle/>
          <a:p>
            <a:r>
              <a:rPr kumimoji="1" lang="ja-JP" altLang="en-US" sz="1200" b="1" dirty="0">
                <a:latin typeface="BIZ UDPゴシック" panose="020B0400000000000000" pitchFamily="50" charset="-128"/>
                <a:ea typeface="BIZ UDPゴシック" panose="020B0400000000000000" pitchFamily="50" charset="-128"/>
              </a:rPr>
              <a:t>固定的役割分担に基づく「当たり前」を取り除く！</a:t>
            </a:r>
            <a:endParaRPr kumimoji="1" lang="en-US" altLang="ja-JP" sz="1200" b="1"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F659E983-E1BA-6DCF-582C-6DF4B6F07315}"/>
              </a:ext>
            </a:extLst>
          </p:cNvPr>
          <p:cNvSpPr txBox="1"/>
          <p:nvPr/>
        </p:nvSpPr>
        <p:spPr>
          <a:xfrm>
            <a:off x="198599" y="5130115"/>
            <a:ext cx="2666065" cy="276999"/>
          </a:xfrm>
          <a:prstGeom prst="rect">
            <a:avLst/>
          </a:prstGeom>
          <a:solidFill>
            <a:schemeClr val="accent6">
              <a:lumMod val="20000"/>
              <a:lumOff val="80000"/>
            </a:schemeClr>
          </a:solidFill>
          <a:ln w="19050">
            <a:solidFill>
              <a:schemeClr val="accent1"/>
            </a:solidFill>
          </a:ln>
        </p:spPr>
        <p:txBody>
          <a:bodyPr wrap="square" rtlCol="0">
            <a:spAutoFit/>
          </a:bodyPr>
          <a:lstStyle/>
          <a:p>
            <a:r>
              <a:rPr kumimoji="1" lang="ja-JP" altLang="en-US" sz="1200" b="1" dirty="0">
                <a:latin typeface="BIZ UDPゴシック" panose="020B0400000000000000" pitchFamily="50" charset="-128"/>
                <a:ea typeface="BIZ UDPゴシック" panose="020B0400000000000000" pitchFamily="50" charset="-128"/>
              </a:rPr>
              <a:t>仕事も家庭も趣味もあきらめない！</a:t>
            </a:r>
            <a:endParaRPr kumimoji="1" lang="en-US" altLang="ja-JP" sz="1200" b="1" dirty="0">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71C1E96E-0D85-88A1-975A-8D492A93E45B}"/>
              </a:ext>
            </a:extLst>
          </p:cNvPr>
          <p:cNvSpPr txBox="1"/>
          <p:nvPr/>
        </p:nvSpPr>
        <p:spPr>
          <a:xfrm>
            <a:off x="184267" y="2346860"/>
            <a:ext cx="1819729" cy="338554"/>
          </a:xfrm>
          <a:prstGeom prst="rect">
            <a:avLst/>
          </a:prstGeom>
          <a:solidFill>
            <a:schemeClr val="bg1">
              <a:lumMod val="95000"/>
            </a:schemeClr>
          </a:solidFill>
          <a:ln>
            <a:solidFill>
              <a:schemeClr val="tx1"/>
            </a:solidFill>
          </a:ln>
        </p:spPr>
        <p:txBody>
          <a:bodyPr wrap="none" rtlCol="0">
            <a:spAutoFit/>
          </a:bodyPr>
          <a:lstStyle/>
          <a:p>
            <a:r>
              <a:rPr kumimoji="1" lang="ja-JP" altLang="en-US" sz="1600" b="1" dirty="0">
                <a:latin typeface="BIZ UDPゴシック" panose="020B0400000000000000" pitchFamily="50" charset="-128"/>
                <a:ea typeface="BIZ UDPゴシック" panose="020B0400000000000000" pitchFamily="50" charset="-128"/>
              </a:rPr>
              <a:t>三重県のめざす姿</a:t>
            </a:r>
            <a:endParaRPr kumimoji="1" lang="en-US" altLang="ja-JP" sz="1600" b="1" dirty="0">
              <a:latin typeface="BIZ UDPゴシック" panose="020B0400000000000000" pitchFamily="50" charset="-128"/>
              <a:ea typeface="BIZ UDPゴシック" panose="020B0400000000000000" pitchFamily="50" charset="-128"/>
            </a:endParaRPr>
          </a:p>
        </p:txBody>
      </p:sp>
      <p:sp>
        <p:nvSpPr>
          <p:cNvPr id="25" name="テキスト ボックス 24">
            <a:extLst>
              <a:ext uri="{FF2B5EF4-FFF2-40B4-BE49-F238E27FC236}">
                <a16:creationId xmlns:a16="http://schemas.microsoft.com/office/drawing/2014/main" id="{74F9C529-CA1A-1BD1-0346-B5DEF2CA1109}"/>
              </a:ext>
            </a:extLst>
          </p:cNvPr>
          <p:cNvSpPr txBox="1"/>
          <p:nvPr/>
        </p:nvSpPr>
        <p:spPr>
          <a:xfrm>
            <a:off x="272187" y="1255143"/>
            <a:ext cx="6254634" cy="830997"/>
          </a:xfrm>
          <a:prstGeom prst="rect">
            <a:avLst/>
          </a:prstGeom>
          <a:noFill/>
          <a:ln w="19050">
            <a:noFill/>
          </a:ln>
        </p:spPr>
        <p:txBody>
          <a:bodyPr wrap="square" rtlCol="0">
            <a:spAutoFit/>
          </a:bodyPr>
          <a:lstStyle/>
          <a:p>
            <a:r>
              <a:rPr kumimoji="1" lang="ja-JP" altLang="en-US" sz="1200" b="1" dirty="0">
                <a:latin typeface="BIZ UDPゴシック" panose="020B0400000000000000" pitchFamily="50" charset="-128"/>
                <a:ea typeface="BIZ UDPゴシック" panose="020B0400000000000000" pitchFamily="50" charset="-128"/>
              </a:rPr>
              <a:t>　三重県が、若者や女性から選ばれる地域となるために、</a:t>
            </a:r>
            <a:r>
              <a:rPr kumimoji="1" lang="ja-JP" altLang="en-US" sz="1200" b="1" dirty="0">
                <a:solidFill>
                  <a:srgbClr val="FF0000"/>
                </a:solidFill>
                <a:latin typeface="BIZ UDPゴシック" panose="020B0400000000000000" pitchFamily="50" charset="-128"/>
                <a:ea typeface="BIZ UDPゴシック" panose="020B0400000000000000" pitchFamily="50" charset="-128"/>
              </a:rPr>
              <a:t>ジェンダーギャップの視点で可視化した「</a:t>
            </a:r>
            <a:r>
              <a:rPr kumimoji="1" lang="ja-JP" altLang="en-US" sz="1200" b="1" u="sng" dirty="0">
                <a:solidFill>
                  <a:srgbClr val="FF0000"/>
                </a:solidFill>
                <a:latin typeface="BIZ UDPゴシック" panose="020B0400000000000000" pitchFamily="50" charset="-128"/>
                <a:ea typeface="BIZ UDPゴシック" panose="020B0400000000000000" pitchFamily="50" charset="-128"/>
              </a:rPr>
              <a:t>三重県の課題」を取り除く</a:t>
            </a:r>
            <a:r>
              <a:rPr kumimoji="1" lang="ja-JP" altLang="en-US" sz="1200" b="1" u="sng" dirty="0">
                <a:latin typeface="BIZ UDPゴシック" panose="020B0400000000000000" pitchFamily="50" charset="-128"/>
                <a:ea typeface="BIZ UDPゴシック" panose="020B0400000000000000" pitchFamily="50" charset="-128"/>
              </a:rPr>
              <a:t>とともに、今ある</a:t>
            </a:r>
            <a:r>
              <a:rPr kumimoji="1" lang="ja-JP" altLang="en-US" sz="1200" b="1" u="sng" dirty="0">
                <a:solidFill>
                  <a:srgbClr val="FF0000"/>
                </a:solidFill>
                <a:latin typeface="BIZ UDPゴシック" panose="020B0400000000000000" pitchFamily="50" charset="-128"/>
                <a:ea typeface="BIZ UDPゴシック" panose="020B0400000000000000" pitchFamily="50" charset="-128"/>
              </a:rPr>
              <a:t>「三重の強み」を最大限に生かす</a:t>
            </a:r>
            <a:r>
              <a:rPr kumimoji="1" lang="ja-JP" altLang="en-US" sz="1200" b="1" u="sng" dirty="0">
                <a:latin typeface="BIZ UDPゴシック" panose="020B0400000000000000" pitchFamily="50" charset="-128"/>
                <a:ea typeface="BIZ UDPゴシック" panose="020B0400000000000000" pitchFamily="50" charset="-128"/>
              </a:rPr>
              <a:t>ことで、三重で働くこと、生活することに</a:t>
            </a:r>
            <a:r>
              <a:rPr kumimoji="1" lang="ja-JP" altLang="en-US" sz="1200" b="1" u="sng" dirty="0">
                <a:solidFill>
                  <a:srgbClr val="FF0000"/>
                </a:solidFill>
                <a:latin typeface="BIZ UDPゴシック" panose="020B0400000000000000" pitchFamily="50" charset="-128"/>
                <a:ea typeface="BIZ UDPゴシック" panose="020B0400000000000000" pitchFamily="50" charset="-128"/>
              </a:rPr>
              <a:t>新しい価値を生み出し、「三重に残りたい」「三重に帰ってきたい」という願いが叶う</a:t>
            </a:r>
            <a:r>
              <a:rPr kumimoji="1" lang="ja-JP" altLang="en-US" sz="1200" b="1" u="sng" dirty="0">
                <a:latin typeface="BIZ UDPゴシック" panose="020B0400000000000000" pitchFamily="50" charset="-128"/>
                <a:ea typeface="BIZ UDPゴシック" panose="020B0400000000000000" pitchFamily="50" charset="-128"/>
              </a:rPr>
              <a:t>未来を築きます。</a:t>
            </a:r>
            <a:endParaRPr kumimoji="1" lang="en-US" altLang="ja-JP" sz="1200" b="1" u="sng" dirty="0">
              <a:latin typeface="BIZ UDPゴシック" panose="020B0400000000000000" pitchFamily="50" charset="-128"/>
              <a:ea typeface="BIZ UDPゴシック" panose="020B0400000000000000" pitchFamily="50" charset="-128"/>
            </a:endParaRPr>
          </a:p>
        </p:txBody>
      </p:sp>
      <p:pic>
        <p:nvPicPr>
          <p:cNvPr id="2" name="図 1">
            <a:extLst>
              <a:ext uri="{FF2B5EF4-FFF2-40B4-BE49-F238E27FC236}">
                <a16:creationId xmlns:a16="http://schemas.microsoft.com/office/drawing/2014/main" id="{771440ED-FBCC-63C4-A0A8-F25A6210B370}"/>
              </a:ext>
            </a:extLst>
          </p:cNvPr>
          <p:cNvPicPr>
            <a:picLocks noChangeAspect="1"/>
          </p:cNvPicPr>
          <p:nvPr/>
        </p:nvPicPr>
        <p:blipFill>
          <a:blip r:embed="rId2"/>
          <a:stretch>
            <a:fillRect/>
          </a:stretch>
        </p:blipFill>
        <p:spPr>
          <a:xfrm>
            <a:off x="4359070" y="2724838"/>
            <a:ext cx="811606" cy="761287"/>
          </a:xfrm>
          <a:prstGeom prst="rect">
            <a:avLst/>
          </a:prstGeom>
        </p:spPr>
      </p:pic>
      <p:pic>
        <p:nvPicPr>
          <p:cNvPr id="3" name="図 2">
            <a:extLst>
              <a:ext uri="{FF2B5EF4-FFF2-40B4-BE49-F238E27FC236}">
                <a16:creationId xmlns:a16="http://schemas.microsoft.com/office/drawing/2014/main" id="{1BFBB97A-82A1-8FC1-F98D-0057548055B9}"/>
              </a:ext>
            </a:extLst>
          </p:cNvPr>
          <p:cNvPicPr>
            <a:picLocks noChangeAspect="1"/>
          </p:cNvPicPr>
          <p:nvPr/>
        </p:nvPicPr>
        <p:blipFill>
          <a:blip r:embed="rId3"/>
          <a:stretch>
            <a:fillRect/>
          </a:stretch>
        </p:blipFill>
        <p:spPr>
          <a:xfrm>
            <a:off x="4764873" y="5003115"/>
            <a:ext cx="672032" cy="656911"/>
          </a:xfrm>
          <a:prstGeom prst="rect">
            <a:avLst/>
          </a:prstGeom>
        </p:spPr>
      </p:pic>
      <p:sp>
        <p:nvSpPr>
          <p:cNvPr id="27" name="テキスト ボックス 26">
            <a:extLst>
              <a:ext uri="{FF2B5EF4-FFF2-40B4-BE49-F238E27FC236}">
                <a16:creationId xmlns:a16="http://schemas.microsoft.com/office/drawing/2014/main" id="{B858919E-0109-0F68-C759-DA0E06BDB397}"/>
              </a:ext>
            </a:extLst>
          </p:cNvPr>
          <p:cNvSpPr txBox="1"/>
          <p:nvPr/>
        </p:nvSpPr>
        <p:spPr>
          <a:xfrm>
            <a:off x="76892" y="807863"/>
            <a:ext cx="1608133" cy="338554"/>
          </a:xfrm>
          <a:prstGeom prst="rect">
            <a:avLst/>
          </a:prstGeom>
          <a:solidFill>
            <a:schemeClr val="bg1">
              <a:lumMod val="95000"/>
            </a:schemeClr>
          </a:solidFill>
          <a:ln>
            <a:solidFill>
              <a:schemeClr val="accent6">
                <a:shade val="15000"/>
              </a:schemeClr>
            </a:solidFill>
          </a:ln>
        </p:spPr>
        <p:txBody>
          <a:bodyPr wrap="none" rtlCol="0">
            <a:spAutoFit/>
          </a:bodyPr>
          <a:lstStyle/>
          <a:p>
            <a:r>
              <a:rPr kumimoji="1" lang="ja-JP" altLang="en-US" sz="1600" b="1" dirty="0">
                <a:latin typeface="BIZ UDPゴシック" panose="020B0400000000000000" pitchFamily="50" charset="-128"/>
                <a:ea typeface="BIZ UDPゴシック" panose="020B0400000000000000" pitchFamily="50" charset="-128"/>
              </a:rPr>
              <a:t>基本的な考え方</a:t>
            </a:r>
            <a:endParaRPr kumimoji="1" lang="en-US" altLang="ja-JP" sz="1600" b="1" dirty="0">
              <a:latin typeface="BIZ UDPゴシック" panose="020B0400000000000000" pitchFamily="50" charset="-128"/>
              <a:ea typeface="BIZ UDPゴシック" panose="020B0400000000000000" pitchFamily="50" charset="-128"/>
            </a:endParaRPr>
          </a:p>
        </p:txBody>
      </p:sp>
      <p:sp>
        <p:nvSpPr>
          <p:cNvPr id="33" name="テキスト ボックス 32">
            <a:extLst>
              <a:ext uri="{FF2B5EF4-FFF2-40B4-BE49-F238E27FC236}">
                <a16:creationId xmlns:a16="http://schemas.microsoft.com/office/drawing/2014/main" id="{1B9112EF-A38A-6BAC-2E1A-F3DBB3C9F8C1}"/>
              </a:ext>
            </a:extLst>
          </p:cNvPr>
          <p:cNvSpPr txBox="1"/>
          <p:nvPr/>
        </p:nvSpPr>
        <p:spPr>
          <a:xfrm>
            <a:off x="160751" y="3174281"/>
            <a:ext cx="6477506" cy="1938992"/>
          </a:xfrm>
          <a:prstGeom prst="rect">
            <a:avLst/>
          </a:prstGeom>
          <a:noFill/>
        </p:spPr>
        <p:txBody>
          <a:bodyPr wrap="square" rtlCol="0">
            <a:spAutoFit/>
          </a:bodyPr>
          <a:lstStyle/>
          <a:p>
            <a:r>
              <a:rPr kumimoji="1" lang="ja-JP" altLang="en-US" sz="1100" b="1" dirty="0">
                <a:highlight>
                  <a:srgbClr val="FFFF00"/>
                </a:highlight>
                <a:latin typeface="BIZ UDPゴシック" panose="020B0400000000000000" pitchFamily="50" charset="-128"/>
                <a:ea typeface="BIZ UDPゴシック" panose="020B0400000000000000" pitchFamily="50" charset="-128"/>
              </a:rPr>
              <a:t>一人で頑張らない！「ともに働き、ともに育てる」三重</a:t>
            </a:r>
            <a:endParaRPr kumimoji="1" lang="en-US" altLang="ja-JP" sz="1100" b="1" dirty="0">
              <a:highlight>
                <a:srgbClr val="FFFF00"/>
              </a:highlight>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これまでの「男性は仕事、女性は家庭」という古い慣習を破り、家事や仕事などの責任を性別に関係なく柔軟に分担できたり、気兼ねなく家事や育児や介護のサービスを利用できるような、新しいライフスタイルへの変革が進んでいる</a:t>
            </a:r>
            <a:endParaRPr kumimoji="1" lang="en-US" altLang="ja-JP" sz="1100" dirty="0">
              <a:latin typeface="BIZ UDPゴシック" panose="020B0400000000000000" pitchFamily="50" charset="-128"/>
              <a:ea typeface="BIZ UDPゴシック" panose="020B0400000000000000" pitchFamily="50" charset="-128"/>
            </a:endParaRPr>
          </a:p>
          <a:p>
            <a:pPr>
              <a:spcBef>
                <a:spcPts val="600"/>
              </a:spcBef>
            </a:pPr>
            <a:r>
              <a:rPr kumimoji="1" lang="ja-JP" altLang="en-US" sz="1100" b="1" dirty="0">
                <a:highlight>
                  <a:srgbClr val="FFFF00"/>
                </a:highlight>
                <a:latin typeface="BIZ UDPゴシック" panose="020B0400000000000000" pitchFamily="50" charset="-128"/>
                <a:ea typeface="BIZ UDPゴシック" panose="020B0400000000000000" pitchFamily="50" charset="-128"/>
              </a:rPr>
              <a:t>性別に関係なく、フェアな評価と活躍の場がある三重</a:t>
            </a:r>
            <a:endParaRPr kumimoji="1" lang="en-US" altLang="ja-JP" sz="1100" b="1" dirty="0">
              <a:highlight>
                <a:srgbClr val="FFFF00"/>
              </a:highlight>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○性差なく、個人の適正ややる気で採用・配置・評価をすることで、誰もが活躍するチャンスが生まれる職場環境づくりに取り組む企業が増えている</a:t>
            </a:r>
            <a:endParaRPr kumimoji="1" lang="en-US" altLang="ja-JP" sz="1100" dirty="0">
              <a:latin typeface="BIZ UDPゴシック" panose="020B0400000000000000" pitchFamily="50" charset="-128"/>
              <a:ea typeface="BIZ UDPゴシック" panose="020B0400000000000000" pitchFamily="50" charset="-128"/>
            </a:endParaRPr>
          </a:p>
          <a:p>
            <a:pPr>
              <a:spcBef>
                <a:spcPts val="600"/>
              </a:spcBef>
            </a:pPr>
            <a:r>
              <a:rPr kumimoji="1" lang="ja-JP" altLang="en-US" sz="1100" b="1" dirty="0">
                <a:highlight>
                  <a:srgbClr val="FFFF00"/>
                </a:highlight>
                <a:latin typeface="BIZ UDPゴシック" panose="020B0400000000000000" pitchFamily="50" charset="-128"/>
                <a:ea typeface="BIZ UDPゴシック" panose="020B0400000000000000" pitchFamily="50" charset="-128"/>
              </a:rPr>
              <a:t>子どもたちが性別にとらわれず夢を実現する力を育てる三重</a:t>
            </a:r>
            <a:endParaRPr kumimoji="1" lang="en-US" altLang="ja-JP" sz="1100" b="1" dirty="0">
              <a:highlight>
                <a:srgbClr val="FFFF00"/>
              </a:highlight>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○子どもたちが性別にとらわれず、やりたいことを見つけたり、実現するために必要な情報を得たり、体験する機会がある</a:t>
            </a:r>
            <a:endParaRPr kumimoji="1" lang="en-US" altLang="ja-JP" sz="1100" dirty="0">
              <a:latin typeface="BIZ UDPゴシック" panose="020B0400000000000000" pitchFamily="50" charset="-128"/>
              <a:ea typeface="BIZ UDPゴシック" panose="020B0400000000000000" pitchFamily="50" charset="-128"/>
            </a:endParaRPr>
          </a:p>
        </p:txBody>
      </p:sp>
      <p:sp>
        <p:nvSpPr>
          <p:cNvPr id="34" name="テキスト ボックス 33">
            <a:extLst>
              <a:ext uri="{FF2B5EF4-FFF2-40B4-BE49-F238E27FC236}">
                <a16:creationId xmlns:a16="http://schemas.microsoft.com/office/drawing/2014/main" id="{17A49D02-443E-E1F6-C3A9-868725A6802D}"/>
              </a:ext>
            </a:extLst>
          </p:cNvPr>
          <p:cNvSpPr txBox="1"/>
          <p:nvPr/>
        </p:nvSpPr>
        <p:spPr>
          <a:xfrm>
            <a:off x="160751" y="5414094"/>
            <a:ext cx="6477506" cy="4154984"/>
          </a:xfrm>
          <a:prstGeom prst="rect">
            <a:avLst/>
          </a:prstGeom>
          <a:noFill/>
        </p:spPr>
        <p:txBody>
          <a:bodyPr wrap="square" rtlCol="0">
            <a:spAutoFit/>
          </a:bodyPr>
          <a:lstStyle/>
          <a:p>
            <a:r>
              <a:rPr kumimoji="1" lang="en-US" altLang="ja-JP" sz="1100" b="1" dirty="0">
                <a:highlight>
                  <a:srgbClr val="FFFF00"/>
                </a:highlight>
                <a:latin typeface="BIZ UDPゴシック" panose="020B0400000000000000" pitchFamily="50" charset="-128"/>
                <a:ea typeface="BIZ UDPゴシック" panose="020B0400000000000000" pitchFamily="50" charset="-128"/>
              </a:rPr>
              <a:t>【</a:t>
            </a:r>
            <a:r>
              <a:rPr kumimoji="1" lang="ja-JP" altLang="en-US" sz="1100" b="1" dirty="0">
                <a:highlight>
                  <a:srgbClr val="FFFF00"/>
                </a:highlight>
                <a:latin typeface="BIZ UDPゴシック" panose="020B0400000000000000" pitchFamily="50" charset="-128"/>
                <a:ea typeface="BIZ UDPゴシック" panose="020B0400000000000000" pitchFamily="50" charset="-128"/>
              </a:rPr>
              <a:t>平等なチャンスと公平な評価で多様性を生かしたイノベーションを実現</a:t>
            </a:r>
            <a:r>
              <a:rPr kumimoji="1" lang="en-US" altLang="ja-JP" sz="1100" b="1" dirty="0">
                <a:highlight>
                  <a:srgbClr val="FFFF00"/>
                </a:highlight>
                <a:latin typeface="BIZ UDPゴシック" panose="020B0400000000000000" pitchFamily="50" charset="-128"/>
                <a:ea typeface="BIZ UDPゴシック" panose="020B0400000000000000" pitchFamily="50" charset="-128"/>
              </a:rPr>
              <a:t>】</a:t>
            </a:r>
          </a:p>
          <a:p>
            <a:r>
              <a:rPr kumimoji="1" lang="ja-JP" altLang="en-US" sz="1100" dirty="0">
                <a:latin typeface="BIZ UDPゴシック" panose="020B0400000000000000" pitchFamily="50" charset="-128"/>
                <a:ea typeface="BIZ UDPゴシック" panose="020B0400000000000000" pitchFamily="50" charset="-128"/>
              </a:rPr>
              <a:t>○若手経営者やリーダー層がつながることで、成功事例を共有し、企業や自治体が連携したプロジェクトを推進するネットワークが構築されている。これにより、多くの企業のプロジェクト参加が進み、さらに新しい取組が展開されている</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〇イノベーションを促進する次世代の若いリーダーが育成され、分野横断的に若者がやりがいを感じられる職場が増えている</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〇平等なチャンスと公平な評価により、経済的に自立し、活躍する女性が増えている</a:t>
            </a:r>
            <a:endParaRPr kumimoji="1" lang="en-US" altLang="ja-JP" sz="1100" dirty="0">
              <a:latin typeface="BIZ UDPゴシック" panose="020B0400000000000000" pitchFamily="50" charset="-128"/>
              <a:ea typeface="BIZ UDPゴシック" panose="020B0400000000000000" pitchFamily="50" charset="-128"/>
            </a:endParaRPr>
          </a:p>
          <a:p>
            <a:endParaRPr kumimoji="1" lang="en-US" altLang="ja-JP" sz="1100" dirty="0">
              <a:latin typeface="BIZ UDPゴシック" panose="020B0400000000000000" pitchFamily="50" charset="-128"/>
              <a:ea typeface="BIZ UDPゴシック" panose="020B0400000000000000" pitchFamily="50" charset="-128"/>
            </a:endParaRPr>
          </a:p>
          <a:p>
            <a:r>
              <a:rPr kumimoji="1" lang="en-US" altLang="ja-JP" sz="1100" b="1" dirty="0">
                <a:highlight>
                  <a:srgbClr val="FFFF00"/>
                </a:highlight>
                <a:latin typeface="BIZ UDPゴシック" panose="020B0400000000000000" pitchFamily="50" charset="-128"/>
                <a:ea typeface="BIZ UDPゴシック" panose="020B0400000000000000" pitchFamily="50" charset="-128"/>
              </a:rPr>
              <a:t>【</a:t>
            </a:r>
            <a:r>
              <a:rPr kumimoji="1" lang="ja-JP" altLang="en-US" sz="1100" b="1" dirty="0">
                <a:highlight>
                  <a:srgbClr val="FFFF00"/>
                </a:highlight>
                <a:latin typeface="BIZ UDPゴシック" panose="020B0400000000000000" pitchFamily="50" charset="-128"/>
                <a:ea typeface="BIZ UDPゴシック" panose="020B0400000000000000" pitchFamily="50" charset="-128"/>
              </a:rPr>
              <a:t>ライフステージに応じた多様な働き方によりワークライフバランスを実現</a:t>
            </a:r>
            <a:r>
              <a:rPr kumimoji="1" lang="en-US" altLang="ja-JP" sz="1100" b="1" dirty="0">
                <a:highlight>
                  <a:srgbClr val="FFFF00"/>
                </a:highlight>
                <a:latin typeface="BIZ UDPゴシック" panose="020B0400000000000000" pitchFamily="50" charset="-128"/>
                <a:ea typeface="BIZ UDPゴシック" panose="020B0400000000000000" pitchFamily="50" charset="-128"/>
              </a:rPr>
              <a:t>】</a:t>
            </a:r>
          </a:p>
          <a:p>
            <a:r>
              <a:rPr kumimoji="1" lang="ja-JP" altLang="en-US" sz="1100" dirty="0">
                <a:latin typeface="BIZ UDPゴシック" panose="020B0400000000000000" pitchFamily="50" charset="-128"/>
                <a:ea typeface="BIZ UDPゴシック" panose="020B0400000000000000" pitchFamily="50" charset="-128"/>
              </a:rPr>
              <a:t>○結婚、育児、介護など様々なライフステージに応じた、フレキシブルな働き方の選択肢がある企業が増え、ワークライフバランスの文化が育まれている</a:t>
            </a:r>
            <a:endParaRPr kumimoji="1" lang="en-US" altLang="ja-JP" sz="1100" dirty="0">
              <a:latin typeface="BIZ UDPゴシック" panose="020B0400000000000000" pitchFamily="50" charset="-128"/>
              <a:ea typeface="BIZ UDPゴシック" panose="020B0400000000000000" pitchFamily="50" charset="-128"/>
            </a:endParaRPr>
          </a:p>
          <a:p>
            <a:endParaRPr kumimoji="1" lang="en-US" altLang="ja-JP" sz="1100" dirty="0">
              <a:latin typeface="BIZ UDPゴシック" panose="020B0400000000000000" pitchFamily="50" charset="-128"/>
              <a:ea typeface="BIZ UDPゴシック" panose="020B0400000000000000" pitchFamily="50" charset="-128"/>
            </a:endParaRPr>
          </a:p>
          <a:p>
            <a:r>
              <a:rPr kumimoji="1" lang="en-US" altLang="ja-JP" sz="1100" b="1" dirty="0">
                <a:highlight>
                  <a:srgbClr val="FFFF00"/>
                </a:highlight>
                <a:latin typeface="BIZ UDPゴシック" panose="020B0400000000000000" pitchFamily="50" charset="-128"/>
                <a:ea typeface="BIZ UDPゴシック" panose="020B0400000000000000" pitchFamily="50" charset="-128"/>
              </a:rPr>
              <a:t>【</a:t>
            </a:r>
            <a:r>
              <a:rPr kumimoji="1" lang="ja-JP" altLang="en-US" sz="1100" b="1" dirty="0">
                <a:highlight>
                  <a:srgbClr val="FFFF00"/>
                </a:highlight>
                <a:latin typeface="BIZ UDPゴシック" panose="020B0400000000000000" pitchFamily="50" charset="-128"/>
                <a:ea typeface="BIZ UDPゴシック" panose="020B0400000000000000" pitchFamily="50" charset="-128"/>
              </a:rPr>
              <a:t>子育て世帯が安心して働ける環境の充実</a:t>
            </a:r>
            <a:r>
              <a:rPr kumimoji="1" lang="en-US" altLang="ja-JP" sz="1100" b="1" dirty="0">
                <a:highlight>
                  <a:srgbClr val="FFFF00"/>
                </a:highlight>
                <a:latin typeface="BIZ UDPゴシック" panose="020B0400000000000000" pitchFamily="50" charset="-128"/>
                <a:ea typeface="BIZ UDPゴシック" panose="020B0400000000000000" pitchFamily="50" charset="-128"/>
              </a:rPr>
              <a:t>】</a:t>
            </a:r>
          </a:p>
          <a:p>
            <a:r>
              <a:rPr kumimoji="1" lang="ja-JP" altLang="en-US" sz="1100" dirty="0">
                <a:latin typeface="BIZ UDPゴシック" panose="020B0400000000000000" pitchFamily="50" charset="-128"/>
                <a:ea typeface="BIZ UDPゴシック" panose="020B0400000000000000" pitchFamily="50" charset="-128"/>
              </a:rPr>
              <a:t>〇充実したケアサービスと子育て支援制度により、子育て世帯が安心して働ける環境が提供されている</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〇性別に関係なく、スキルアップや学びなおしの機会が十分にあり、自らが望むキャリア形成が目指せる環境が整備されている</a:t>
            </a:r>
            <a:endParaRPr kumimoji="1" lang="en-US" altLang="ja-JP" sz="1100" dirty="0">
              <a:latin typeface="BIZ UDPゴシック" panose="020B0400000000000000" pitchFamily="50" charset="-128"/>
              <a:ea typeface="BIZ UDPゴシック" panose="020B0400000000000000" pitchFamily="50" charset="-128"/>
            </a:endParaRPr>
          </a:p>
          <a:p>
            <a:endParaRPr kumimoji="1" lang="en-US" altLang="ja-JP" sz="1100" dirty="0">
              <a:latin typeface="BIZ UDPゴシック" panose="020B0400000000000000" pitchFamily="50" charset="-128"/>
              <a:ea typeface="BIZ UDPゴシック" panose="020B0400000000000000" pitchFamily="50" charset="-128"/>
            </a:endParaRPr>
          </a:p>
          <a:p>
            <a:r>
              <a:rPr kumimoji="1" lang="en-US" altLang="ja-JP" sz="1100" b="1" dirty="0">
                <a:highlight>
                  <a:srgbClr val="FFFF00"/>
                </a:highlight>
                <a:latin typeface="BIZ UDPゴシック" panose="020B0400000000000000" pitchFamily="50" charset="-128"/>
                <a:ea typeface="BIZ UDPゴシック" panose="020B0400000000000000" pitchFamily="50" charset="-128"/>
              </a:rPr>
              <a:t>【</a:t>
            </a:r>
            <a:r>
              <a:rPr kumimoji="1" lang="ja-JP" altLang="en-US" sz="1100" b="1" dirty="0">
                <a:highlight>
                  <a:srgbClr val="FFFF00"/>
                </a:highlight>
                <a:latin typeface="BIZ UDPゴシック" panose="020B0400000000000000" pitchFamily="50" charset="-128"/>
                <a:ea typeface="BIZ UDPゴシック" panose="020B0400000000000000" pitchFamily="50" charset="-128"/>
              </a:rPr>
              <a:t>三重県ならではの体験機会の充実</a:t>
            </a:r>
            <a:r>
              <a:rPr kumimoji="1" lang="en-US" altLang="ja-JP" sz="1100" b="1" dirty="0">
                <a:highlight>
                  <a:srgbClr val="FFFF00"/>
                </a:highlight>
                <a:latin typeface="BIZ UDPゴシック" panose="020B0400000000000000" pitchFamily="50" charset="-128"/>
                <a:ea typeface="BIZ UDPゴシック" panose="020B0400000000000000" pitchFamily="50" charset="-128"/>
              </a:rPr>
              <a:t>】</a:t>
            </a:r>
          </a:p>
          <a:p>
            <a:r>
              <a:rPr kumimoji="1" lang="ja-JP" altLang="en-US" sz="1100" dirty="0">
                <a:latin typeface="BIZ UDPゴシック" panose="020B0400000000000000" pitchFamily="50" charset="-128"/>
                <a:ea typeface="BIZ UDPゴシック" panose="020B0400000000000000" pitchFamily="50" charset="-128"/>
              </a:rPr>
              <a:t>〇地域ごとに異なる多様な文化や自然が享受できる三重県ならではの体験機会の提供により、子どもたちが成長できる環境が整っている。</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〇県内の企業の取組や仕事の内容について、早い段階から知る仕組みが構築されていて、三重県で働くことがイメージできる機会が充実している</a:t>
            </a:r>
            <a:endParaRPr kumimoji="1" lang="en-US" altLang="ja-JP" sz="1100" dirty="0">
              <a:latin typeface="BIZ UDPゴシック" panose="020B0400000000000000" pitchFamily="50" charset="-128"/>
              <a:ea typeface="BIZ UDPゴシック" panose="020B0400000000000000" pitchFamily="50" charset="-128"/>
            </a:endParaRPr>
          </a:p>
          <a:p>
            <a:endParaRPr kumimoji="1" lang="en-US" altLang="ja-JP" sz="1100" dirty="0">
              <a:latin typeface="BIZ UDPゴシック" panose="020B0400000000000000" pitchFamily="50" charset="-128"/>
              <a:ea typeface="BIZ UDPゴシック" panose="020B0400000000000000" pitchFamily="50" charset="-128"/>
            </a:endParaRPr>
          </a:p>
          <a:p>
            <a:endParaRPr kumimoji="1" lang="en-US" altLang="ja-JP" sz="11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59297588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Words>1088</Words>
  <PresentationFormat>A4 210 x 297 mm</PresentationFormat>
  <Paragraphs>145</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BIZ UDPゴシック</vt:lpstr>
      <vt:lpstr>Aptos</vt:lpstr>
      <vt:lpstr>Aptos Display</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