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 id="2147483674" r:id="rId2"/>
  </p:sldMasterIdLst>
  <p:notesMasterIdLst>
    <p:notesMasterId r:id="rId58"/>
  </p:notesMasterIdLst>
  <p:handoutMasterIdLst>
    <p:handoutMasterId r:id="rId59"/>
  </p:handoutMasterIdLst>
  <p:sldIdLst>
    <p:sldId id="392" r:id="rId3"/>
    <p:sldId id="393" r:id="rId4"/>
    <p:sldId id="394" r:id="rId5"/>
    <p:sldId id="391" r:id="rId6"/>
    <p:sldId id="374" r:id="rId7"/>
    <p:sldId id="395" r:id="rId8"/>
    <p:sldId id="430" r:id="rId9"/>
    <p:sldId id="397" r:id="rId10"/>
    <p:sldId id="398" r:id="rId11"/>
    <p:sldId id="431" r:id="rId12"/>
    <p:sldId id="376" r:id="rId13"/>
    <p:sldId id="399" r:id="rId14"/>
    <p:sldId id="400" r:id="rId15"/>
    <p:sldId id="444" r:id="rId16"/>
    <p:sldId id="379" r:id="rId17"/>
    <p:sldId id="432" r:id="rId18"/>
    <p:sldId id="380" r:id="rId19"/>
    <p:sldId id="445" r:id="rId20"/>
    <p:sldId id="433" r:id="rId21"/>
    <p:sldId id="402" r:id="rId22"/>
    <p:sldId id="417" r:id="rId23"/>
    <p:sldId id="418" r:id="rId24"/>
    <p:sldId id="419" r:id="rId25"/>
    <p:sldId id="383" r:id="rId26"/>
    <p:sldId id="385" r:id="rId27"/>
    <p:sldId id="437" r:id="rId28"/>
    <p:sldId id="438" r:id="rId29"/>
    <p:sldId id="407" r:id="rId30"/>
    <p:sldId id="408" r:id="rId31"/>
    <p:sldId id="409" r:id="rId32"/>
    <p:sldId id="410" r:id="rId33"/>
    <p:sldId id="446" r:id="rId34"/>
    <p:sldId id="447" r:id="rId35"/>
    <p:sldId id="448" r:id="rId36"/>
    <p:sldId id="403" r:id="rId37"/>
    <p:sldId id="386" r:id="rId38"/>
    <p:sldId id="422" r:id="rId39"/>
    <p:sldId id="420" r:id="rId40"/>
    <p:sldId id="411" r:id="rId41"/>
    <p:sldId id="436" r:id="rId42"/>
    <p:sldId id="439" r:id="rId43"/>
    <p:sldId id="442" r:id="rId44"/>
    <p:sldId id="440" r:id="rId45"/>
    <p:sldId id="441" r:id="rId46"/>
    <p:sldId id="423" r:id="rId47"/>
    <p:sldId id="424" r:id="rId48"/>
    <p:sldId id="428" r:id="rId49"/>
    <p:sldId id="429" r:id="rId50"/>
    <p:sldId id="425" r:id="rId51"/>
    <p:sldId id="414" r:id="rId52"/>
    <p:sldId id="435" r:id="rId53"/>
    <p:sldId id="449" r:id="rId54"/>
    <p:sldId id="413" r:id="rId55"/>
    <p:sldId id="389" r:id="rId56"/>
    <p:sldId id="443" r:id="rId57"/>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657E7"/>
    <a:srgbClr val="D05400"/>
    <a:srgbClr val="9966FF"/>
    <a:srgbClr val="DBC9FF"/>
    <a:srgbClr val="7145ED"/>
    <a:srgbClr val="D6C1FF"/>
    <a:srgbClr val="CAAFFF"/>
    <a:srgbClr val="B48FFF"/>
    <a:srgbClr val="FF6600"/>
    <a:srgbClr val="00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93D81CF-94F2-401A-BA57-92F5A7B2D0C5}" styleName="スタイル (中間)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10A1B5D5-9B99-4C35-A422-299274C87663}" styleName="中間スタイル 1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1E171933-4619-4E11-9A3F-F7608DF75F80}" styleName="中間スタイル 1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ED083AE6-46FA-4A59-8FB0-9F97EB10719F}" styleName="淡色スタイル 3 - アクセント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E8B1032C-EA38-4F05-BA0D-38AFFFC7BED3}" styleName="淡色スタイル 3 - アクセント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BDBED569-4797-4DF1-A0F4-6AAB3CD982D8}" styleName="淡色スタイル 3 - アクセント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17292A2E-F333-43FB-9621-5CBBE7FDCDCB}" styleName="淡色スタイル 2 - アクセント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DA37D80-6434-44D0-A028-1B22A696006F}" styleName="淡色スタイル 3 - アクセント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382" autoAdjust="0"/>
    <p:restoredTop sz="86691" autoAdjust="0"/>
  </p:normalViewPr>
  <p:slideViewPr>
    <p:cSldViewPr snapToGrid="0">
      <p:cViewPr>
        <p:scale>
          <a:sx n="66" d="100"/>
          <a:sy n="66" d="100"/>
        </p:scale>
        <p:origin x="-1392" y="-60"/>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p:scale>
          <a:sx n="60" d="100"/>
          <a:sy n="60" d="100"/>
        </p:scale>
        <p:origin x="-2838" y="-288"/>
      </p:cViewPr>
      <p:guideLst>
        <p:guide orient="horz" pos="3130"/>
        <p:guide pos="2144"/>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slide" Target="slides/slide53.xml"/><Relationship Id="rId63" Type="http://schemas.openxmlformats.org/officeDocument/2006/relationships/tableStyles" Target="tableStyles.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61"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8" Type="http://schemas.openxmlformats.org/officeDocument/2006/relationships/slide" Target="slides/slide6.xml"/><Relationship Id="rId51" Type="http://schemas.openxmlformats.org/officeDocument/2006/relationships/slide" Target="slides/slide49.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2"/>
            <a:ext cx="2949990" cy="496427"/>
          </a:xfrm>
          <a:prstGeom prst="rect">
            <a:avLst/>
          </a:prstGeom>
        </p:spPr>
        <p:txBody>
          <a:bodyPr vert="horz" lIns="88334" tIns="44167" rIns="88334" bIns="44167"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5689" y="2"/>
            <a:ext cx="2949990" cy="496427"/>
          </a:xfrm>
          <a:prstGeom prst="rect">
            <a:avLst/>
          </a:prstGeom>
        </p:spPr>
        <p:txBody>
          <a:bodyPr vert="horz" lIns="88334" tIns="44167" rIns="88334" bIns="44167" rtlCol="0"/>
          <a:lstStyle>
            <a:lvl1pPr algn="r">
              <a:defRPr sz="1200"/>
            </a:lvl1pPr>
          </a:lstStyle>
          <a:p>
            <a:fld id="{0F19CDA0-71D0-45B4-B14C-500F6DF90788}" type="datetimeFigureOut">
              <a:rPr kumimoji="1" lang="ja-JP" altLang="en-US" smtClean="0"/>
              <a:t>2016/12/13</a:t>
            </a:fld>
            <a:endParaRPr kumimoji="1" lang="ja-JP" altLang="en-US"/>
          </a:p>
        </p:txBody>
      </p:sp>
      <p:sp>
        <p:nvSpPr>
          <p:cNvPr id="4" name="フッター プレースホルダー 3"/>
          <p:cNvSpPr>
            <a:spLocks noGrp="1"/>
          </p:cNvSpPr>
          <p:nvPr>
            <p:ph type="ftr" sz="quarter" idx="2"/>
          </p:nvPr>
        </p:nvSpPr>
        <p:spPr>
          <a:xfrm>
            <a:off x="1" y="9441369"/>
            <a:ext cx="2949990" cy="496427"/>
          </a:xfrm>
          <a:prstGeom prst="rect">
            <a:avLst/>
          </a:prstGeom>
        </p:spPr>
        <p:txBody>
          <a:bodyPr vert="horz" lIns="88334" tIns="44167" rIns="88334" bIns="44167"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5689" y="9441369"/>
            <a:ext cx="2949990" cy="496427"/>
          </a:xfrm>
          <a:prstGeom prst="rect">
            <a:avLst/>
          </a:prstGeom>
        </p:spPr>
        <p:txBody>
          <a:bodyPr vert="horz" lIns="88334" tIns="44167" rIns="88334" bIns="44167" rtlCol="0" anchor="b"/>
          <a:lstStyle>
            <a:lvl1pPr algn="r">
              <a:defRPr sz="1200"/>
            </a:lvl1pPr>
          </a:lstStyle>
          <a:p>
            <a:fld id="{7A084524-4641-4AF1-A985-F79E48B78216}" type="slidenum">
              <a:rPr kumimoji="1" lang="ja-JP" altLang="en-US" smtClean="0"/>
              <a:t>‹#›</a:t>
            </a:fld>
            <a:endParaRPr kumimoji="1" lang="ja-JP" altLang="en-US"/>
          </a:p>
        </p:txBody>
      </p:sp>
    </p:spTree>
    <p:extLst>
      <p:ext uri="{BB962C8B-B14F-4D97-AF65-F5344CB8AC3E}">
        <p14:creationId xmlns:p14="http://schemas.microsoft.com/office/powerpoint/2010/main" val="354776619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9786" cy="498693"/>
          </a:xfrm>
          <a:prstGeom prst="rect">
            <a:avLst/>
          </a:prstGeom>
        </p:spPr>
        <p:txBody>
          <a:bodyPr vert="horz" lIns="95684" tIns="47842" rIns="95684" bIns="47842" rtlCol="0"/>
          <a:lstStyle>
            <a:lvl1pPr algn="l">
              <a:defRPr sz="1300"/>
            </a:lvl1pPr>
          </a:lstStyle>
          <a:p>
            <a:endParaRPr kumimoji="1" lang="ja-JP" altLang="en-US"/>
          </a:p>
        </p:txBody>
      </p:sp>
      <p:sp>
        <p:nvSpPr>
          <p:cNvPr id="3" name="日付プレースホルダー 2"/>
          <p:cNvSpPr>
            <a:spLocks noGrp="1"/>
          </p:cNvSpPr>
          <p:nvPr>
            <p:ph type="dt" idx="1"/>
          </p:nvPr>
        </p:nvSpPr>
        <p:spPr>
          <a:xfrm>
            <a:off x="3855839" y="0"/>
            <a:ext cx="2949786" cy="498693"/>
          </a:xfrm>
          <a:prstGeom prst="rect">
            <a:avLst/>
          </a:prstGeom>
        </p:spPr>
        <p:txBody>
          <a:bodyPr vert="horz" lIns="95684" tIns="47842" rIns="95684" bIns="47842" rtlCol="0"/>
          <a:lstStyle>
            <a:lvl1pPr algn="r">
              <a:defRPr sz="1300"/>
            </a:lvl1pPr>
          </a:lstStyle>
          <a:p>
            <a:fld id="{2D12496B-A7F6-4AFB-BED1-D937F78188CC}" type="datetimeFigureOut">
              <a:rPr kumimoji="1" lang="ja-JP" altLang="en-US" smtClean="0"/>
              <a:t>2016/12/13</a:t>
            </a:fld>
            <a:endParaRPr kumimoji="1" lang="ja-JP" altLang="en-US"/>
          </a:p>
        </p:txBody>
      </p:sp>
      <p:sp>
        <p:nvSpPr>
          <p:cNvPr id="4" name="スライド イメージ プレースホルダー 3"/>
          <p:cNvSpPr>
            <a:spLocks noGrp="1" noRot="1" noChangeAspect="1"/>
          </p:cNvSpPr>
          <p:nvPr>
            <p:ph type="sldImg" idx="2"/>
          </p:nvPr>
        </p:nvSpPr>
        <p:spPr>
          <a:xfrm>
            <a:off x="1168400" y="1243013"/>
            <a:ext cx="4470400" cy="3354387"/>
          </a:xfrm>
          <a:prstGeom prst="rect">
            <a:avLst/>
          </a:prstGeom>
          <a:noFill/>
          <a:ln w="12700">
            <a:solidFill>
              <a:prstClr val="black"/>
            </a:solidFill>
          </a:ln>
        </p:spPr>
        <p:txBody>
          <a:bodyPr vert="horz" lIns="95684" tIns="47842" rIns="95684" bIns="47842" rtlCol="0" anchor="ctr"/>
          <a:lstStyle/>
          <a:p>
            <a:endParaRPr lang="ja-JP" altLang="en-US"/>
          </a:p>
        </p:txBody>
      </p:sp>
      <p:sp>
        <p:nvSpPr>
          <p:cNvPr id="5" name="ノート プレースホルダー 4"/>
          <p:cNvSpPr>
            <a:spLocks noGrp="1"/>
          </p:cNvSpPr>
          <p:nvPr>
            <p:ph type="body" sz="quarter" idx="3"/>
          </p:nvPr>
        </p:nvSpPr>
        <p:spPr>
          <a:xfrm>
            <a:off x="680720" y="4783308"/>
            <a:ext cx="5445760" cy="3913614"/>
          </a:xfrm>
          <a:prstGeom prst="rect">
            <a:avLst/>
          </a:prstGeom>
        </p:spPr>
        <p:txBody>
          <a:bodyPr vert="horz" lIns="95684" tIns="47842" rIns="95684" bIns="47842"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1" y="9440648"/>
            <a:ext cx="2949786" cy="498692"/>
          </a:xfrm>
          <a:prstGeom prst="rect">
            <a:avLst/>
          </a:prstGeom>
        </p:spPr>
        <p:txBody>
          <a:bodyPr vert="horz" lIns="95684" tIns="47842" rIns="95684" bIns="47842" rtlCol="0" anchor="b"/>
          <a:lstStyle>
            <a:lvl1pPr algn="l">
              <a:defRPr sz="1300"/>
            </a:lvl1pPr>
          </a:lstStyle>
          <a:p>
            <a:endParaRPr kumimoji="1" lang="ja-JP" altLang="en-US"/>
          </a:p>
        </p:txBody>
      </p:sp>
      <p:sp>
        <p:nvSpPr>
          <p:cNvPr id="7" name="スライド番号プレースホルダー 6"/>
          <p:cNvSpPr>
            <a:spLocks noGrp="1"/>
          </p:cNvSpPr>
          <p:nvPr>
            <p:ph type="sldNum" sz="quarter" idx="5"/>
          </p:nvPr>
        </p:nvSpPr>
        <p:spPr>
          <a:xfrm>
            <a:off x="3855839" y="9440648"/>
            <a:ext cx="2949786" cy="498692"/>
          </a:xfrm>
          <a:prstGeom prst="rect">
            <a:avLst/>
          </a:prstGeom>
        </p:spPr>
        <p:txBody>
          <a:bodyPr vert="horz" lIns="95684" tIns="47842" rIns="95684" bIns="47842" rtlCol="0" anchor="b"/>
          <a:lstStyle>
            <a:lvl1pPr algn="r">
              <a:defRPr sz="1300"/>
            </a:lvl1pPr>
          </a:lstStyle>
          <a:p>
            <a:fld id="{26C27360-EE23-4BBF-8CE7-9CD39F5CF568}" type="slidenum">
              <a:rPr kumimoji="1" lang="ja-JP" altLang="en-US" smtClean="0"/>
              <a:t>‹#›</a:t>
            </a:fld>
            <a:endParaRPr kumimoji="1" lang="ja-JP" altLang="en-US"/>
          </a:p>
        </p:txBody>
      </p:sp>
    </p:spTree>
    <p:extLst>
      <p:ext uri="{BB962C8B-B14F-4D97-AF65-F5344CB8AC3E}">
        <p14:creationId xmlns:p14="http://schemas.microsoft.com/office/powerpoint/2010/main" val="343026335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66788" y="965200"/>
            <a:ext cx="4840287" cy="3632200"/>
          </a:xfrm>
        </p:spPr>
      </p:sp>
    </p:spTree>
    <p:extLst>
      <p:ext uri="{BB962C8B-B14F-4D97-AF65-F5344CB8AC3E}">
        <p14:creationId xmlns:p14="http://schemas.microsoft.com/office/powerpoint/2010/main" val="128855514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58850" y="949325"/>
            <a:ext cx="4864100" cy="3648075"/>
          </a:xfrm>
        </p:spPr>
      </p:sp>
      <p:sp>
        <p:nvSpPr>
          <p:cNvPr id="3" name="ノート プレースホルダー 2"/>
          <p:cNvSpPr>
            <a:spLocks noGrp="1"/>
          </p:cNvSpPr>
          <p:nvPr>
            <p:ph type="body" idx="1"/>
          </p:nvPr>
        </p:nvSpPr>
        <p:spPr>
          <a:xfrm>
            <a:off x="784719" y="4735713"/>
            <a:ext cx="5133764" cy="3913614"/>
          </a:xfrm>
        </p:spPr>
        <p:txBody>
          <a:bodyPr/>
          <a:lstStyle/>
          <a:p>
            <a:pPr defTabSz="911229">
              <a:lnSpc>
                <a:spcPts val="1894"/>
              </a:lnSpc>
              <a:defRPr/>
            </a:pPr>
            <a:r>
              <a:rPr lang="ja-JP" altLang="en-US" dirty="0">
                <a:latin typeface="Meiryo UI" panose="020B0604030504040204" pitchFamily="50" charset="-128"/>
                <a:ea typeface="Meiryo UI" panose="020B0604030504040204" pitchFamily="50" charset="-128"/>
                <a:cs typeface="Meiryo UI" panose="020B0604030504040204" pitchFamily="50" charset="-128"/>
              </a:rPr>
              <a:t>必要性についての定期的な評価</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algn="just">
              <a:lnSpc>
                <a:spcPts val="1894"/>
              </a:lnSpc>
            </a:pPr>
            <a:r>
              <a:rPr lang="ja-JP" altLang="en-US" dirty="0">
                <a:latin typeface="Meiryo UI" panose="020B0604030504040204" pitchFamily="50" charset="-128"/>
                <a:ea typeface="Meiryo UI" panose="020B0604030504040204" pitchFamily="50" charset="-128"/>
                <a:cs typeface="Meiryo UI" panose="020B0604030504040204" pitchFamily="50" charset="-128"/>
              </a:rPr>
              <a:t>・カンファレンスの時間の確保と周知方法の検討：（時間、回数、人数など）</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algn="just">
              <a:lnSpc>
                <a:spcPts val="1894"/>
              </a:lnSpc>
            </a:pPr>
            <a:r>
              <a:rPr lang="ja-JP" altLang="en-US" dirty="0">
                <a:latin typeface="Meiryo UI" panose="020B0604030504040204" pitchFamily="50" charset="-128"/>
                <a:ea typeface="Meiryo UI" panose="020B0604030504040204" pitchFamily="50" charset="-128"/>
                <a:cs typeface="Meiryo UI" panose="020B0604030504040204" pitchFamily="50" charset="-128"/>
              </a:rPr>
              <a:t>・他職種の参加：特に、ふらつきなどが生じている場合、リハビリスタッフなどから状況</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algn="just">
              <a:lnSpc>
                <a:spcPts val="1894"/>
              </a:lnSpc>
            </a:pPr>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dirty="0">
                <a:latin typeface="Meiryo UI" panose="020B0604030504040204" pitchFamily="50" charset="-128"/>
                <a:ea typeface="Meiryo UI" panose="020B0604030504040204" pitchFamily="50" charset="-128"/>
                <a:cs typeface="Meiryo UI" panose="020B0604030504040204" pitchFamily="50" charset="-128"/>
              </a:rPr>
              <a:t>とゴールについて聴きながら評価するのもよい。（毎回でなくてもよいかもしれない）</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algn="just">
              <a:lnSpc>
                <a:spcPts val="1894"/>
              </a:lnSpc>
            </a:pPr>
            <a:r>
              <a:rPr lang="ja-JP" altLang="en-US" dirty="0">
                <a:latin typeface="Meiryo UI" panose="020B0604030504040204" pitchFamily="50" charset="-128"/>
                <a:ea typeface="Meiryo UI" panose="020B0604030504040204" pitchFamily="50" charset="-128"/>
                <a:cs typeface="Meiryo UI" panose="020B0604030504040204" pitchFamily="50" charset="-128"/>
              </a:rPr>
              <a:t>・万が一、身体拘束が必要と判断した場合も、漫然と継続しないような取り組み</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algn="just">
              <a:lnSpc>
                <a:spcPts val="1894"/>
              </a:lnSpc>
            </a:pPr>
            <a:r>
              <a:rPr lang="ja-JP" altLang="en-US" dirty="0">
                <a:latin typeface="Meiryo UI" panose="020B0604030504040204" pitchFamily="50" charset="-128"/>
                <a:ea typeface="Meiryo UI" panose="020B0604030504040204" pitchFamily="50" charset="-128"/>
                <a:cs typeface="Meiryo UI" panose="020B0604030504040204" pitchFamily="50" charset="-128"/>
              </a:rPr>
              <a:t>　治療が優先される時期と</a:t>
            </a:r>
            <a:r>
              <a:rPr lang="en-US" altLang="ja-JP" dirty="0">
                <a:latin typeface="Meiryo UI" panose="020B0604030504040204" pitchFamily="50" charset="-128"/>
                <a:ea typeface="Meiryo UI" panose="020B0604030504040204" pitchFamily="50" charset="-128"/>
                <a:cs typeface="Meiryo UI" panose="020B0604030504040204" pitchFamily="50" charset="-128"/>
              </a:rPr>
              <a:t>ADL</a:t>
            </a:r>
            <a:r>
              <a:rPr lang="ja-JP" altLang="en-US" dirty="0">
                <a:latin typeface="Meiryo UI" panose="020B0604030504040204" pitchFamily="50" charset="-128"/>
                <a:ea typeface="Meiryo UI" panose="020B0604030504040204" pitchFamily="50" charset="-128"/>
                <a:cs typeface="Meiryo UI" panose="020B0604030504040204" pitchFamily="50" charset="-128"/>
              </a:rPr>
              <a:t>拡大を目指す時期を見極める ⇒ 複数での評価</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algn="just">
              <a:lnSpc>
                <a:spcPts val="1894"/>
              </a:lnSpc>
            </a:pPr>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dirty="0">
                <a:latin typeface="Meiryo UI" panose="020B0604030504040204" pitchFamily="50" charset="-128"/>
                <a:ea typeface="Meiryo UI" panose="020B0604030504040204" pitchFamily="50" charset="-128"/>
                <a:cs typeface="Meiryo UI" panose="020B0604030504040204" pitchFamily="50" charset="-128"/>
              </a:rPr>
              <a:t>と身体拘束解除の視点での観察が重要となる。</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a:lnSpc>
                <a:spcPts val="1894"/>
              </a:lnSpc>
            </a:pPr>
            <a:r>
              <a:rPr lang="ja-JP" altLang="en-US" dirty="0">
                <a:latin typeface="Meiryo UI" panose="020B0604030504040204" pitchFamily="50" charset="-128"/>
                <a:ea typeface="Meiryo UI" panose="020B0604030504040204" pitchFamily="50" charset="-128"/>
                <a:cs typeface="Meiryo UI" panose="020B0604030504040204" pitchFamily="50" charset="-128"/>
              </a:rPr>
              <a:t>・身体拘束以外の事故予防の対策、ケアを積極的に進める</a:t>
            </a:r>
          </a:p>
          <a:p>
            <a:pPr>
              <a:lnSpc>
                <a:spcPts val="1894"/>
              </a:lnSpc>
            </a:pP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　例：点滴ルートに触っている：</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点滴が漏れて痛かった？テープが痒い？ ⇒</a:t>
            </a:r>
            <a:endParaRPr kumimoji="1"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894"/>
              </a:lnSpc>
            </a:pPr>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 観察を行い、早めにキャッチ</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する。</a:t>
            </a: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むやみに制止せず、可能であれば</a:t>
            </a:r>
            <a:endParaRPr kumimoji="1"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894"/>
              </a:lnSpc>
            </a:pPr>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触っている理由を考えてみる（聞いてみる）。身体全体の掻痒感 ⇒</a:t>
            </a:r>
            <a:endParaRPr kumimoji="1"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894"/>
              </a:lnSpc>
            </a:pP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           保湿を行う</a:t>
            </a:r>
            <a:endParaRPr kumimoji="1"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894"/>
              </a:lnSpc>
            </a:pP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        車椅子から立ち上がろうとする：車椅子に長時間座っていると疲れる ⇒</a:t>
            </a:r>
            <a:endParaRPr kumimoji="1"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894"/>
              </a:lnSpc>
            </a:pP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           本来車椅子は移送用のもの。単に腰が痛かっただけかもしれない ⇒</a:t>
            </a:r>
            <a:endParaRPr kumimoji="1"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894"/>
              </a:lnSpc>
            </a:pP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           普通の椅子の方がよいかもしれない</a:t>
            </a:r>
            <a:endParaRPr kumimoji="1" lang="ja-JP" altLang="en-US"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49087254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41388" y="965200"/>
            <a:ext cx="4819650" cy="3616325"/>
          </a:xfrm>
        </p:spPr>
      </p:sp>
      <p:sp>
        <p:nvSpPr>
          <p:cNvPr id="3" name="ノート プレースホルダー 2"/>
          <p:cNvSpPr>
            <a:spLocks noGrp="1"/>
          </p:cNvSpPr>
          <p:nvPr>
            <p:ph type="body" idx="1"/>
          </p:nvPr>
        </p:nvSpPr>
        <p:spPr>
          <a:xfrm>
            <a:off x="983262" y="4783308"/>
            <a:ext cx="4916312" cy="3913614"/>
          </a:xfrm>
        </p:spPr>
        <p:txBody>
          <a:bodyPr/>
          <a:lstStyle/>
          <a:p>
            <a:pPr>
              <a:lnSpc>
                <a:spcPts val="1894"/>
              </a:lnSpc>
            </a:pPr>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必要</a:t>
            </a:r>
            <a:r>
              <a:rPr lang="ja-JP" altLang="en-US" dirty="0">
                <a:latin typeface="Meiryo UI" panose="020B0604030504040204" pitchFamily="50" charset="-128"/>
                <a:ea typeface="Meiryo UI" panose="020B0604030504040204" pitchFamily="50" charset="-128"/>
                <a:cs typeface="Meiryo UI" panose="020B0604030504040204" pitchFamily="50" charset="-128"/>
              </a:rPr>
              <a:t>なのは実際に起きた事故を認知症ケアの視点で振り返ることである。</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a:lnSpc>
                <a:spcPts val="1894"/>
              </a:lnSpc>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認知症</a:t>
            </a:r>
            <a:r>
              <a:rPr lang="ja-JP" altLang="en-US" dirty="0">
                <a:latin typeface="Meiryo UI" panose="020B0604030504040204" pitchFamily="50" charset="-128"/>
                <a:ea typeface="Meiryo UI" panose="020B0604030504040204" pitchFamily="50" charset="-128"/>
                <a:cs typeface="Meiryo UI" panose="020B0604030504040204" pitchFamily="50" charset="-128"/>
              </a:rPr>
              <a:t>患者がそうならないように、</a:t>
            </a:r>
            <a:r>
              <a:rPr lang="ja-JP" altLang="en-US" u="sng" dirty="0">
                <a:latin typeface="Meiryo UI" panose="020B0604030504040204" pitchFamily="50" charset="-128"/>
                <a:ea typeface="Meiryo UI" panose="020B0604030504040204" pitchFamily="50" charset="-128"/>
                <a:cs typeface="Meiryo UI" panose="020B0604030504040204" pitchFamily="50" charset="-128"/>
              </a:rPr>
              <a:t>先回りしたケア</a:t>
            </a:r>
            <a:r>
              <a:rPr lang="ja-JP" altLang="en-US" dirty="0">
                <a:latin typeface="Meiryo UI" panose="020B0604030504040204" pitchFamily="50" charset="-128"/>
                <a:ea typeface="Meiryo UI" panose="020B0604030504040204" pitchFamily="50" charset="-128"/>
                <a:cs typeface="Meiryo UI" panose="020B0604030504040204" pitchFamily="50" charset="-128"/>
              </a:rPr>
              <a:t>として、何が必要だったのかを振り返る</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defTabSz="911229">
              <a:lnSpc>
                <a:spcPts val="1894"/>
              </a:lnSpc>
              <a:defRPr/>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ja-JP" dirty="0" smtClean="0">
                <a:latin typeface="Meiryo UI" panose="020B0604030504040204" pitchFamily="50" charset="-128"/>
                <a:ea typeface="Meiryo UI" panose="020B0604030504040204" pitchFamily="50" charset="-128"/>
                <a:cs typeface="Meiryo UI" panose="020B0604030504040204" pitchFamily="50" charset="-128"/>
              </a:rPr>
              <a:t>認知症の知識を学ぶことでリスクにつながる行動を</a:t>
            </a:r>
            <a:r>
              <a:rPr lang="ja-JP" altLang="ja-JP" u="sng" dirty="0" smtClean="0">
                <a:latin typeface="Meiryo UI" panose="020B0604030504040204" pitchFamily="50" charset="-128"/>
                <a:ea typeface="Meiryo UI" panose="020B0604030504040204" pitchFamily="50" charset="-128"/>
                <a:cs typeface="Meiryo UI" panose="020B0604030504040204" pitchFamily="50" charset="-128"/>
              </a:rPr>
              <a:t>予測</a:t>
            </a:r>
            <a:r>
              <a:rPr lang="ja-JP" altLang="ja-JP" dirty="0" smtClean="0">
                <a:latin typeface="Meiryo UI" panose="020B0604030504040204" pitchFamily="50" charset="-128"/>
                <a:ea typeface="Meiryo UI" panose="020B0604030504040204" pitchFamily="50" charset="-128"/>
                <a:cs typeface="Meiryo UI" panose="020B0604030504040204" pitchFamily="50" charset="-128"/>
              </a:rPr>
              <a:t>し、そうならないよう先回りしたケアを実践することでリスクは回避される。</a:t>
            </a:r>
            <a:endParaRPr kumimoji="1" lang="ja-JP" altLang="en-US" dirty="0" smtClean="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56989602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69963" y="949325"/>
            <a:ext cx="4822825" cy="3617913"/>
          </a:xfrm>
        </p:spPr>
      </p:sp>
      <p:sp>
        <p:nvSpPr>
          <p:cNvPr id="3" name="ノート プレースホルダー 2"/>
          <p:cNvSpPr>
            <a:spLocks noGrp="1"/>
          </p:cNvSpPr>
          <p:nvPr>
            <p:ph type="body" idx="1"/>
          </p:nvPr>
        </p:nvSpPr>
        <p:spPr>
          <a:xfrm>
            <a:off x="917081" y="4783308"/>
            <a:ext cx="5020311" cy="3913614"/>
          </a:xfrm>
        </p:spPr>
        <p:txBody>
          <a:bodyPr/>
          <a:lstStyle/>
          <a:p>
            <a:pPr>
              <a:lnSpc>
                <a:spcPts val="1894"/>
              </a:lnSpc>
            </a:pPr>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自部署の事故のデータから認知症およびせん妄患者に関連したデータを抽出し自部署の傾向を把握する。</a:t>
            </a:r>
            <a:endParaRPr kumimoji="1"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894"/>
              </a:lnSpc>
            </a:pPr>
            <a:r>
              <a:rPr lang="ja-JP" altLang="en-US" kern="1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ja-JP" kern="100" dirty="0" smtClean="0">
                <a:latin typeface="Meiryo UI" panose="020B0604030504040204" pitchFamily="50" charset="-128"/>
                <a:ea typeface="Meiryo UI" panose="020B0604030504040204" pitchFamily="50" charset="-128"/>
                <a:cs typeface="Meiryo UI" panose="020B0604030504040204" pitchFamily="50" charset="-128"/>
              </a:rPr>
              <a:t>①「認知症の中核症状に関連した危険行動」</a:t>
            </a:r>
            <a:r>
              <a:rPr lang="ja-JP" altLang="en-US" kern="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ja-JP" kern="100" dirty="0" smtClean="0">
                <a:latin typeface="Meiryo UI" panose="020B0604030504040204" pitchFamily="50" charset="-128"/>
                <a:ea typeface="Meiryo UI" panose="020B0604030504040204" pitchFamily="50" charset="-128"/>
                <a:cs typeface="Meiryo UI" panose="020B0604030504040204" pitchFamily="50" charset="-128"/>
              </a:rPr>
              <a:t>②「医療者の行動にともなう事故」</a:t>
            </a:r>
            <a:r>
              <a:rPr lang="ja-JP" altLang="en-US" kern="100" dirty="0" smtClean="0">
                <a:latin typeface="Meiryo UI" panose="020B0604030504040204" pitchFamily="50" charset="-128"/>
                <a:ea typeface="Meiryo UI" panose="020B0604030504040204" pitchFamily="50" charset="-128"/>
                <a:cs typeface="Meiryo UI" panose="020B0604030504040204" pitchFamily="50" charset="-128"/>
              </a:rPr>
              <a:t>に分けて分析することで、しっかりとその患者の認知症およびせん妄のアセスメントができていたか？どこが不足していたか？について、振り返り、患者の行動によるものだけでなく、看護師の姿勢の振り返りにもなる。</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894"/>
              </a:lnSpc>
            </a:pPr>
            <a:endParaRPr kumimoji="1" lang="ja-JP" altLang="en-US"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27558993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020763" y="995363"/>
            <a:ext cx="4802187" cy="3602037"/>
          </a:xfrm>
        </p:spPr>
      </p:sp>
      <p:sp>
        <p:nvSpPr>
          <p:cNvPr id="3" name="ノート プレースホルダー 2"/>
          <p:cNvSpPr>
            <a:spLocks noGrp="1"/>
          </p:cNvSpPr>
          <p:nvPr>
            <p:ph type="body" idx="1"/>
          </p:nvPr>
        </p:nvSpPr>
        <p:spPr>
          <a:xfrm>
            <a:off x="841444" y="4783308"/>
            <a:ext cx="5114855" cy="3913614"/>
          </a:xfrm>
        </p:spPr>
        <p:txBody>
          <a:bodyPr/>
          <a:lstStyle/>
          <a:p>
            <a:pPr>
              <a:lnSpc>
                <a:spcPts val="1894"/>
              </a:lnSpc>
            </a:pPr>
            <a:r>
              <a:rPr lang="ja-JP" altLang="en-US" dirty="0">
                <a:latin typeface="Meiryo UI" panose="020B0604030504040204" pitchFamily="50" charset="-128"/>
                <a:ea typeface="Meiryo UI" panose="020B0604030504040204" pitchFamily="50" charset="-128"/>
                <a:cs typeface="Meiryo UI" panose="020B0604030504040204" pitchFamily="50" charset="-128"/>
              </a:rPr>
              <a:t>  「リスク回避に必要なケア」⇒このケアを行うことで、このような事故が回避できる。</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a:lnSpc>
                <a:spcPts val="1894"/>
              </a:lnSpc>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例：腹部ドレーン自己抜去 →</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894"/>
              </a:lnSpc>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おむつによるムレを予防することで、掻痒感が改善される</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894"/>
              </a:lnSpc>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皮膚の乾燥を防ぐ（保湿ケア）</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894"/>
              </a:lnSpc>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点滴の自己抜去 →</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894"/>
              </a:lnSpc>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刺入部のテープかぶれや、発赤、漏れを早期に発見する。</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894"/>
              </a:lnSpc>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なぜ触っているのかをまずは観察する。など</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894"/>
              </a:lnSpc>
            </a:pPr>
            <a:r>
              <a:rPr kumimoji="1" lang="ja-JP" altLang="en-US" b="0" dirty="0" smtClean="0">
                <a:latin typeface="Meiryo UI" panose="020B0604030504040204" pitchFamily="50" charset="-128"/>
                <a:ea typeface="Meiryo UI" panose="020B0604030504040204" pitchFamily="50" charset="-128"/>
                <a:cs typeface="Meiryo UI" panose="020B0604030504040204" pitchFamily="50" charset="-128"/>
              </a:rPr>
              <a:t>  例：せん妄を発症している患者への薬の提供ミス → </a:t>
            </a:r>
            <a:endParaRPr kumimoji="1" lang="en-US" altLang="ja-JP" b="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894"/>
              </a:lnSpc>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b="0" dirty="0" smtClean="0">
                <a:latin typeface="Meiryo UI" panose="020B0604030504040204" pitchFamily="50" charset="-128"/>
                <a:ea typeface="Meiryo UI" panose="020B0604030504040204" pitchFamily="50" charset="-128"/>
                <a:cs typeface="Meiryo UI" panose="020B0604030504040204" pitchFamily="50" charset="-128"/>
              </a:rPr>
              <a:t>せん妄の特徴である注意障害があると、他者の話を理解することが困難</a:t>
            </a:r>
            <a:endParaRPr kumimoji="1" lang="en-US" altLang="ja-JP" b="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894"/>
              </a:lnSpc>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b="0" dirty="0" smtClean="0">
                <a:latin typeface="Meiryo UI" panose="020B0604030504040204" pitchFamily="50" charset="-128"/>
                <a:ea typeface="Meiryo UI" panose="020B0604030504040204" pitchFamily="50" charset="-128"/>
                <a:cs typeface="Meiryo UI" panose="020B0604030504040204" pitchFamily="50" charset="-128"/>
              </a:rPr>
              <a:t>になる。看護師が人を間違えて「○○さんですか？」と違う患者の名前を</a:t>
            </a:r>
            <a:endParaRPr kumimoji="1" lang="en-US" altLang="ja-JP" b="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894"/>
              </a:lnSpc>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b="0" dirty="0" smtClean="0">
                <a:latin typeface="Meiryo UI" panose="020B0604030504040204" pitchFamily="50" charset="-128"/>
                <a:ea typeface="Meiryo UI" panose="020B0604030504040204" pitchFamily="50" charset="-128"/>
                <a:cs typeface="Meiryo UI" panose="020B0604030504040204" pitchFamily="50" charset="-128"/>
              </a:rPr>
              <a:t>言うが</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b="0" dirty="0" smtClean="0">
                <a:latin typeface="Meiryo UI" panose="020B0604030504040204" pitchFamily="50" charset="-128"/>
                <a:ea typeface="Meiryo UI" panose="020B0604030504040204" pitchFamily="50" charset="-128"/>
                <a:cs typeface="Meiryo UI" panose="020B0604030504040204" pitchFamily="50" charset="-128"/>
              </a:rPr>
              <a:t>患者は注意障害があるために「はい」と答えてしまった。</a:t>
            </a:r>
            <a:endParaRPr kumimoji="1" lang="en-US" altLang="ja-JP" b="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894"/>
              </a:lnSpc>
            </a:pPr>
            <a:r>
              <a:rPr kumimoji="1" lang="ja-JP" altLang="en-US" b="0" dirty="0" smtClean="0">
                <a:latin typeface="Meiryo UI" panose="020B0604030504040204" pitchFamily="50" charset="-128"/>
                <a:ea typeface="Meiryo UI" panose="020B0604030504040204" pitchFamily="50" charset="-128"/>
                <a:cs typeface="Meiryo UI" panose="020B0604030504040204" pitchFamily="50" charset="-128"/>
              </a:rPr>
              <a:t>　　　     せん妄の症状の特徴を理解し、確認の方法を怠らないようにする。</a:t>
            </a:r>
            <a:endParaRPr kumimoji="1" lang="en-US" altLang="ja-JP" b="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894"/>
              </a:lnSpc>
            </a:pPr>
            <a:endParaRPr kumimoji="1" lang="en-US" altLang="ja-JP" b="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894"/>
              </a:lnSpc>
            </a:pPr>
            <a:endParaRPr kumimoji="1" lang="ja-JP" altLang="en-US" b="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56989602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66788" y="949325"/>
            <a:ext cx="4840287" cy="3632200"/>
          </a:xfrm>
        </p:spPr>
      </p:sp>
      <p:sp>
        <p:nvSpPr>
          <p:cNvPr id="3" name="ノート プレースホルダー 2"/>
          <p:cNvSpPr>
            <a:spLocks noGrp="1"/>
          </p:cNvSpPr>
          <p:nvPr>
            <p:ph type="body" idx="1"/>
          </p:nvPr>
        </p:nvSpPr>
        <p:spPr>
          <a:xfrm>
            <a:off x="926536" y="4783307"/>
            <a:ext cx="4821767" cy="3736126"/>
          </a:xfrm>
        </p:spPr>
        <p:txBody>
          <a:bodyPr/>
          <a:lstStyle/>
          <a:p>
            <a:pPr defTabSz="911229">
              <a:lnSpc>
                <a:spcPts val="1894"/>
              </a:lnSpc>
              <a:defRPr/>
            </a:pPr>
            <a:r>
              <a:rPr lang="ja-JP" altLang="en-US"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「認知症ケアと医療安全」を関連付けた研修の企画</a:t>
            </a:r>
            <a:endParaRPr lang="en-US" altLang="ja-JP"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defTabSz="911229">
              <a:lnSpc>
                <a:spcPts val="1894"/>
              </a:lnSpc>
              <a:defRPr/>
            </a:pPr>
            <a:r>
              <a:rPr lang="ja-JP" altLang="en-US"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研修体系：院内と病棟内に分けられる</a:t>
            </a:r>
            <a:endParaRPr lang="en-US" altLang="ja-JP"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94"/>
              </a:lnSpc>
            </a:pP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 　　院内 ⇒ 特に、</a:t>
            </a:r>
            <a:r>
              <a:rPr lang="ja-JP" altLang="ja-JP" dirty="0">
                <a:latin typeface="Meiryo UI" panose="020B0604030504040204" pitchFamily="50" charset="-128"/>
                <a:ea typeface="Meiryo UI" panose="020B0604030504040204" pitchFamily="50" charset="-128"/>
                <a:cs typeface="Meiryo UI" panose="020B0604030504040204" pitchFamily="50" charset="-128"/>
              </a:rPr>
              <a:t>リスク委員会</a:t>
            </a:r>
            <a:r>
              <a:rPr lang="ja-JP" altLang="en-US" dirty="0">
                <a:latin typeface="Meiryo UI" panose="020B0604030504040204" pitchFamily="50" charset="-128"/>
                <a:ea typeface="Meiryo UI" panose="020B0604030504040204" pitchFamily="50" charset="-128"/>
                <a:cs typeface="Meiryo UI" panose="020B0604030504040204" pitchFamily="50" charset="-128"/>
              </a:rPr>
              <a:t>が認知症患者の医療事故のデータをもとに、</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a:lnSpc>
                <a:spcPts val="1894"/>
              </a:lnSpc>
            </a:pPr>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dirty="0">
                <a:latin typeface="Meiryo UI" panose="020B0604030504040204" pitchFamily="50" charset="-128"/>
                <a:ea typeface="Meiryo UI" panose="020B0604030504040204" pitchFamily="50" charset="-128"/>
                <a:cs typeface="Meiryo UI" panose="020B0604030504040204" pitchFamily="50" charset="-128"/>
              </a:rPr>
              <a:t>企画運営するのもよい。</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a:lnSpc>
                <a:spcPts val="1894"/>
              </a:lnSpc>
            </a:pPr>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ja-JP" altLang="ja-JP" u="sng" kern="100" dirty="0">
                <a:latin typeface="Meiryo UI" panose="020B0604030504040204" pitchFamily="50" charset="-128"/>
                <a:ea typeface="Meiryo UI" panose="020B0604030504040204" pitchFamily="50" charset="-128"/>
                <a:cs typeface="Meiryo UI" panose="020B0604030504040204" pitchFamily="50" charset="-128"/>
              </a:rPr>
              <a:t>全職員が受講</a:t>
            </a:r>
            <a:r>
              <a:rPr lang="ja-JP" altLang="ja-JP" kern="100" dirty="0">
                <a:latin typeface="Meiryo UI" panose="020B0604030504040204" pitchFamily="50" charset="-128"/>
                <a:ea typeface="Meiryo UI" panose="020B0604030504040204" pitchFamily="50" charset="-128"/>
                <a:cs typeface="Meiryo UI" panose="020B0604030504040204" pitchFamily="50" charset="-128"/>
              </a:rPr>
              <a:t>するシステム</a:t>
            </a:r>
            <a:r>
              <a:rPr lang="ja-JP" altLang="en-US" kern="100" dirty="0">
                <a:latin typeface="Meiryo UI" panose="020B0604030504040204" pitchFamily="50" charset="-128"/>
                <a:ea typeface="Meiryo UI" panose="020B0604030504040204" pitchFamily="50" charset="-128"/>
                <a:cs typeface="Meiryo UI" panose="020B0604030504040204" pitchFamily="50" charset="-128"/>
              </a:rPr>
              <a:t>があるとよい</a:t>
            </a:r>
            <a:endParaRPr lang="en-US" altLang="ja-JP" kern="100" dirty="0">
              <a:latin typeface="Meiryo UI" panose="020B0604030504040204" pitchFamily="50" charset="-128"/>
              <a:ea typeface="Meiryo UI" panose="020B0604030504040204" pitchFamily="50" charset="-128"/>
              <a:cs typeface="Meiryo UI" panose="020B0604030504040204" pitchFamily="50" charset="-128"/>
            </a:endParaRPr>
          </a:p>
          <a:p>
            <a:pPr>
              <a:lnSpc>
                <a:spcPts val="1894"/>
              </a:lnSpc>
            </a:pPr>
            <a:r>
              <a:rPr lang="ja-JP" altLang="en-US" kern="100" dirty="0">
                <a:latin typeface="Meiryo UI" panose="020B0604030504040204" pitchFamily="50" charset="-128"/>
                <a:ea typeface="Meiryo UI" panose="020B0604030504040204" pitchFamily="50" charset="-128"/>
                <a:cs typeface="Meiryo UI" panose="020B0604030504040204" pitchFamily="50" charset="-128"/>
              </a:rPr>
              <a:t>　 　病棟内：</a:t>
            </a:r>
            <a:r>
              <a:rPr lang="en-US" altLang="ja-JP" kern="100" dirty="0">
                <a:latin typeface="Meiryo UI" panose="020B0604030504040204" pitchFamily="50" charset="-128"/>
                <a:ea typeface="Meiryo UI" panose="020B0604030504040204" pitchFamily="50" charset="-128"/>
                <a:cs typeface="Meiryo UI" panose="020B0604030504040204" pitchFamily="50" charset="-128"/>
              </a:rPr>
              <a:t>OJT</a:t>
            </a:r>
          </a:p>
          <a:p>
            <a:pPr>
              <a:lnSpc>
                <a:spcPts val="1894"/>
              </a:lnSpc>
            </a:pPr>
            <a:r>
              <a:rPr lang="ja-JP" altLang="en-US" kern="100" dirty="0">
                <a:latin typeface="Meiryo UI" panose="020B0604030504040204" pitchFamily="50" charset="-128"/>
                <a:ea typeface="Meiryo UI" panose="020B0604030504040204" pitchFamily="50" charset="-128"/>
                <a:cs typeface="Meiryo UI" panose="020B0604030504040204" pitchFamily="50" charset="-128"/>
              </a:rPr>
              <a:t>　　　　　　　　カンファレンスの時間の中に、例えば「行動制限中の患者の評価</a:t>
            </a:r>
            <a:endParaRPr lang="en-US" altLang="ja-JP" kern="100" dirty="0">
              <a:latin typeface="Meiryo UI" panose="020B0604030504040204" pitchFamily="50" charset="-128"/>
              <a:ea typeface="Meiryo UI" panose="020B0604030504040204" pitchFamily="50" charset="-128"/>
              <a:cs typeface="Meiryo UI" panose="020B0604030504040204" pitchFamily="50" charset="-128"/>
            </a:endParaRPr>
          </a:p>
          <a:p>
            <a:pPr>
              <a:lnSpc>
                <a:spcPts val="1894"/>
              </a:lnSpc>
            </a:pPr>
            <a:r>
              <a:rPr lang="ja-JP" altLang="en-US" kern="100" dirty="0">
                <a:latin typeface="Meiryo UI" panose="020B0604030504040204" pitchFamily="50" charset="-128"/>
                <a:ea typeface="Meiryo UI" panose="020B0604030504040204" pitchFamily="50" charset="-128"/>
                <a:cs typeface="Meiryo UI" panose="020B0604030504040204" pitchFamily="50" charset="-128"/>
              </a:rPr>
              <a:t> </a:t>
            </a:r>
            <a:r>
              <a:rPr lang="ja-JP" altLang="en-US" kern="1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kern="100" dirty="0">
                <a:latin typeface="Meiryo UI" panose="020B0604030504040204" pitchFamily="50" charset="-128"/>
                <a:ea typeface="Meiryo UI" panose="020B0604030504040204" pitchFamily="50" charset="-128"/>
                <a:cs typeface="Meiryo UI" panose="020B0604030504040204" pitchFamily="50" charset="-128"/>
              </a:rPr>
              <a:t>カンファレンス」の曜日を設け、日勤者で話し合う　など</a:t>
            </a:r>
            <a:endParaRPr lang="en-US" altLang="ja-JP" kern="100" dirty="0">
              <a:latin typeface="Meiryo UI" panose="020B0604030504040204" pitchFamily="50" charset="-128"/>
              <a:ea typeface="Meiryo UI" panose="020B0604030504040204" pitchFamily="50" charset="-128"/>
              <a:cs typeface="Meiryo UI" panose="020B0604030504040204" pitchFamily="50" charset="-128"/>
            </a:endParaRPr>
          </a:p>
          <a:p>
            <a:pPr>
              <a:lnSpc>
                <a:spcPts val="1894"/>
              </a:lnSpc>
            </a:pPr>
            <a:r>
              <a:rPr lang="ja-JP" altLang="en-US" kern="100" dirty="0">
                <a:latin typeface="Meiryo UI" panose="020B0604030504040204" pitchFamily="50" charset="-128"/>
                <a:ea typeface="Meiryo UI" panose="020B0604030504040204" pitchFamily="50" charset="-128"/>
                <a:cs typeface="Meiryo UI" panose="020B0604030504040204" pitchFamily="50" charset="-128"/>
              </a:rPr>
              <a:t>　　　　　　　　事例検討会では、認知症患者のケースで大変だったケースだけ</a:t>
            </a:r>
            <a:endParaRPr lang="en-US" altLang="ja-JP" kern="100" dirty="0">
              <a:latin typeface="Meiryo UI" panose="020B0604030504040204" pitchFamily="50" charset="-128"/>
              <a:ea typeface="Meiryo UI" panose="020B0604030504040204" pitchFamily="50" charset="-128"/>
              <a:cs typeface="Meiryo UI" panose="020B0604030504040204" pitchFamily="50" charset="-128"/>
            </a:endParaRPr>
          </a:p>
          <a:p>
            <a:pPr>
              <a:lnSpc>
                <a:spcPts val="1894"/>
              </a:lnSpc>
            </a:pPr>
            <a:r>
              <a:rPr lang="ja-JP" altLang="en-US" kern="100" dirty="0">
                <a:latin typeface="Meiryo UI" panose="020B0604030504040204" pitchFamily="50" charset="-128"/>
                <a:ea typeface="Meiryo UI" panose="020B0604030504040204" pitchFamily="50" charset="-128"/>
                <a:cs typeface="Meiryo UI" panose="020B0604030504040204" pitchFamily="50" charset="-128"/>
              </a:rPr>
              <a:t> </a:t>
            </a:r>
            <a:r>
              <a:rPr lang="ja-JP" altLang="en-US" kern="1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kern="100" dirty="0">
                <a:latin typeface="Meiryo UI" panose="020B0604030504040204" pitchFamily="50" charset="-128"/>
                <a:ea typeface="Meiryo UI" panose="020B0604030504040204" pitchFamily="50" charset="-128"/>
                <a:cs typeface="Meiryo UI" panose="020B0604030504040204" pitchFamily="50" charset="-128"/>
              </a:rPr>
              <a:t>でなく、よかったケースも検討するとよい。</a:t>
            </a:r>
            <a:r>
              <a:rPr lang="ja-JP" altLang="en-US" dirty="0">
                <a:latin typeface="Meiryo UI" panose="020B0604030504040204" pitchFamily="50" charset="-128"/>
                <a:ea typeface="Meiryo UI" panose="020B0604030504040204" pitchFamily="50" charset="-128"/>
                <a:cs typeface="Meiryo UI" panose="020B0604030504040204" pitchFamily="50" charset="-128"/>
              </a:rPr>
              <a:t>　　　　</a:t>
            </a:r>
            <a:endParaRPr kumimoji="1" lang="ja-JP" altLang="en-US"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569896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71550" y="965200"/>
            <a:ext cx="4819650" cy="3616325"/>
          </a:xfrm>
        </p:spPr>
      </p:sp>
      <p:sp>
        <p:nvSpPr>
          <p:cNvPr id="3" name="ノート プレースホルダー 2"/>
          <p:cNvSpPr>
            <a:spLocks noGrp="1"/>
          </p:cNvSpPr>
          <p:nvPr>
            <p:ph type="body" idx="1"/>
          </p:nvPr>
        </p:nvSpPr>
        <p:spPr>
          <a:xfrm>
            <a:off x="888718" y="4783308"/>
            <a:ext cx="5105400" cy="3913614"/>
          </a:xfrm>
        </p:spPr>
        <p:txBody>
          <a:bodyPr/>
          <a:lstStyle/>
          <a:p>
            <a:pPr defTabSz="911229">
              <a:lnSpc>
                <a:spcPts val="1894"/>
              </a:lnSpc>
              <a:defRPr/>
            </a:pPr>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認知症における向精神薬の位置づけ ⇒ </a:t>
            </a:r>
            <a:r>
              <a:rPr lang="en-US" altLang="ja-JP" dirty="0" smtClean="0">
                <a:solidFill>
                  <a:srgbClr val="292929"/>
                </a:solidFill>
                <a:latin typeface="Meiryo UI" panose="020B0604030504040204" pitchFamily="50" charset="-128"/>
                <a:ea typeface="Meiryo UI" panose="020B0604030504040204" pitchFamily="50" charset="-128"/>
                <a:cs typeface="Meiryo UI" panose="020B0604030504040204" pitchFamily="50" charset="-128"/>
              </a:rPr>
              <a:t>BPSD</a:t>
            </a:r>
            <a:r>
              <a:rPr lang="ja-JP" altLang="en-US" dirty="0" smtClean="0">
                <a:solidFill>
                  <a:srgbClr val="292929"/>
                </a:solidFill>
                <a:latin typeface="Meiryo UI" panose="020B0604030504040204" pitchFamily="50" charset="-128"/>
                <a:ea typeface="Meiryo UI" panose="020B0604030504040204" pitchFamily="50" charset="-128"/>
                <a:cs typeface="Meiryo UI" panose="020B0604030504040204" pitchFamily="50" charset="-128"/>
              </a:rPr>
              <a:t>およびせん妄の</a:t>
            </a:r>
            <a:r>
              <a:rPr lang="ja-JP" altLang="ja-JP" dirty="0" smtClean="0">
                <a:solidFill>
                  <a:srgbClr val="292929"/>
                </a:solidFill>
                <a:latin typeface="Meiryo UI" panose="020B0604030504040204" pitchFamily="50" charset="-128"/>
                <a:ea typeface="Meiryo UI" panose="020B0604030504040204" pitchFamily="50" charset="-128"/>
                <a:cs typeface="Meiryo UI" panose="020B0604030504040204" pitchFamily="50" charset="-128"/>
              </a:rPr>
              <a:t>症状緩和</a:t>
            </a:r>
            <a:r>
              <a:rPr lang="ja-JP" altLang="en-US" dirty="0" smtClean="0">
                <a:solidFill>
                  <a:srgbClr val="292929"/>
                </a:solidFill>
                <a:latin typeface="Meiryo UI" panose="020B0604030504040204" pitchFamily="50" charset="-128"/>
                <a:ea typeface="Meiryo UI" panose="020B0604030504040204" pitchFamily="50" charset="-128"/>
                <a:cs typeface="Meiryo UI" panose="020B0604030504040204" pitchFamily="50" charset="-128"/>
              </a:rPr>
              <a:t>であり、</a:t>
            </a:r>
            <a:endParaRPr lang="en-US" altLang="ja-JP" dirty="0" smtClean="0">
              <a:solidFill>
                <a:srgbClr val="292929"/>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94"/>
              </a:lnSpc>
            </a:pPr>
            <a:r>
              <a:rPr kumimoji="1" lang="ja-JP" altLang="en-US" dirty="0" smtClean="0">
                <a:solidFill>
                  <a:srgbClr val="292929"/>
                </a:solidFill>
                <a:latin typeface="Meiryo UI" panose="020B0604030504040204" pitchFamily="50" charset="-128"/>
                <a:ea typeface="Meiryo UI" panose="020B0604030504040204" pitchFamily="50" charset="-128"/>
                <a:cs typeface="Meiryo UI" panose="020B0604030504040204" pitchFamily="50" charset="-128"/>
              </a:rPr>
              <a:t>  あくまでも第二選択である。</a:t>
            </a:r>
            <a:endParaRPr kumimoji="1" lang="ja-JP" altLang="en-US"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79825717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66788" y="949325"/>
            <a:ext cx="4840287" cy="3632200"/>
          </a:xfrm>
        </p:spPr>
      </p:sp>
      <p:sp>
        <p:nvSpPr>
          <p:cNvPr id="3" name="ノート プレースホルダー 2"/>
          <p:cNvSpPr>
            <a:spLocks noGrp="1"/>
          </p:cNvSpPr>
          <p:nvPr>
            <p:ph type="body" idx="1"/>
          </p:nvPr>
        </p:nvSpPr>
        <p:spPr>
          <a:xfrm>
            <a:off x="898171" y="4783308"/>
            <a:ext cx="4935221" cy="3913614"/>
          </a:xfrm>
        </p:spPr>
        <p:txBody>
          <a:bodyPr/>
          <a:lstStyle/>
          <a:p>
            <a:pPr defTabSz="911229">
              <a:lnSpc>
                <a:spcPts val="1894"/>
              </a:lnSpc>
              <a:defRPr/>
            </a:pPr>
            <a:r>
              <a:rPr lang="ja-JP" altLang="en-US" dirty="0">
                <a:latin typeface="Meiryo UI" panose="020B0604030504040204" pitchFamily="50" charset="-128"/>
                <a:ea typeface="Meiryo UI" panose="020B0604030504040204" pitchFamily="50" charset="-128"/>
                <a:cs typeface="Meiryo UI" panose="020B0604030504040204" pitchFamily="50" charset="-128"/>
              </a:rPr>
              <a:t>  向精神薬を使用するにあたり、使用目的とそれを使うことによって</a:t>
            </a: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その症状がどの程度よくなればいいのか？ について、まずは看護師が共通認識をもつことが重要である</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defTabSz="911229">
              <a:lnSpc>
                <a:spcPts val="1894"/>
              </a:lnSpc>
              <a:defRPr/>
            </a:pPr>
            <a:r>
              <a:rPr lang="ja-JP" altLang="en-US"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特に、高齢者は</a:t>
            </a:r>
            <a:r>
              <a:rPr lang="ja-JP" altLang="en-US" u="heavy" kern="100" dirty="0">
                <a:solidFill>
                  <a:srgbClr val="000000"/>
                </a:solidFill>
                <a:uFill>
                  <a:solidFill>
                    <a:srgbClr val="FF0000"/>
                  </a:solidFill>
                </a:uFill>
                <a:latin typeface="Meiryo UI" panose="020B0604030504040204" pitchFamily="50" charset="-128"/>
                <a:ea typeface="Meiryo UI" panose="020B0604030504040204" pitchFamily="50" charset="-128"/>
                <a:cs typeface="Meiryo UI" panose="020B0604030504040204" pitchFamily="50" charset="-128"/>
              </a:rPr>
              <a:t>使い方によっては害が大きい</a:t>
            </a:r>
            <a:r>
              <a:rPr lang="ja-JP" altLang="en-US"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ことをスタッフに周知する。</a:t>
            </a:r>
            <a:endParaRPr kumimoji="1"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defTabSz="911229">
              <a:lnSpc>
                <a:spcPts val="1894"/>
              </a:lnSpc>
              <a:defRPr/>
            </a:pP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  そして、薬物投与後の評価をしっかりと行うことが重要である。時には、毎日の評価が必要になることもあり、これらによって、過剰投与を回避することができる。</a:t>
            </a:r>
          </a:p>
          <a:p>
            <a:pPr defTabSz="911229">
              <a:lnSpc>
                <a:spcPts val="1894"/>
              </a:lnSpc>
              <a:defRPr/>
            </a:pPr>
            <a:endParaRPr kumimoji="1" lang="en-US" altLang="ja-JP" dirty="0" smtClean="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56989602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017588" y="981075"/>
            <a:ext cx="4819650" cy="3616325"/>
          </a:xfrm>
        </p:spPr>
      </p:sp>
      <p:sp>
        <p:nvSpPr>
          <p:cNvPr id="3" name="ノート プレースホルダー 2"/>
          <p:cNvSpPr>
            <a:spLocks noGrp="1"/>
          </p:cNvSpPr>
          <p:nvPr>
            <p:ph type="body" idx="1"/>
          </p:nvPr>
        </p:nvSpPr>
        <p:spPr>
          <a:xfrm>
            <a:off x="860355" y="4783308"/>
            <a:ext cx="5039220" cy="3913614"/>
          </a:xfrm>
        </p:spPr>
        <p:txBody>
          <a:bodyPr/>
          <a:lstStyle/>
          <a:p>
            <a:pPr defTabSz="911229">
              <a:lnSpc>
                <a:spcPts val="1894"/>
              </a:lnSpc>
              <a:defRPr/>
            </a:pPr>
            <a:r>
              <a:rPr lang="ja-JP" altLang="en-US"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医師との情報共有には、患者が「落ち着かない」と報告するだけではなく、落ち着かなくなった前後の状況や、その時患者が何を訴えていたのかなど、できるだけ具体的な様子を報告する。</a:t>
            </a:r>
            <a:endParaRPr lang="en-US" altLang="ja-JP"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defTabSz="911229">
              <a:lnSpc>
                <a:spcPts val="1894"/>
              </a:lnSpc>
              <a:defRPr/>
            </a:pPr>
            <a:r>
              <a:rPr lang="ja-JP" altLang="en-US"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看護師が困っていること、ではなく、患者目線で伝えることをスタッフ全員が実践できることが重要となる。</a:t>
            </a:r>
            <a:endParaRPr lang="en-US" altLang="ja-JP"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defTabSz="911229">
              <a:lnSpc>
                <a:spcPts val="1894"/>
              </a:lnSpc>
              <a:defRPr/>
            </a:pPr>
            <a:r>
              <a:rPr kumimoji="1" lang="ja-JP" altLang="en-US" b="0" dirty="0" smtClean="0">
                <a:latin typeface="Meiryo UI" panose="020B0604030504040204" pitchFamily="50" charset="-128"/>
                <a:ea typeface="Meiryo UI" panose="020B0604030504040204" pitchFamily="50" charset="-128"/>
                <a:cs typeface="Meiryo UI" panose="020B0604030504040204" pitchFamily="50" charset="-128"/>
              </a:rPr>
              <a:t>  例えば、「患者さんは昨夜ほとんど寝ておらず、大声で叫んでいた。夜だから寝るように説明したが、全然駄目だった」 ⇒ 「昨夜ほとんど寝ていない状況。そのせいか日中に眠気が出ており、経口摂取に影響している。このままだと昼夜逆転になってしまう。患者は夕方になると、そわそわし始めて眠れなくなるようで辛そう。ずっと起きていて叫んでいるので、身体の消耗が心配」</a:t>
            </a:r>
            <a:endParaRPr kumimoji="1" lang="en-US" altLang="ja-JP" b="0" dirty="0" smtClean="0">
              <a:latin typeface="Meiryo UI" panose="020B0604030504040204" pitchFamily="50" charset="-128"/>
              <a:ea typeface="Meiryo UI" panose="020B0604030504040204" pitchFamily="50" charset="-128"/>
              <a:cs typeface="Meiryo UI" panose="020B0604030504040204" pitchFamily="50" charset="-128"/>
            </a:endParaRPr>
          </a:p>
          <a:p>
            <a:pPr defTabSz="911229">
              <a:lnSpc>
                <a:spcPts val="1894"/>
              </a:lnSpc>
              <a:defRPr/>
            </a:pPr>
            <a:r>
              <a:rPr kumimoji="1" lang="ja-JP" altLang="en-US" b="0" dirty="0" smtClean="0">
                <a:latin typeface="Meiryo UI" panose="020B0604030504040204" pitchFamily="50" charset="-128"/>
                <a:ea typeface="Meiryo UI" panose="020B0604030504040204" pitchFamily="50" charset="-128"/>
                <a:cs typeface="Meiryo UI" panose="020B0604030504040204" pitchFamily="50" charset="-128"/>
              </a:rPr>
              <a:t>  認知症患者への薬物療法は、</a:t>
            </a: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ケアの手間を軽くする目的ではなく、あくまでも患者の苦痛を軽減する目的で使用するという意識が重要となる。</a:t>
            </a:r>
            <a:endParaRPr kumimoji="1"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894"/>
              </a:lnSpc>
            </a:pPr>
            <a:endParaRPr kumimoji="1" lang="ja-JP" altLang="en-US"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93483714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39800" y="965200"/>
            <a:ext cx="4883150" cy="3662363"/>
          </a:xfrm>
        </p:spPr>
      </p:sp>
    </p:spTree>
    <p:extLst>
      <p:ext uri="{BB962C8B-B14F-4D97-AF65-F5344CB8AC3E}">
        <p14:creationId xmlns:p14="http://schemas.microsoft.com/office/powerpoint/2010/main" val="133693105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0600" y="995363"/>
            <a:ext cx="4800600" cy="3602037"/>
          </a:xfrm>
        </p:spPr>
      </p:sp>
      <p:sp>
        <p:nvSpPr>
          <p:cNvPr id="3" name="ノート プレースホルダー 2"/>
          <p:cNvSpPr>
            <a:spLocks noGrp="1"/>
          </p:cNvSpPr>
          <p:nvPr>
            <p:ph type="body" idx="1"/>
          </p:nvPr>
        </p:nvSpPr>
        <p:spPr>
          <a:xfrm>
            <a:off x="794174" y="4783308"/>
            <a:ext cx="5190490" cy="3913614"/>
          </a:xfrm>
        </p:spPr>
        <p:txBody>
          <a:bodyPr/>
          <a:lstStyle/>
          <a:p>
            <a:pPr algn="just">
              <a:lnSpc>
                <a:spcPts val="1894"/>
              </a:lnSpc>
            </a:pPr>
            <a:r>
              <a:rPr lang="ja-JP" altLang="en-US" kern="100" dirty="0">
                <a:latin typeface="Meiryo UI" panose="020B0604030504040204" pitchFamily="50" charset="-128"/>
                <a:ea typeface="Meiryo UI" panose="020B0604030504040204" pitchFamily="50" charset="-128"/>
                <a:cs typeface="Meiryo UI" panose="020B0604030504040204" pitchFamily="50" charset="-128"/>
              </a:rPr>
              <a:t>  </a:t>
            </a:r>
            <a:r>
              <a:rPr lang="ja-JP" altLang="ja-JP" kern="100" dirty="0">
                <a:latin typeface="Meiryo UI" panose="020B0604030504040204" pitchFamily="50" charset="-128"/>
                <a:ea typeface="Meiryo UI" panose="020B0604030504040204" pitchFamily="50" charset="-128"/>
                <a:cs typeface="Meiryo UI" panose="020B0604030504040204" pitchFamily="50" charset="-128"/>
              </a:rPr>
              <a:t>認知症患者は、環境変化への不適応を起こし混乱しやすい。</a:t>
            </a:r>
            <a:r>
              <a:rPr lang="ja-JP" altLang="en-US" kern="100" dirty="0">
                <a:latin typeface="Meiryo UI" panose="020B0604030504040204" pitchFamily="50" charset="-128"/>
                <a:ea typeface="Meiryo UI" panose="020B0604030504040204" pitchFamily="50" charset="-128"/>
                <a:cs typeface="Meiryo UI" panose="020B0604030504040204" pitchFamily="50" charset="-128"/>
              </a:rPr>
              <a:t>加えて、身体疾患で入院すると</a:t>
            </a:r>
            <a:r>
              <a:rPr lang="ja-JP" altLang="ja-JP" kern="100" dirty="0">
                <a:latin typeface="Meiryo UI" panose="020B0604030504040204" pitchFamily="50" charset="-128"/>
                <a:ea typeface="Meiryo UI" panose="020B0604030504040204" pitchFamily="50" charset="-128"/>
                <a:cs typeface="Meiryo UI" panose="020B0604030504040204" pitchFamily="50" charset="-128"/>
              </a:rPr>
              <a:t>身体症状</a:t>
            </a:r>
            <a:r>
              <a:rPr lang="ja-JP" altLang="en-US" kern="100" dirty="0">
                <a:latin typeface="Meiryo UI" panose="020B0604030504040204" pitchFamily="50" charset="-128"/>
                <a:ea typeface="Meiryo UI" panose="020B0604030504040204" pitchFamily="50" charset="-128"/>
                <a:cs typeface="Meiryo UI" panose="020B0604030504040204" pitchFamily="50" charset="-128"/>
              </a:rPr>
              <a:t>や治療</a:t>
            </a:r>
            <a:r>
              <a:rPr lang="ja-JP" altLang="ja-JP" kern="100" dirty="0">
                <a:latin typeface="Meiryo UI" panose="020B0604030504040204" pitchFamily="50" charset="-128"/>
                <a:ea typeface="Meiryo UI" panose="020B0604030504040204" pitchFamily="50" charset="-128"/>
                <a:cs typeface="Meiryo UI" panose="020B0604030504040204" pitchFamily="50" charset="-128"/>
              </a:rPr>
              <a:t>にともなう苦痛</a:t>
            </a:r>
            <a:r>
              <a:rPr lang="ja-JP" altLang="en-US" kern="100" dirty="0">
                <a:latin typeface="Meiryo UI" panose="020B0604030504040204" pitchFamily="50" charset="-128"/>
                <a:ea typeface="Meiryo UI" panose="020B0604030504040204" pitchFamily="50" charset="-128"/>
                <a:cs typeface="Meiryo UI" panose="020B0604030504040204" pitchFamily="50" charset="-128"/>
              </a:rPr>
              <a:t>によって、</a:t>
            </a:r>
            <a:r>
              <a:rPr lang="ja-JP" altLang="ja-JP" dirty="0">
                <a:latin typeface="Meiryo UI" panose="020B0604030504040204" pitchFamily="50" charset="-128"/>
                <a:ea typeface="Meiryo UI" panose="020B0604030504040204" pitchFamily="50" charset="-128"/>
                <a:cs typeface="Meiryo UI" panose="020B0604030504040204" pitchFamily="50" charset="-128"/>
              </a:rPr>
              <a:t>せん妄の発症や</a:t>
            </a:r>
            <a:r>
              <a:rPr lang="en-US" altLang="ja-JP" dirty="0">
                <a:latin typeface="Meiryo UI" panose="020B0604030504040204" pitchFamily="50" charset="-128"/>
                <a:ea typeface="Meiryo UI" panose="020B0604030504040204" pitchFamily="50" charset="-128"/>
                <a:cs typeface="Meiryo UI" panose="020B0604030504040204" pitchFamily="50" charset="-128"/>
              </a:rPr>
              <a:t>BPSD</a:t>
            </a:r>
            <a:r>
              <a:rPr lang="ja-JP" altLang="en-US" dirty="0">
                <a:latin typeface="Meiryo UI" panose="020B0604030504040204" pitchFamily="50" charset="-128"/>
                <a:ea typeface="Meiryo UI" panose="020B0604030504040204" pitchFamily="50" charset="-128"/>
                <a:cs typeface="Meiryo UI" panose="020B0604030504040204" pitchFamily="50" charset="-128"/>
              </a:rPr>
              <a:t>が出現することが多い。</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algn="just">
              <a:lnSpc>
                <a:spcPts val="1894"/>
              </a:lnSpc>
            </a:pPr>
            <a:r>
              <a:rPr lang="ja-JP" altLang="en-US" kern="100" dirty="0">
                <a:latin typeface="Meiryo UI" panose="020B0604030504040204" pitchFamily="50" charset="-128"/>
                <a:ea typeface="Meiryo UI" panose="020B0604030504040204" pitchFamily="50" charset="-128"/>
                <a:cs typeface="Meiryo UI" panose="020B0604030504040204" pitchFamily="50" charset="-128"/>
              </a:rPr>
              <a:t> </a:t>
            </a:r>
            <a:r>
              <a:rPr lang="ja-JP" altLang="en-US" kern="1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kern="100" dirty="0">
                <a:latin typeface="Meiryo UI" panose="020B0604030504040204" pitchFamily="50" charset="-128"/>
                <a:ea typeface="Meiryo UI" panose="020B0604030504040204" pitchFamily="50" charset="-128"/>
                <a:cs typeface="Meiryo UI" panose="020B0604030504040204" pitchFamily="50" charset="-128"/>
              </a:rPr>
              <a:t>そうなると、治療に支障がおよび、入院の長期化につながると同時にせん妄の遷延や</a:t>
            </a:r>
            <a:r>
              <a:rPr lang="en-US" altLang="ja-JP" kern="100" dirty="0">
                <a:latin typeface="Meiryo UI" panose="020B0604030504040204" pitchFamily="50" charset="-128"/>
                <a:ea typeface="Meiryo UI" panose="020B0604030504040204" pitchFamily="50" charset="-128"/>
                <a:cs typeface="Meiryo UI" panose="020B0604030504040204" pitchFamily="50" charset="-128"/>
              </a:rPr>
              <a:t>BPSD</a:t>
            </a:r>
            <a:r>
              <a:rPr lang="ja-JP" altLang="en-US" kern="100" dirty="0">
                <a:latin typeface="Meiryo UI" panose="020B0604030504040204" pitchFamily="50" charset="-128"/>
                <a:ea typeface="Meiryo UI" panose="020B0604030504040204" pitchFamily="50" charset="-128"/>
                <a:cs typeface="Meiryo UI" panose="020B0604030504040204" pitchFamily="50" charset="-128"/>
              </a:rPr>
              <a:t>によって、自宅に帰ることができなくなるケースが多い。</a:t>
            </a:r>
            <a:endParaRPr lang="en-US" altLang="ja-JP" kern="100" dirty="0">
              <a:latin typeface="Meiryo UI" panose="020B0604030504040204" pitchFamily="50" charset="-128"/>
              <a:ea typeface="Meiryo UI" panose="020B0604030504040204" pitchFamily="50" charset="-128"/>
              <a:cs typeface="Meiryo UI" panose="020B0604030504040204" pitchFamily="50" charset="-128"/>
            </a:endParaRPr>
          </a:p>
          <a:p>
            <a:pPr>
              <a:lnSpc>
                <a:spcPts val="1894"/>
              </a:lnSpc>
            </a:pPr>
            <a:r>
              <a:rPr lang="ja-JP" altLang="en-US" dirty="0">
                <a:latin typeface="Meiryo UI" panose="020B0604030504040204" pitchFamily="50" charset="-128"/>
                <a:ea typeface="Meiryo UI" panose="020B0604030504040204" pitchFamily="50" charset="-128"/>
                <a:cs typeface="Meiryo UI" panose="020B0604030504040204" pitchFamily="50" charset="-128"/>
              </a:rPr>
              <a:t>  よって、</a:t>
            </a:r>
            <a:r>
              <a:rPr lang="ja-JP" altLang="ja-JP" dirty="0">
                <a:latin typeface="Meiryo UI" panose="020B0604030504040204" pitchFamily="50" charset="-128"/>
                <a:ea typeface="Meiryo UI" panose="020B0604030504040204" pitchFamily="50" charset="-128"/>
                <a:cs typeface="Meiryo UI" panose="020B0604030504040204" pitchFamily="50" charset="-128"/>
              </a:rPr>
              <a:t>入院時から個々に合ったケアを実践</a:t>
            </a:r>
            <a:r>
              <a:rPr lang="ja-JP" altLang="en-US" dirty="0">
                <a:latin typeface="Meiryo UI" panose="020B0604030504040204" pitchFamily="50" charset="-128"/>
                <a:ea typeface="Meiryo UI" panose="020B0604030504040204" pitchFamily="50" charset="-128"/>
                <a:cs typeface="Meiryo UI" panose="020B0604030504040204" pitchFamily="50" charset="-128"/>
              </a:rPr>
              <a:t>し、</a:t>
            </a:r>
            <a:r>
              <a:rPr lang="ja-JP" altLang="ja-JP" dirty="0">
                <a:latin typeface="Meiryo UI" panose="020B0604030504040204" pitchFamily="50" charset="-128"/>
                <a:ea typeface="Meiryo UI" panose="020B0604030504040204" pitchFamily="50" charset="-128"/>
                <a:cs typeface="Meiryo UI" panose="020B0604030504040204" pitchFamily="50" charset="-128"/>
              </a:rPr>
              <a:t>せん妄を予防</a:t>
            </a:r>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ja-JP" altLang="ja-JP" dirty="0">
                <a:latin typeface="Meiryo UI" panose="020B0604030504040204" pitchFamily="50" charset="-128"/>
                <a:ea typeface="Meiryo UI" panose="020B0604030504040204" pitchFamily="50" charset="-128"/>
                <a:cs typeface="Meiryo UI" panose="020B0604030504040204" pitchFamily="50" charset="-128"/>
              </a:rPr>
              <a:t>もしくは</a:t>
            </a:r>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ja-JP" altLang="ja-JP" dirty="0">
                <a:latin typeface="Meiryo UI" panose="020B0604030504040204" pitchFamily="50" charset="-128"/>
                <a:ea typeface="Meiryo UI" panose="020B0604030504040204" pitchFamily="50" charset="-128"/>
                <a:cs typeface="Meiryo UI" panose="020B0604030504040204" pitchFamily="50" charset="-128"/>
              </a:rPr>
              <a:t>せん妄を遷延させないケア、</a:t>
            </a:r>
            <a:r>
              <a:rPr lang="en-US" altLang="ja-JP" dirty="0">
                <a:latin typeface="Meiryo UI" panose="020B0604030504040204" pitchFamily="50" charset="-128"/>
                <a:ea typeface="Meiryo UI" panose="020B0604030504040204" pitchFamily="50" charset="-128"/>
                <a:cs typeface="Meiryo UI" panose="020B0604030504040204" pitchFamily="50" charset="-128"/>
              </a:rPr>
              <a:t>BPSD</a:t>
            </a:r>
            <a:r>
              <a:rPr lang="ja-JP" altLang="ja-JP" dirty="0">
                <a:latin typeface="Meiryo UI" panose="020B0604030504040204" pitchFamily="50" charset="-128"/>
                <a:ea typeface="Meiryo UI" panose="020B0604030504040204" pitchFamily="50" charset="-128"/>
                <a:cs typeface="Meiryo UI" panose="020B0604030504040204" pitchFamily="50" charset="-128"/>
              </a:rPr>
              <a:t>が最小限になるケアを</a:t>
            </a:r>
            <a:r>
              <a:rPr lang="ja-JP" altLang="ja-JP" u="sng" dirty="0">
                <a:latin typeface="Meiryo UI" panose="020B0604030504040204" pitchFamily="50" charset="-128"/>
                <a:ea typeface="Meiryo UI" panose="020B0604030504040204" pitchFamily="50" charset="-128"/>
                <a:cs typeface="Meiryo UI" panose="020B0604030504040204" pitchFamily="50" charset="-128"/>
              </a:rPr>
              <a:t>全員で</a:t>
            </a:r>
            <a:r>
              <a:rPr lang="ja-JP" altLang="ja-JP" dirty="0">
                <a:latin typeface="Meiryo UI" panose="020B0604030504040204" pitchFamily="50" charset="-128"/>
                <a:ea typeface="Meiryo UI" panose="020B0604030504040204" pitchFamily="50" charset="-128"/>
                <a:cs typeface="Meiryo UI" panose="020B0604030504040204" pitchFamily="50" charset="-128"/>
              </a:rPr>
              <a:t>実践することが必要</a:t>
            </a:r>
            <a:endParaRPr lang="ja-JP" altLang="en-US" kern="100" dirty="0">
              <a:latin typeface="Meiryo UI" panose="020B0604030504040204" pitchFamily="50" charset="-128"/>
              <a:ea typeface="Meiryo UI" panose="020B0604030504040204" pitchFamily="50" charset="-128"/>
              <a:cs typeface="Meiryo UI" panose="020B0604030504040204" pitchFamily="50" charset="-128"/>
            </a:endParaRPr>
          </a:p>
          <a:p>
            <a:pPr algn="just">
              <a:lnSpc>
                <a:spcPts val="1894"/>
              </a:lnSpc>
              <a:spcBef>
                <a:spcPts val="598"/>
              </a:spcBef>
            </a:pPr>
            <a:endParaRPr lang="en-US" altLang="ja-JP"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94"/>
              </a:lnSpc>
            </a:pPr>
            <a:endParaRPr kumimoji="1" lang="ja-JP" altLang="en-US" dirty="0"/>
          </a:p>
        </p:txBody>
      </p:sp>
    </p:spTree>
    <p:extLst>
      <p:ext uri="{BB962C8B-B14F-4D97-AF65-F5344CB8AC3E}">
        <p14:creationId xmlns:p14="http://schemas.microsoft.com/office/powerpoint/2010/main" val="35698960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9163" y="903288"/>
            <a:ext cx="4903787" cy="3678237"/>
          </a:xfrm>
        </p:spPr>
      </p:sp>
      <p:sp>
        <p:nvSpPr>
          <p:cNvPr id="3" name="ノート プレースホルダー 2"/>
          <p:cNvSpPr>
            <a:spLocks noGrp="1"/>
          </p:cNvSpPr>
          <p:nvPr>
            <p:ph type="body" idx="1"/>
          </p:nvPr>
        </p:nvSpPr>
        <p:spPr>
          <a:xfrm>
            <a:off x="822537" y="4783308"/>
            <a:ext cx="5162128" cy="3913614"/>
          </a:xfrm>
        </p:spPr>
        <p:txBody>
          <a:bodyPr/>
          <a:lstStyle/>
          <a:p>
            <a:pPr>
              <a:lnSpc>
                <a:spcPts val="1894"/>
              </a:lnSpc>
            </a:pPr>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「マネジメント」では、</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1</a:t>
            </a: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dirty="0">
                <a:latin typeface="Meiryo UI" panose="020B0604030504040204" pitchFamily="50" charset="-128"/>
                <a:ea typeface="Meiryo UI" panose="020B0604030504040204" pitchFamily="50" charset="-128"/>
                <a:cs typeface="Meiryo UI" panose="020B0604030504040204" pitchFamily="50" charset="-128"/>
              </a:rPr>
              <a:t>2</a:t>
            </a: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）が柱であり、これらに対して、どのような体制の整備が必要か、方法論を</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検討</a:t>
            </a:r>
            <a:r>
              <a:rPr lang="ja-JP" altLang="en-US" dirty="0">
                <a:latin typeface="Meiryo UI" panose="020B0604030504040204" pitchFamily="50" charset="-128"/>
                <a:ea typeface="Meiryo UI" panose="020B0604030504040204" pitchFamily="50" charset="-128"/>
                <a:cs typeface="Meiryo UI" panose="020B0604030504040204" pitchFamily="50" charset="-128"/>
              </a:rPr>
              <a:t>して</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いく。</a:t>
            </a: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それぞれの施設や部署の特徴や状況に合わせた方法を検討し、推進できるようする。</a:t>
            </a:r>
            <a:endParaRPr kumimoji="1"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894"/>
              </a:lnSpc>
            </a:pP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  これらを推進していくには、認知症ケアの充実が欠かせない。</a:t>
            </a:r>
            <a:endParaRPr kumimoji="1" lang="ja-JP" altLang="en-US"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56989602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71550" y="935038"/>
            <a:ext cx="4881563" cy="3662362"/>
          </a:xfrm>
        </p:spPr>
      </p:sp>
      <p:sp>
        <p:nvSpPr>
          <p:cNvPr id="3" name="ノート プレースホルダー 2"/>
          <p:cNvSpPr>
            <a:spLocks noGrp="1"/>
          </p:cNvSpPr>
          <p:nvPr>
            <p:ph type="body" idx="1"/>
          </p:nvPr>
        </p:nvSpPr>
        <p:spPr>
          <a:xfrm>
            <a:off x="869810" y="4783308"/>
            <a:ext cx="5086491" cy="3913614"/>
          </a:xfrm>
        </p:spPr>
        <p:txBody>
          <a:bodyPr/>
          <a:lstStyle/>
          <a:p>
            <a:pPr>
              <a:lnSpc>
                <a:spcPts val="1894"/>
              </a:lnSpc>
            </a:pPr>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認知症とせん妄の症状はよく似ており、どこまでが認知症でどこからがせん妄の症状なのか分かりにくいが、できるだけ鑑別することで、退院に向けてのゴール設定が明確になり、適切な退院支援につながる。</a:t>
            </a:r>
            <a:endParaRPr kumimoji="1"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894"/>
              </a:lnSpc>
            </a:pPr>
            <a:endParaRPr kumimoji="1" lang="ja-JP" altLang="en-US"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411697905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09638" y="935038"/>
            <a:ext cx="4883150" cy="3662362"/>
          </a:xfrm>
        </p:spPr>
      </p:sp>
      <p:sp>
        <p:nvSpPr>
          <p:cNvPr id="3" name="ノート プレースホルダー 2"/>
          <p:cNvSpPr>
            <a:spLocks noGrp="1"/>
          </p:cNvSpPr>
          <p:nvPr>
            <p:ph type="body" idx="1"/>
          </p:nvPr>
        </p:nvSpPr>
        <p:spPr>
          <a:xfrm>
            <a:off x="945446" y="4783308"/>
            <a:ext cx="4906856" cy="3913614"/>
          </a:xfrm>
        </p:spPr>
        <p:txBody>
          <a:bodyPr/>
          <a:lstStyle/>
          <a:p>
            <a:pPr>
              <a:lnSpc>
                <a:spcPts val="1894"/>
              </a:lnSpc>
            </a:pP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  ここでは、一般病院に</a:t>
            </a:r>
            <a:r>
              <a:rPr kumimoji="1" lang="ja-JP" altLang="en-US" dirty="0" err="1" smtClean="0">
                <a:latin typeface="Meiryo UI" panose="020B0604030504040204" pitchFamily="50" charset="-128"/>
                <a:ea typeface="Meiryo UI" panose="020B0604030504040204" pitchFamily="50" charset="-128"/>
                <a:cs typeface="Meiryo UI" panose="020B0604030504040204" pitchFamily="50" charset="-128"/>
              </a:rPr>
              <a:t>多いせん</a:t>
            </a: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妄の理解とせん妄ケアを組織的に行えるようになるためのシステム等について述べる。</a:t>
            </a:r>
          </a:p>
          <a:p>
            <a:pPr>
              <a:lnSpc>
                <a:spcPts val="1894"/>
              </a:lnSpc>
            </a:pPr>
            <a:endParaRPr kumimoji="1" lang="ja-JP" altLang="en-US"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47080451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71550" y="965200"/>
            <a:ext cx="4819650" cy="3616325"/>
          </a:xfrm>
        </p:spPr>
      </p:sp>
      <p:sp>
        <p:nvSpPr>
          <p:cNvPr id="3" name="ノート プレースホルダー 2"/>
          <p:cNvSpPr>
            <a:spLocks noGrp="1"/>
          </p:cNvSpPr>
          <p:nvPr>
            <p:ph type="body" idx="1"/>
          </p:nvPr>
        </p:nvSpPr>
        <p:spPr>
          <a:xfrm>
            <a:off x="945446" y="4783308"/>
            <a:ext cx="5001401" cy="3913614"/>
          </a:xfrm>
        </p:spPr>
        <p:txBody>
          <a:bodyPr/>
          <a:lstStyle/>
          <a:p>
            <a:pPr defTabSz="911229">
              <a:lnSpc>
                <a:spcPts val="1894"/>
              </a:lnSpc>
              <a:defRPr/>
            </a:pPr>
            <a:r>
              <a:rPr lang="ja-JP" altLang="en-US" dirty="0">
                <a:latin typeface="Meiryo UI" panose="020B0604030504040204" pitchFamily="50" charset="-128"/>
                <a:ea typeface="Meiryo UI" panose="020B0604030504040204" pitchFamily="50" charset="-128"/>
                <a:cs typeface="Meiryo UI" panose="020B0604030504040204" pitchFamily="50" charset="-128"/>
              </a:rPr>
              <a:t>  せん妄は、予測できると慌てずに対応できる ⇒ せん妄を発症しやすい患者の特徴を知っておくとよい。</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a:lnSpc>
                <a:spcPts val="1894"/>
              </a:lnSpc>
            </a:pP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  せん妄のリスクのアセスメントがイメージできるようにする。</a:t>
            </a:r>
            <a:endParaRPr kumimoji="1"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defTabSz="911229">
              <a:lnSpc>
                <a:spcPts val="1894"/>
              </a:lnSpc>
              <a:defRPr/>
            </a:pPr>
            <a:endParaRPr lang="en-US" altLang="ja-JP" kern="100" dirty="0">
              <a:latin typeface="Meiryo UI" panose="020B0604030504040204" pitchFamily="50" charset="-128"/>
              <a:ea typeface="Meiryo UI" panose="020B0604030504040204" pitchFamily="50" charset="-128"/>
              <a:cs typeface="Meiryo UI" panose="020B0604030504040204" pitchFamily="50" charset="-128"/>
            </a:endParaRPr>
          </a:p>
          <a:p>
            <a:pPr defTabSz="911229">
              <a:lnSpc>
                <a:spcPts val="1894"/>
              </a:lnSpc>
              <a:defRPr/>
            </a:pPr>
            <a:r>
              <a:rPr lang="en-US" altLang="ja-JP"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kern="100" dirty="0">
                <a:latin typeface="Meiryo UI" panose="020B0604030504040204" pitchFamily="50" charset="-128"/>
                <a:ea typeface="Meiryo UI" panose="020B0604030504040204" pitchFamily="50" charset="-128"/>
                <a:cs typeface="Meiryo UI" panose="020B0604030504040204" pitchFamily="50" charset="-128"/>
              </a:rPr>
              <a:t>リスク要因を</a:t>
            </a:r>
            <a:r>
              <a:rPr lang="ja-JP" altLang="en-US" u="sng" kern="100" dirty="0">
                <a:latin typeface="Meiryo UI" panose="020B0604030504040204" pitchFamily="50" charset="-128"/>
                <a:ea typeface="Meiryo UI" panose="020B0604030504040204" pitchFamily="50" charset="-128"/>
                <a:cs typeface="Meiryo UI" panose="020B0604030504040204" pitchFamily="50" charset="-128"/>
              </a:rPr>
              <a:t>フローチャート</a:t>
            </a:r>
            <a:r>
              <a:rPr lang="ja-JP" altLang="en-US" kern="100" dirty="0">
                <a:latin typeface="Meiryo UI" panose="020B0604030504040204" pitchFamily="50" charset="-128"/>
                <a:ea typeface="Meiryo UI" panose="020B0604030504040204" pitchFamily="50" charset="-128"/>
                <a:cs typeface="Meiryo UI" panose="020B0604030504040204" pitchFamily="50" charset="-128"/>
              </a:rPr>
              <a:t>化し、誰もがアセスメントできるようにするのも</a:t>
            </a:r>
            <a:r>
              <a:rPr lang="ja-JP" altLang="en-US" kern="100" dirty="0" smtClean="0">
                <a:latin typeface="Meiryo UI" panose="020B0604030504040204" pitchFamily="50" charset="-128"/>
                <a:ea typeface="Meiryo UI" panose="020B0604030504040204" pitchFamily="50" charset="-128"/>
                <a:cs typeface="Meiryo UI" panose="020B0604030504040204" pitchFamily="50" charset="-128"/>
              </a:rPr>
              <a:t>ひとつ</a:t>
            </a:r>
            <a:endParaRPr lang="ja-JP" altLang="en-US" kern="10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56989602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012825" y="935038"/>
            <a:ext cx="4840288" cy="3632200"/>
          </a:xfrm>
        </p:spPr>
      </p:sp>
      <p:sp>
        <p:nvSpPr>
          <p:cNvPr id="3" name="ノート プレースホルダー 2"/>
          <p:cNvSpPr>
            <a:spLocks noGrp="1"/>
          </p:cNvSpPr>
          <p:nvPr>
            <p:ph type="body" idx="1"/>
          </p:nvPr>
        </p:nvSpPr>
        <p:spPr>
          <a:xfrm>
            <a:off x="740726" y="4783308"/>
            <a:ext cx="5290896" cy="3913614"/>
          </a:xfrm>
        </p:spPr>
        <p:txBody>
          <a:bodyPr/>
          <a:lstStyle/>
          <a:p>
            <a:pPr defTabSz="911229">
              <a:lnSpc>
                <a:spcPts val="1695"/>
              </a:lnSpc>
              <a:defRPr/>
            </a:pPr>
            <a:r>
              <a:rPr lang="ja-JP" altLang="en-US" kern="100" dirty="0">
                <a:latin typeface="Meiryo UI" panose="020B0604030504040204" pitchFamily="50" charset="-128"/>
                <a:ea typeface="Meiryo UI" panose="020B0604030504040204" pitchFamily="50" charset="-128"/>
                <a:cs typeface="Meiryo UI" panose="020B0604030504040204" pitchFamily="50" charset="-128"/>
              </a:rPr>
              <a:t>  認知症およびせん妄ケアの中心的な役割を担う看護師の育成では、いわゆる感染や褥瘡リンクナースのようなイメージをもってもらうとよい。</a:t>
            </a:r>
            <a:endParaRPr lang="en-US" altLang="ja-JP" kern="100" dirty="0">
              <a:latin typeface="Meiryo UI" panose="020B0604030504040204" pitchFamily="50" charset="-128"/>
              <a:ea typeface="Meiryo UI" panose="020B0604030504040204" pitchFamily="50" charset="-128"/>
              <a:cs typeface="Meiryo UI" panose="020B0604030504040204" pitchFamily="50" charset="-128"/>
            </a:endParaRPr>
          </a:p>
          <a:p>
            <a:pPr defTabSz="911229">
              <a:lnSpc>
                <a:spcPts val="1695"/>
              </a:lnSpc>
              <a:defRPr/>
            </a:pPr>
            <a:r>
              <a:rPr lang="ja-JP" altLang="en-US" kern="100" dirty="0">
                <a:latin typeface="Meiryo UI" panose="020B0604030504040204" pitchFamily="50" charset="-128"/>
                <a:ea typeface="Meiryo UI" panose="020B0604030504040204" pitchFamily="50" charset="-128"/>
                <a:cs typeface="Meiryo UI" panose="020B0604030504040204" pitchFamily="50" charset="-128"/>
              </a:rPr>
              <a:t>　認知症ケアは、個々のスキルも重要であるが、良いとされるケアを全員ができなければ意味がない。そのためには、師長が管理的な視点で関わること、加えてスタッフのなかに認知症ケアのアセスメント能力と実践能力に長けているスタッフが中心となって取り組むことが重要である。そのスタッフを育成することも認知症ケアの充実につながる。</a:t>
            </a:r>
            <a:endParaRPr lang="en-US" altLang="ja-JP" kern="100" dirty="0">
              <a:latin typeface="Meiryo UI" panose="020B0604030504040204" pitchFamily="50" charset="-128"/>
              <a:ea typeface="Meiryo UI" panose="020B0604030504040204" pitchFamily="50" charset="-128"/>
              <a:cs typeface="Meiryo UI" panose="020B0604030504040204" pitchFamily="50" charset="-128"/>
            </a:endParaRPr>
          </a:p>
          <a:p>
            <a:pPr defTabSz="911229">
              <a:lnSpc>
                <a:spcPts val="1695"/>
              </a:lnSpc>
              <a:defRPr/>
            </a:pPr>
            <a:r>
              <a:rPr lang="ja-JP" altLang="en-US" kern="100" dirty="0">
                <a:latin typeface="Meiryo UI" panose="020B0604030504040204" pitchFamily="50" charset="-128"/>
                <a:ea typeface="Meiryo UI" panose="020B0604030504040204" pitchFamily="50" charset="-128"/>
                <a:cs typeface="Meiryo UI" panose="020B0604030504040204" pitchFamily="50" charset="-128"/>
              </a:rPr>
              <a:t>　その育成方法の例として、</a:t>
            </a:r>
            <a:endParaRPr lang="en-US" altLang="ja-JP" kern="100" dirty="0">
              <a:latin typeface="Meiryo UI" panose="020B0604030504040204" pitchFamily="50" charset="-128"/>
              <a:ea typeface="Meiryo UI" panose="020B0604030504040204" pitchFamily="50" charset="-128"/>
              <a:cs typeface="Meiryo UI" panose="020B0604030504040204" pitchFamily="50" charset="-128"/>
            </a:endParaRPr>
          </a:p>
          <a:p>
            <a:pPr defTabSz="911229">
              <a:lnSpc>
                <a:spcPts val="1695"/>
              </a:lnSpc>
              <a:defRPr/>
            </a:pPr>
            <a:r>
              <a:rPr lang="ja-JP" altLang="en-US" kern="100" dirty="0">
                <a:latin typeface="Meiryo UI" panose="020B0604030504040204" pitchFamily="50" charset="-128"/>
                <a:ea typeface="Meiryo UI" panose="020B0604030504040204" pitchFamily="50" charset="-128"/>
                <a:cs typeface="Meiryo UI" panose="020B0604030504040204" pitchFamily="50" charset="-128"/>
              </a:rPr>
              <a:t>   ・委員会や</a:t>
            </a:r>
            <a:r>
              <a:rPr lang="en-US" altLang="ja-JP" kern="100" dirty="0">
                <a:latin typeface="Meiryo UI" panose="020B0604030504040204" pitchFamily="50" charset="-128"/>
                <a:ea typeface="Meiryo UI" panose="020B0604030504040204" pitchFamily="50" charset="-128"/>
                <a:cs typeface="Meiryo UI" panose="020B0604030504040204" pitchFamily="50" charset="-128"/>
              </a:rPr>
              <a:t>WG</a:t>
            </a:r>
            <a:r>
              <a:rPr lang="ja-JP" altLang="en-US" kern="100" dirty="0" err="1">
                <a:latin typeface="Meiryo UI" panose="020B0604030504040204" pitchFamily="50" charset="-128"/>
                <a:ea typeface="Meiryo UI" panose="020B0604030504040204" pitchFamily="50" charset="-128"/>
                <a:cs typeface="Meiryo UI" panose="020B0604030504040204" pitchFamily="50" charset="-128"/>
              </a:rPr>
              <a:t>、</a:t>
            </a:r>
            <a:r>
              <a:rPr lang="ja-JP" altLang="en-US" kern="100" dirty="0">
                <a:latin typeface="Meiryo UI" panose="020B0604030504040204" pitchFamily="50" charset="-128"/>
                <a:ea typeface="Meiryo UI" panose="020B0604030504040204" pitchFamily="50" charset="-128"/>
                <a:cs typeface="Meiryo UI" panose="020B0604030504040204" pitchFamily="50" charset="-128"/>
              </a:rPr>
              <a:t>プロジェクトチームとして活動する</a:t>
            </a:r>
            <a:endParaRPr lang="en-US" altLang="ja-JP" kern="100" dirty="0">
              <a:latin typeface="Meiryo UI" panose="020B0604030504040204" pitchFamily="50" charset="-128"/>
              <a:ea typeface="Meiryo UI" panose="020B0604030504040204" pitchFamily="50" charset="-128"/>
              <a:cs typeface="Meiryo UI" panose="020B0604030504040204" pitchFamily="50" charset="-128"/>
            </a:endParaRPr>
          </a:p>
          <a:p>
            <a:pPr algn="just">
              <a:lnSpc>
                <a:spcPts val="1695"/>
              </a:lnSpc>
            </a:pPr>
            <a:r>
              <a:rPr lang="ja-JP" altLang="en-US" kern="100" dirty="0">
                <a:latin typeface="Meiryo UI" panose="020B0604030504040204" pitchFamily="50" charset="-128"/>
                <a:ea typeface="Meiryo UI" panose="020B0604030504040204" pitchFamily="50" charset="-128"/>
                <a:cs typeface="Meiryo UI" panose="020B0604030504040204" pitchFamily="50" charset="-128"/>
              </a:rPr>
              <a:t>   ・育成のシステムを院内教育に組み込む　（専門コース、エキスパートコースなど）</a:t>
            </a:r>
            <a:endParaRPr lang="en-US" altLang="ja-JP" kern="100" dirty="0">
              <a:latin typeface="Meiryo UI" panose="020B0604030504040204" pitchFamily="50" charset="-128"/>
              <a:ea typeface="Meiryo UI" panose="020B0604030504040204" pitchFamily="50" charset="-128"/>
              <a:cs typeface="Meiryo UI" panose="020B0604030504040204" pitchFamily="50" charset="-128"/>
            </a:endParaRPr>
          </a:p>
          <a:p>
            <a:pPr algn="just">
              <a:lnSpc>
                <a:spcPts val="1695"/>
              </a:lnSpc>
            </a:pPr>
            <a:r>
              <a:rPr lang="ja-JP" altLang="en-US" kern="100" dirty="0">
                <a:latin typeface="Meiryo UI" panose="020B0604030504040204" pitchFamily="50" charset="-128"/>
                <a:ea typeface="Meiryo UI" panose="020B0604030504040204" pitchFamily="50" charset="-128"/>
                <a:cs typeface="Meiryo UI" panose="020B0604030504040204" pitchFamily="50" charset="-128"/>
              </a:rPr>
              <a:t>などの方法がある。</a:t>
            </a:r>
            <a:endParaRPr lang="en-US" altLang="ja-JP" kern="100" dirty="0">
              <a:latin typeface="Meiryo UI" panose="020B0604030504040204" pitchFamily="50" charset="-128"/>
              <a:ea typeface="Meiryo UI" panose="020B0604030504040204" pitchFamily="50" charset="-128"/>
              <a:cs typeface="Meiryo UI" panose="020B0604030504040204" pitchFamily="50" charset="-128"/>
            </a:endParaRPr>
          </a:p>
          <a:p>
            <a:pPr defTabSz="911229">
              <a:lnSpc>
                <a:spcPts val="1695"/>
              </a:lnSpc>
              <a:defRPr/>
            </a:pPr>
            <a:r>
              <a:rPr lang="ja-JP" altLang="en-US" kern="100" dirty="0">
                <a:latin typeface="Meiryo UI" panose="020B0604030504040204" pitchFamily="50" charset="-128"/>
                <a:ea typeface="Meiryo UI" panose="020B0604030504040204" pitchFamily="50" charset="-128"/>
                <a:cs typeface="Meiryo UI" panose="020B0604030504040204" pitchFamily="50" charset="-128"/>
              </a:rPr>
              <a:t>  もうひとつ重要なのが、</a:t>
            </a:r>
            <a:r>
              <a:rPr lang="en-US" altLang="ja-JP" kern="100" dirty="0">
                <a:latin typeface="Meiryo UI" panose="020B0604030504040204" pitchFamily="50" charset="-128"/>
                <a:ea typeface="Meiryo UI" panose="020B0604030504040204" pitchFamily="50" charset="-128"/>
                <a:cs typeface="Meiryo UI" panose="020B0604030504040204" pitchFamily="50" charset="-128"/>
              </a:rPr>
              <a:t>OJT</a:t>
            </a:r>
            <a:r>
              <a:rPr lang="ja-JP" altLang="en-US" kern="100" dirty="0">
                <a:latin typeface="Meiryo UI" panose="020B0604030504040204" pitchFamily="50" charset="-128"/>
                <a:ea typeface="Meiryo UI" panose="020B0604030504040204" pitchFamily="50" charset="-128"/>
                <a:cs typeface="Meiryo UI" panose="020B0604030504040204" pitchFamily="50" charset="-128"/>
              </a:rPr>
              <a:t>の活用である（集合研修よりも、</a:t>
            </a:r>
            <a:r>
              <a:rPr lang="en-US" altLang="ja-JP" kern="100" dirty="0">
                <a:latin typeface="Meiryo UI" panose="020B0604030504040204" pitchFamily="50" charset="-128"/>
                <a:ea typeface="Meiryo UI" panose="020B0604030504040204" pitchFamily="50" charset="-128"/>
                <a:cs typeface="Meiryo UI" panose="020B0604030504040204" pitchFamily="50" charset="-128"/>
              </a:rPr>
              <a:t>OJT</a:t>
            </a:r>
            <a:r>
              <a:rPr lang="ja-JP" altLang="en-US" kern="100" dirty="0">
                <a:latin typeface="Meiryo UI" panose="020B0604030504040204" pitchFamily="50" charset="-128"/>
                <a:ea typeface="Meiryo UI" panose="020B0604030504040204" pitchFamily="50" charset="-128"/>
                <a:cs typeface="Meiryo UI" panose="020B0604030504040204" pitchFamily="50" charset="-128"/>
              </a:rPr>
              <a:t>をもっと活用することが必要であるという流れがある）。</a:t>
            </a:r>
            <a:r>
              <a:rPr lang="en-US" altLang="ja-JP" kern="100" dirty="0">
                <a:latin typeface="Meiryo UI" panose="020B0604030504040204" pitchFamily="50" charset="-128"/>
                <a:ea typeface="Meiryo UI" panose="020B0604030504040204" pitchFamily="50" charset="-128"/>
                <a:cs typeface="Meiryo UI" panose="020B0604030504040204" pitchFamily="50" charset="-128"/>
              </a:rPr>
              <a:t>OJT</a:t>
            </a:r>
            <a:r>
              <a:rPr lang="ja-JP" altLang="en-US" kern="100" dirty="0">
                <a:latin typeface="Meiryo UI" panose="020B0604030504040204" pitchFamily="50" charset="-128"/>
                <a:ea typeface="Meiryo UI" panose="020B0604030504040204" pitchFamily="50" charset="-128"/>
                <a:cs typeface="Meiryo UI" panose="020B0604030504040204" pitchFamily="50" charset="-128"/>
              </a:rPr>
              <a:t>で実際の事例を振り返ったり、勉強会を行うなど、タイムリーに行うことができるのがメリットである。また、その後のフォローも可能となる。</a:t>
            </a:r>
            <a:endParaRPr lang="en-US" altLang="ja-JP" kern="100" dirty="0">
              <a:latin typeface="Meiryo UI" panose="020B0604030504040204" pitchFamily="50" charset="-128"/>
              <a:ea typeface="Meiryo UI" panose="020B0604030504040204" pitchFamily="50" charset="-128"/>
              <a:cs typeface="Meiryo UI" panose="020B0604030504040204" pitchFamily="50" charset="-128"/>
            </a:endParaRPr>
          </a:p>
          <a:p>
            <a:pPr defTabSz="911229">
              <a:lnSpc>
                <a:spcPts val="1695"/>
              </a:lnSpc>
              <a:defRPr/>
            </a:pPr>
            <a:endParaRPr lang="en-US" altLang="ja-JP" sz="1100" kern="100" dirty="0">
              <a:latin typeface="Meiryo UI" panose="020B0604030504040204" pitchFamily="50" charset="-128"/>
              <a:ea typeface="Meiryo UI" panose="020B0604030504040204" pitchFamily="50" charset="-128"/>
              <a:cs typeface="Meiryo UI" panose="020B0604030504040204" pitchFamily="50" charset="-128"/>
            </a:endParaRPr>
          </a:p>
          <a:p>
            <a:pPr>
              <a:lnSpc>
                <a:spcPts val="1695"/>
              </a:lnSpc>
            </a:pPr>
            <a:endParaRPr lang="ja-JP" altLang="en-US" sz="1100" dirty="0"/>
          </a:p>
        </p:txBody>
      </p:sp>
    </p:spTree>
    <p:extLst>
      <p:ext uri="{BB962C8B-B14F-4D97-AF65-F5344CB8AC3E}">
        <p14:creationId xmlns:p14="http://schemas.microsoft.com/office/powerpoint/2010/main" val="356989602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6950" y="965200"/>
            <a:ext cx="4840288" cy="3632200"/>
          </a:xfrm>
        </p:spPr>
      </p:sp>
      <p:sp>
        <p:nvSpPr>
          <p:cNvPr id="3" name="ノート プレースホルダー 2"/>
          <p:cNvSpPr>
            <a:spLocks noGrp="1"/>
          </p:cNvSpPr>
          <p:nvPr>
            <p:ph type="body" idx="1"/>
          </p:nvPr>
        </p:nvSpPr>
        <p:spPr>
          <a:xfrm>
            <a:off x="860354" y="4783308"/>
            <a:ext cx="5266125" cy="3913614"/>
          </a:xfrm>
        </p:spPr>
        <p:txBody>
          <a:bodyPr/>
          <a:lstStyle/>
          <a:p>
            <a:pPr defTabSz="911229">
              <a:lnSpc>
                <a:spcPts val="1894"/>
              </a:lnSpc>
              <a:defRPr/>
            </a:pPr>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dirty="0">
                <a:latin typeface="Meiryo UI" panose="020B0604030504040204" pitchFamily="50" charset="-128"/>
                <a:ea typeface="Meiryo UI" panose="020B0604030504040204" pitchFamily="50" charset="-128"/>
                <a:cs typeface="Meiryo UI" panose="020B0604030504040204" pitchFamily="50" charset="-128"/>
              </a:rPr>
              <a:t>病院看護管理者に期待することを示す。</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defTabSz="911229">
              <a:lnSpc>
                <a:spcPts val="1894"/>
              </a:lnSpc>
              <a:defRPr/>
            </a:pPr>
            <a:r>
              <a:rPr lang="ja-JP" altLang="en-US" dirty="0">
                <a:latin typeface="Meiryo UI" panose="020B0604030504040204" pitchFamily="50" charset="-128"/>
                <a:ea typeface="Meiryo UI" panose="020B0604030504040204" pitchFamily="50" charset="-128"/>
                <a:cs typeface="Meiryo UI" panose="020B0604030504040204" pitchFamily="50" charset="-128"/>
              </a:rPr>
              <a:t>●認知症ケアの価値を示す</a:t>
            </a:r>
            <a:endParaRPr kumimoji="1"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894"/>
              </a:lnSpc>
            </a:pP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  対応の難しい患者をいかに大切にし、満足してもらえるようケアができているかは、病院の価値を高めることにつながる。</a:t>
            </a:r>
            <a:endParaRPr kumimoji="1"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defTabSz="911229">
              <a:lnSpc>
                <a:spcPts val="1894"/>
              </a:lnSpc>
              <a:defRPr/>
            </a:pPr>
            <a:r>
              <a:rPr lang="ja-JP" altLang="en-US" dirty="0">
                <a:latin typeface="Meiryo UI" panose="020B0604030504040204" pitchFamily="50" charset="-128"/>
                <a:ea typeface="Meiryo UI" panose="020B0604030504040204" pitchFamily="50" charset="-128"/>
                <a:cs typeface="Meiryo UI" panose="020B0604030504040204" pitchFamily="50" charset="-128"/>
              </a:rPr>
              <a:t>●認知症ケアの基盤作り</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defTabSz="911229">
              <a:lnSpc>
                <a:spcPts val="1894"/>
              </a:lnSpc>
              <a:defRPr/>
            </a:pPr>
            <a:r>
              <a:rPr lang="ja-JP" altLang="en-US" dirty="0">
                <a:latin typeface="Meiryo UI" panose="020B0604030504040204" pitchFamily="50" charset="-128"/>
                <a:ea typeface="Meiryo UI" panose="020B0604030504040204" pitchFamily="50" charset="-128"/>
                <a:cs typeface="Meiryo UI" panose="020B0604030504040204" pitchFamily="50" charset="-128"/>
              </a:rPr>
              <a:t>  認知症ケアを実践するうえでどのようなところに問題があるのか、逆にどのようなところはうまくできているのかを病院単位で査定するとよい。</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defTabSz="911229">
              <a:lnSpc>
                <a:spcPts val="1894"/>
              </a:lnSpc>
              <a:defRPr/>
            </a:pPr>
            <a:r>
              <a:rPr lang="ja-JP" altLang="en-US" dirty="0">
                <a:latin typeface="Meiryo UI" panose="020B0604030504040204" pitchFamily="50" charset="-128"/>
                <a:ea typeface="Meiryo UI" panose="020B0604030504040204" pitchFamily="50" charset="-128"/>
                <a:cs typeface="Meiryo UI" panose="020B0604030504040204" pitchFamily="50" charset="-128"/>
              </a:rPr>
              <a:t>  認知症ケアを行う上で指標や評価になる 「認知症患者の入院比率」、「治療とケアの実態と課題」、「ケアの質」などの情報は、常時必要となる情報であることが多い。そのため、これらの情報を得るための仕組みをつくるとよい。</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defTabSz="911229">
              <a:lnSpc>
                <a:spcPts val="1894"/>
              </a:lnSpc>
              <a:defRPr/>
            </a:pP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defTabSz="911229">
              <a:lnSpc>
                <a:spcPts val="1894"/>
              </a:lnSpc>
              <a:defRPr/>
            </a:pPr>
            <a:endParaRPr lang="ja-JP" altLang="en-US" dirty="0">
              <a:latin typeface="Meiryo UI" panose="020B0604030504040204" pitchFamily="50" charset="-128"/>
              <a:ea typeface="Meiryo UI" panose="020B0604030504040204" pitchFamily="50" charset="-128"/>
              <a:cs typeface="Meiryo UI" panose="020B0604030504040204" pitchFamily="50" charset="-128"/>
            </a:endParaRPr>
          </a:p>
          <a:p>
            <a:pPr defTabSz="911229">
              <a:lnSpc>
                <a:spcPts val="1894"/>
              </a:lnSpc>
              <a:defRPr/>
            </a:pPr>
            <a:endParaRPr lang="ja-JP" altLang="en-US" dirty="0">
              <a:latin typeface="Meiryo UI" panose="020B0604030504040204" pitchFamily="50" charset="-128"/>
              <a:ea typeface="Meiryo UI" panose="020B0604030504040204" pitchFamily="50" charset="-128"/>
              <a:cs typeface="Meiryo UI" panose="020B0604030504040204" pitchFamily="50" charset="-128"/>
            </a:endParaRPr>
          </a:p>
          <a:p>
            <a:pPr>
              <a:lnSpc>
                <a:spcPts val="1894"/>
              </a:lnSpc>
            </a:pPr>
            <a:endParaRPr kumimoji="1" lang="ja-JP" altLang="en-US"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80652090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71550" y="981075"/>
            <a:ext cx="4819650" cy="3616325"/>
          </a:xfrm>
        </p:spPr>
      </p:sp>
      <p:sp>
        <p:nvSpPr>
          <p:cNvPr id="3" name="ノート プレースホルダー 2"/>
          <p:cNvSpPr>
            <a:spLocks noGrp="1"/>
          </p:cNvSpPr>
          <p:nvPr>
            <p:ph type="body" idx="1"/>
          </p:nvPr>
        </p:nvSpPr>
        <p:spPr>
          <a:xfrm>
            <a:off x="841446" y="4783308"/>
            <a:ext cx="5171582" cy="3913614"/>
          </a:xfrm>
        </p:spPr>
        <p:txBody>
          <a:bodyPr/>
          <a:lstStyle/>
          <a:p>
            <a:pPr defTabSz="911229">
              <a:lnSpc>
                <a:spcPts val="1894"/>
              </a:lnSpc>
              <a:defRPr/>
            </a:pPr>
            <a:r>
              <a:rPr lang="ja-JP" altLang="en-US" dirty="0">
                <a:latin typeface="Meiryo UI" panose="020B0604030504040204" pitchFamily="50" charset="-128"/>
                <a:ea typeface="Meiryo UI" panose="020B0604030504040204" pitchFamily="50" charset="-128"/>
                <a:cs typeface="Meiryo UI" panose="020B0604030504040204" pitchFamily="50" charset="-128"/>
              </a:rPr>
              <a:t>●柔軟な人材活用</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a:lnSpc>
                <a:spcPts val="1894"/>
              </a:lnSpc>
            </a:pPr>
            <a:r>
              <a:rPr lang="ja-JP" altLang="en-US" dirty="0">
                <a:latin typeface="Meiryo UI" panose="020B0604030504040204" pitchFamily="50" charset="-128"/>
                <a:ea typeface="Meiryo UI" panose="020B0604030504040204" pitchFamily="50" charset="-128"/>
                <a:cs typeface="Meiryo UI" panose="020B0604030504040204" pitchFamily="50" charset="-128"/>
              </a:rPr>
              <a:t>  ここで重要なのは、病棟を超えた人材活用の仕組み作りではないか。</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a:lnSpc>
                <a:spcPts val="1894"/>
              </a:lnSpc>
            </a:pPr>
            <a:r>
              <a:rPr lang="ja-JP" altLang="en-US" dirty="0">
                <a:latin typeface="Meiryo UI" panose="020B0604030504040204" pitchFamily="50" charset="-128"/>
                <a:ea typeface="Meiryo UI" panose="020B0604030504040204" pitchFamily="50" charset="-128"/>
                <a:cs typeface="Meiryo UI" panose="020B0604030504040204" pitchFamily="50" charset="-128"/>
              </a:rPr>
              <a:t>  これに取り組むのは容易ではないかもしれないが、これができると病棟や部署間での協力体制ができる。勤務するスタッフも応援体制があると思うと、心の余裕につながる。</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defTabSz="911229">
              <a:lnSpc>
                <a:spcPts val="1894"/>
              </a:lnSpc>
              <a:defRPr/>
            </a:pPr>
            <a:r>
              <a:rPr lang="ja-JP" altLang="en-US" dirty="0">
                <a:latin typeface="Meiryo UI" panose="020B0604030504040204" pitchFamily="50" charset="-128"/>
                <a:ea typeface="Meiryo UI" panose="020B0604030504040204" pitchFamily="50" charset="-128"/>
                <a:cs typeface="Meiryo UI" panose="020B0604030504040204" pitchFamily="50" charset="-128"/>
              </a:rPr>
              <a:t>●倫理調整の仕組み作り</a:t>
            </a:r>
          </a:p>
          <a:p>
            <a:pPr>
              <a:lnSpc>
                <a:spcPts val="1894"/>
              </a:lnSpc>
            </a:pP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  認知症ケアは、倫理的な問題をはらみやすい。</a:t>
            </a:r>
            <a:endParaRPr kumimoji="1"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894"/>
              </a:lnSpc>
            </a:pP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  このような問題は、個々が対応できるものではなく、病院全体で多職種の視点から考えることが必要である。</a:t>
            </a:r>
            <a:endParaRPr kumimoji="1"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894"/>
              </a:lnSpc>
            </a:pPr>
            <a:endParaRPr kumimoji="1" lang="ja-JP" altLang="en-US"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61323583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50913" y="965200"/>
            <a:ext cx="4841875" cy="3632200"/>
          </a:xfrm>
        </p:spPr>
      </p:sp>
      <p:sp>
        <p:nvSpPr>
          <p:cNvPr id="3" name="ノート プレースホルダー 2"/>
          <p:cNvSpPr>
            <a:spLocks noGrp="1"/>
          </p:cNvSpPr>
          <p:nvPr>
            <p:ph type="body" idx="1"/>
          </p:nvPr>
        </p:nvSpPr>
        <p:spPr>
          <a:xfrm>
            <a:off x="926536" y="4783308"/>
            <a:ext cx="5074852" cy="3913614"/>
          </a:xfrm>
        </p:spPr>
        <p:txBody>
          <a:bodyPr/>
          <a:lstStyle/>
          <a:p>
            <a:pPr>
              <a:lnSpc>
                <a:spcPts val="1894"/>
              </a:lnSpc>
            </a:pPr>
            <a:r>
              <a:rPr lang="en-US" altLang="ja-JP" sz="1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引用・参考文献</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a:lnSpc>
                <a:spcPts val="1894"/>
              </a:lnSpc>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　・湯浅美千代編：看護師認知症対応力向上研修テキスト、Ｐ</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108</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110</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  東京都</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a:lnSpc>
                <a:spcPts val="1894"/>
              </a:lnSpc>
            </a:pP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a:lnSpc>
                <a:spcPts val="1894"/>
              </a:lnSpc>
            </a:pP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23529406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66788" y="965200"/>
            <a:ext cx="4840287" cy="3632200"/>
          </a:xfrm>
        </p:spPr>
      </p:sp>
      <p:sp>
        <p:nvSpPr>
          <p:cNvPr id="3" name="ノート プレースホルダー 2"/>
          <p:cNvSpPr>
            <a:spLocks noGrp="1"/>
          </p:cNvSpPr>
          <p:nvPr>
            <p:ph type="body" idx="1"/>
          </p:nvPr>
        </p:nvSpPr>
        <p:spPr>
          <a:xfrm>
            <a:off x="964354" y="4773788"/>
            <a:ext cx="4935220" cy="3913614"/>
          </a:xfrm>
        </p:spPr>
        <p:txBody>
          <a:bodyPr/>
          <a:lstStyle/>
          <a:p>
            <a:pPr>
              <a:lnSpc>
                <a:spcPts val="1894"/>
              </a:lnSpc>
            </a:pPr>
            <a:endParaRPr kumimoji="1" lang="ja-JP" altLang="en-US"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13490069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020763" y="965200"/>
            <a:ext cx="4802187" cy="3602038"/>
          </a:xfrm>
        </p:spPr>
      </p:sp>
    </p:spTree>
    <p:extLst>
      <p:ext uri="{BB962C8B-B14F-4D97-AF65-F5344CB8AC3E}">
        <p14:creationId xmlns:p14="http://schemas.microsoft.com/office/powerpoint/2010/main" val="20445837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55675" y="965200"/>
            <a:ext cx="4821238" cy="3616325"/>
          </a:xfrm>
        </p:spPr>
      </p:sp>
    </p:spTree>
    <p:extLst>
      <p:ext uri="{BB962C8B-B14F-4D97-AF65-F5344CB8AC3E}">
        <p14:creationId xmlns:p14="http://schemas.microsoft.com/office/powerpoint/2010/main" val="7449190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25513" y="919163"/>
            <a:ext cx="4881562" cy="3662362"/>
          </a:xfrm>
        </p:spPr>
      </p:sp>
      <p:sp>
        <p:nvSpPr>
          <p:cNvPr id="3" name="ノート プレースホルダー 2"/>
          <p:cNvSpPr>
            <a:spLocks noGrp="1"/>
          </p:cNvSpPr>
          <p:nvPr>
            <p:ph type="body" idx="1"/>
          </p:nvPr>
        </p:nvSpPr>
        <p:spPr/>
        <p:txBody>
          <a:bodyPr/>
          <a:lstStyle/>
          <a:p>
            <a:pPr>
              <a:lnSpc>
                <a:spcPts val="1894"/>
              </a:lnSpc>
            </a:pPr>
            <a:endParaRPr kumimoji="1" lang="ja-JP" altLang="en-US" dirty="0"/>
          </a:p>
        </p:txBody>
      </p:sp>
    </p:spTree>
    <p:extLst>
      <p:ext uri="{BB962C8B-B14F-4D97-AF65-F5344CB8AC3E}">
        <p14:creationId xmlns:p14="http://schemas.microsoft.com/office/powerpoint/2010/main" val="43673383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スライド イメージ プレースホル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ノート プレースホル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ja-JP" altLang="en-US" smtClean="0"/>
          </a:p>
        </p:txBody>
      </p:sp>
      <p:sp>
        <p:nvSpPr>
          <p:cNvPr id="25604" name="スライド番号プレースホルダ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kumimoji="1">
                <a:solidFill>
                  <a:schemeClr val="tx1"/>
                </a:solidFill>
                <a:latin typeface="Gill Sans MT"/>
                <a:ea typeface="HGｺﾞｼｯｸE" pitchFamily="49" charset="-128"/>
              </a:defRPr>
            </a:lvl1pPr>
            <a:lvl2pPr marL="777482" indent="-299031">
              <a:defRPr kumimoji="1">
                <a:solidFill>
                  <a:schemeClr val="tx1"/>
                </a:solidFill>
                <a:latin typeface="Gill Sans MT"/>
                <a:ea typeface="HGｺﾞｼｯｸE" pitchFamily="49" charset="-128"/>
              </a:defRPr>
            </a:lvl2pPr>
            <a:lvl3pPr marL="1196126" indent="-239226">
              <a:defRPr kumimoji="1">
                <a:solidFill>
                  <a:schemeClr val="tx1"/>
                </a:solidFill>
                <a:latin typeface="Gill Sans MT"/>
                <a:ea typeface="HGｺﾞｼｯｸE" pitchFamily="49" charset="-128"/>
              </a:defRPr>
            </a:lvl3pPr>
            <a:lvl4pPr marL="1674577" indent="-239226">
              <a:defRPr kumimoji="1">
                <a:solidFill>
                  <a:schemeClr val="tx1"/>
                </a:solidFill>
                <a:latin typeface="Gill Sans MT"/>
                <a:ea typeface="HGｺﾞｼｯｸE" pitchFamily="49" charset="-128"/>
              </a:defRPr>
            </a:lvl4pPr>
            <a:lvl5pPr marL="2153027" indent="-239226">
              <a:defRPr kumimoji="1">
                <a:solidFill>
                  <a:schemeClr val="tx1"/>
                </a:solidFill>
                <a:latin typeface="Gill Sans MT"/>
                <a:ea typeface="HGｺﾞｼｯｸE" pitchFamily="49" charset="-128"/>
              </a:defRPr>
            </a:lvl5pPr>
            <a:lvl6pPr marL="2631478" indent="-239226" fontAlgn="base">
              <a:spcBef>
                <a:spcPct val="0"/>
              </a:spcBef>
              <a:spcAft>
                <a:spcPct val="0"/>
              </a:spcAft>
              <a:defRPr kumimoji="1">
                <a:solidFill>
                  <a:schemeClr val="tx1"/>
                </a:solidFill>
                <a:latin typeface="Gill Sans MT"/>
                <a:ea typeface="HGｺﾞｼｯｸE" pitchFamily="49" charset="-128"/>
              </a:defRPr>
            </a:lvl6pPr>
            <a:lvl7pPr marL="3109928" indent="-239226" fontAlgn="base">
              <a:spcBef>
                <a:spcPct val="0"/>
              </a:spcBef>
              <a:spcAft>
                <a:spcPct val="0"/>
              </a:spcAft>
              <a:defRPr kumimoji="1">
                <a:solidFill>
                  <a:schemeClr val="tx1"/>
                </a:solidFill>
                <a:latin typeface="Gill Sans MT"/>
                <a:ea typeface="HGｺﾞｼｯｸE" pitchFamily="49" charset="-128"/>
              </a:defRPr>
            </a:lvl7pPr>
            <a:lvl8pPr marL="3588378" indent="-239226" fontAlgn="base">
              <a:spcBef>
                <a:spcPct val="0"/>
              </a:spcBef>
              <a:spcAft>
                <a:spcPct val="0"/>
              </a:spcAft>
              <a:defRPr kumimoji="1">
                <a:solidFill>
                  <a:schemeClr val="tx1"/>
                </a:solidFill>
                <a:latin typeface="Gill Sans MT"/>
                <a:ea typeface="HGｺﾞｼｯｸE" pitchFamily="49" charset="-128"/>
              </a:defRPr>
            </a:lvl8pPr>
            <a:lvl9pPr marL="4066829" indent="-239226" fontAlgn="base">
              <a:spcBef>
                <a:spcPct val="0"/>
              </a:spcBef>
              <a:spcAft>
                <a:spcPct val="0"/>
              </a:spcAft>
              <a:defRPr kumimoji="1">
                <a:solidFill>
                  <a:schemeClr val="tx1"/>
                </a:solidFill>
                <a:latin typeface="Gill Sans MT"/>
                <a:ea typeface="HGｺﾞｼｯｸE" pitchFamily="49" charset="-128"/>
              </a:defRPr>
            </a:lvl9pPr>
          </a:lstStyle>
          <a:p>
            <a:pPr fontAlgn="base">
              <a:spcBef>
                <a:spcPct val="0"/>
              </a:spcBef>
              <a:spcAft>
                <a:spcPct val="0"/>
              </a:spcAft>
            </a:pPr>
            <a:fld id="{AAC01756-1423-4D76-BD2C-36BAC2271163}" type="slidenum">
              <a:rPr lang="ja-JP" altLang="en-US">
                <a:latin typeface="Calibri" pitchFamily="34" charset="0"/>
                <a:ea typeface="ＭＳ Ｐゴシック" pitchFamily="50" charset="-128"/>
              </a:rPr>
              <a:pPr fontAlgn="base">
                <a:spcBef>
                  <a:spcPct val="0"/>
                </a:spcBef>
                <a:spcAft>
                  <a:spcPct val="0"/>
                </a:spcAft>
              </a:pPr>
              <a:t>32</a:t>
            </a:fld>
            <a:endParaRPr lang="ja-JP" altLang="en-US">
              <a:latin typeface="Calibri" pitchFamily="34" charset="0"/>
              <a:ea typeface="ＭＳ Ｐゴシック" pitchFamily="50" charset="-128"/>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スライド イメージ プレースホル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ノート プレースホル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ja-JP" altLang="en-US" smtClean="0"/>
          </a:p>
        </p:txBody>
      </p:sp>
      <p:sp>
        <p:nvSpPr>
          <p:cNvPr id="26628" name="スライド番号プレースホルダ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kumimoji="1">
                <a:solidFill>
                  <a:schemeClr val="tx1"/>
                </a:solidFill>
                <a:latin typeface="Gill Sans MT"/>
                <a:ea typeface="HGｺﾞｼｯｸE" pitchFamily="49" charset="-128"/>
              </a:defRPr>
            </a:lvl1pPr>
            <a:lvl2pPr marL="777482" indent="-299031">
              <a:defRPr kumimoji="1">
                <a:solidFill>
                  <a:schemeClr val="tx1"/>
                </a:solidFill>
                <a:latin typeface="Gill Sans MT"/>
                <a:ea typeface="HGｺﾞｼｯｸE" pitchFamily="49" charset="-128"/>
              </a:defRPr>
            </a:lvl2pPr>
            <a:lvl3pPr marL="1196126" indent="-239226">
              <a:defRPr kumimoji="1">
                <a:solidFill>
                  <a:schemeClr val="tx1"/>
                </a:solidFill>
                <a:latin typeface="Gill Sans MT"/>
                <a:ea typeface="HGｺﾞｼｯｸE" pitchFamily="49" charset="-128"/>
              </a:defRPr>
            </a:lvl3pPr>
            <a:lvl4pPr marL="1674577" indent="-239226">
              <a:defRPr kumimoji="1">
                <a:solidFill>
                  <a:schemeClr val="tx1"/>
                </a:solidFill>
                <a:latin typeface="Gill Sans MT"/>
                <a:ea typeface="HGｺﾞｼｯｸE" pitchFamily="49" charset="-128"/>
              </a:defRPr>
            </a:lvl4pPr>
            <a:lvl5pPr marL="2153027" indent="-239226">
              <a:defRPr kumimoji="1">
                <a:solidFill>
                  <a:schemeClr val="tx1"/>
                </a:solidFill>
                <a:latin typeface="Gill Sans MT"/>
                <a:ea typeface="HGｺﾞｼｯｸE" pitchFamily="49" charset="-128"/>
              </a:defRPr>
            </a:lvl5pPr>
            <a:lvl6pPr marL="2631478" indent="-239226" fontAlgn="base">
              <a:spcBef>
                <a:spcPct val="0"/>
              </a:spcBef>
              <a:spcAft>
                <a:spcPct val="0"/>
              </a:spcAft>
              <a:defRPr kumimoji="1">
                <a:solidFill>
                  <a:schemeClr val="tx1"/>
                </a:solidFill>
                <a:latin typeface="Gill Sans MT"/>
                <a:ea typeface="HGｺﾞｼｯｸE" pitchFamily="49" charset="-128"/>
              </a:defRPr>
            </a:lvl6pPr>
            <a:lvl7pPr marL="3109928" indent="-239226" fontAlgn="base">
              <a:spcBef>
                <a:spcPct val="0"/>
              </a:spcBef>
              <a:spcAft>
                <a:spcPct val="0"/>
              </a:spcAft>
              <a:defRPr kumimoji="1">
                <a:solidFill>
                  <a:schemeClr val="tx1"/>
                </a:solidFill>
                <a:latin typeface="Gill Sans MT"/>
                <a:ea typeface="HGｺﾞｼｯｸE" pitchFamily="49" charset="-128"/>
              </a:defRPr>
            </a:lvl7pPr>
            <a:lvl8pPr marL="3588378" indent="-239226" fontAlgn="base">
              <a:spcBef>
                <a:spcPct val="0"/>
              </a:spcBef>
              <a:spcAft>
                <a:spcPct val="0"/>
              </a:spcAft>
              <a:defRPr kumimoji="1">
                <a:solidFill>
                  <a:schemeClr val="tx1"/>
                </a:solidFill>
                <a:latin typeface="Gill Sans MT"/>
                <a:ea typeface="HGｺﾞｼｯｸE" pitchFamily="49" charset="-128"/>
              </a:defRPr>
            </a:lvl8pPr>
            <a:lvl9pPr marL="4066829" indent="-239226" fontAlgn="base">
              <a:spcBef>
                <a:spcPct val="0"/>
              </a:spcBef>
              <a:spcAft>
                <a:spcPct val="0"/>
              </a:spcAft>
              <a:defRPr kumimoji="1">
                <a:solidFill>
                  <a:schemeClr val="tx1"/>
                </a:solidFill>
                <a:latin typeface="Gill Sans MT"/>
                <a:ea typeface="HGｺﾞｼｯｸE" pitchFamily="49" charset="-128"/>
              </a:defRPr>
            </a:lvl9pPr>
          </a:lstStyle>
          <a:p>
            <a:pPr fontAlgn="base">
              <a:spcBef>
                <a:spcPct val="0"/>
              </a:spcBef>
              <a:spcAft>
                <a:spcPct val="0"/>
              </a:spcAft>
            </a:pPr>
            <a:fld id="{6BC89509-EBC5-4A88-9083-22100C74CECD}" type="slidenum">
              <a:rPr lang="ja-JP" altLang="en-US">
                <a:latin typeface="Calibri" pitchFamily="34" charset="0"/>
                <a:ea typeface="ＭＳ Ｐゴシック" pitchFamily="50" charset="-128"/>
              </a:rPr>
              <a:pPr fontAlgn="base">
                <a:spcBef>
                  <a:spcPct val="0"/>
                </a:spcBef>
                <a:spcAft>
                  <a:spcPct val="0"/>
                </a:spcAft>
              </a:pPr>
              <a:t>33</a:t>
            </a:fld>
            <a:endParaRPr lang="ja-JP" altLang="en-US">
              <a:latin typeface="Calibri" pitchFamily="34" charset="0"/>
              <a:ea typeface="ＭＳ Ｐゴシック" pitchFamily="50" charset="-128"/>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ノート プレースホル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ja-JP" altLang="en-US" smtClean="0"/>
          </a:p>
        </p:txBody>
      </p:sp>
      <p:sp>
        <p:nvSpPr>
          <p:cNvPr id="27652" name="スライド番号プレースホルダ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kumimoji="1">
                <a:solidFill>
                  <a:schemeClr val="tx1"/>
                </a:solidFill>
                <a:latin typeface="Gill Sans MT"/>
                <a:ea typeface="HGｺﾞｼｯｸE" pitchFamily="49" charset="-128"/>
              </a:defRPr>
            </a:lvl1pPr>
            <a:lvl2pPr marL="777482" indent="-299031">
              <a:defRPr kumimoji="1">
                <a:solidFill>
                  <a:schemeClr val="tx1"/>
                </a:solidFill>
                <a:latin typeface="Gill Sans MT"/>
                <a:ea typeface="HGｺﾞｼｯｸE" pitchFamily="49" charset="-128"/>
              </a:defRPr>
            </a:lvl2pPr>
            <a:lvl3pPr marL="1196126" indent="-239226">
              <a:defRPr kumimoji="1">
                <a:solidFill>
                  <a:schemeClr val="tx1"/>
                </a:solidFill>
                <a:latin typeface="Gill Sans MT"/>
                <a:ea typeface="HGｺﾞｼｯｸE" pitchFamily="49" charset="-128"/>
              </a:defRPr>
            </a:lvl3pPr>
            <a:lvl4pPr marL="1674577" indent="-239226">
              <a:defRPr kumimoji="1">
                <a:solidFill>
                  <a:schemeClr val="tx1"/>
                </a:solidFill>
                <a:latin typeface="Gill Sans MT"/>
                <a:ea typeface="HGｺﾞｼｯｸE" pitchFamily="49" charset="-128"/>
              </a:defRPr>
            </a:lvl4pPr>
            <a:lvl5pPr marL="2153027" indent="-239226">
              <a:defRPr kumimoji="1">
                <a:solidFill>
                  <a:schemeClr val="tx1"/>
                </a:solidFill>
                <a:latin typeface="Gill Sans MT"/>
                <a:ea typeface="HGｺﾞｼｯｸE" pitchFamily="49" charset="-128"/>
              </a:defRPr>
            </a:lvl5pPr>
            <a:lvl6pPr marL="2631478" indent="-239226" fontAlgn="base">
              <a:spcBef>
                <a:spcPct val="0"/>
              </a:spcBef>
              <a:spcAft>
                <a:spcPct val="0"/>
              </a:spcAft>
              <a:defRPr kumimoji="1">
                <a:solidFill>
                  <a:schemeClr val="tx1"/>
                </a:solidFill>
                <a:latin typeface="Gill Sans MT"/>
                <a:ea typeface="HGｺﾞｼｯｸE" pitchFamily="49" charset="-128"/>
              </a:defRPr>
            </a:lvl6pPr>
            <a:lvl7pPr marL="3109928" indent="-239226" fontAlgn="base">
              <a:spcBef>
                <a:spcPct val="0"/>
              </a:spcBef>
              <a:spcAft>
                <a:spcPct val="0"/>
              </a:spcAft>
              <a:defRPr kumimoji="1">
                <a:solidFill>
                  <a:schemeClr val="tx1"/>
                </a:solidFill>
                <a:latin typeface="Gill Sans MT"/>
                <a:ea typeface="HGｺﾞｼｯｸE" pitchFamily="49" charset="-128"/>
              </a:defRPr>
            </a:lvl7pPr>
            <a:lvl8pPr marL="3588378" indent="-239226" fontAlgn="base">
              <a:spcBef>
                <a:spcPct val="0"/>
              </a:spcBef>
              <a:spcAft>
                <a:spcPct val="0"/>
              </a:spcAft>
              <a:defRPr kumimoji="1">
                <a:solidFill>
                  <a:schemeClr val="tx1"/>
                </a:solidFill>
                <a:latin typeface="Gill Sans MT"/>
                <a:ea typeface="HGｺﾞｼｯｸE" pitchFamily="49" charset="-128"/>
              </a:defRPr>
            </a:lvl8pPr>
            <a:lvl9pPr marL="4066829" indent="-239226" fontAlgn="base">
              <a:spcBef>
                <a:spcPct val="0"/>
              </a:spcBef>
              <a:spcAft>
                <a:spcPct val="0"/>
              </a:spcAft>
              <a:defRPr kumimoji="1">
                <a:solidFill>
                  <a:schemeClr val="tx1"/>
                </a:solidFill>
                <a:latin typeface="Gill Sans MT"/>
                <a:ea typeface="HGｺﾞｼｯｸE" pitchFamily="49" charset="-128"/>
              </a:defRPr>
            </a:lvl9pPr>
          </a:lstStyle>
          <a:p>
            <a:pPr fontAlgn="base">
              <a:spcBef>
                <a:spcPct val="0"/>
              </a:spcBef>
              <a:spcAft>
                <a:spcPct val="0"/>
              </a:spcAft>
            </a:pPr>
            <a:fld id="{63651A65-EF21-4071-9C38-AB8F07FB5C38}" type="slidenum">
              <a:rPr lang="ja-JP" altLang="en-US">
                <a:latin typeface="Calibri" pitchFamily="34" charset="0"/>
                <a:ea typeface="ＭＳ Ｐゴシック" pitchFamily="50" charset="-128"/>
              </a:rPr>
              <a:pPr fontAlgn="base">
                <a:spcBef>
                  <a:spcPct val="0"/>
                </a:spcBef>
                <a:spcAft>
                  <a:spcPct val="0"/>
                </a:spcAft>
              </a:pPr>
              <a:t>34</a:t>
            </a:fld>
            <a:endParaRPr lang="ja-JP" altLang="en-US">
              <a:latin typeface="Calibri" pitchFamily="34" charset="0"/>
              <a:ea typeface="ＭＳ Ｐゴシック" pitchFamily="50" charset="-128"/>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66788" y="949325"/>
            <a:ext cx="4840287" cy="3632200"/>
          </a:xfrm>
        </p:spPr>
      </p:sp>
      <p:sp>
        <p:nvSpPr>
          <p:cNvPr id="4" name="ノート プレースホルダー 3"/>
          <p:cNvSpPr>
            <a:spLocks noGrp="1"/>
          </p:cNvSpPr>
          <p:nvPr>
            <p:ph type="body" sz="quarter" idx="10"/>
          </p:nvPr>
        </p:nvSpPr>
        <p:spPr/>
        <p:txBody>
          <a:bodyPr/>
          <a:lstStyle/>
          <a:p>
            <a:endParaRPr kumimoji="1" lang="ja-JP" altLang="en-US"/>
          </a:p>
        </p:txBody>
      </p:sp>
    </p:spTree>
    <p:extLst>
      <p:ext uri="{BB962C8B-B14F-4D97-AF65-F5344CB8AC3E}">
        <p14:creationId xmlns:p14="http://schemas.microsoft.com/office/powerpoint/2010/main" val="2901249772"/>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012825" y="965200"/>
            <a:ext cx="4840288" cy="3632200"/>
          </a:xfrm>
        </p:spPr>
      </p:sp>
      <p:sp>
        <p:nvSpPr>
          <p:cNvPr id="3" name="ノート プレースホルダー 2"/>
          <p:cNvSpPr>
            <a:spLocks noGrp="1"/>
          </p:cNvSpPr>
          <p:nvPr>
            <p:ph type="body" idx="1"/>
          </p:nvPr>
        </p:nvSpPr>
        <p:spPr>
          <a:xfrm>
            <a:off x="907627" y="4783308"/>
            <a:ext cx="5218854" cy="3913614"/>
          </a:xfrm>
        </p:spPr>
        <p:txBody>
          <a:bodyPr/>
          <a:lstStyle/>
          <a:p>
            <a:pPr defTabSz="911229">
              <a:lnSpc>
                <a:spcPts val="1894"/>
              </a:lnSpc>
              <a:defRPr/>
            </a:pPr>
            <a:r>
              <a:rPr lang="ja-JP" altLang="en-US" kern="100" dirty="0">
                <a:latin typeface="Meiryo UI" panose="020B0604030504040204" pitchFamily="50" charset="-128"/>
                <a:ea typeface="Meiryo UI" panose="020B0604030504040204" pitchFamily="50" charset="-128"/>
                <a:cs typeface="Meiryo UI" panose="020B0604030504040204" pitchFamily="50" charset="-128"/>
              </a:rPr>
              <a:t>  看護方式も、その特徴によって認知症ケアに影響する。</a:t>
            </a: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看護方式それぞれのメリット・デメリットを把握する。</a:t>
            </a:r>
            <a:endParaRPr kumimoji="1"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894"/>
              </a:lnSpc>
            </a:pP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  特に、師長、主任相当の職務の看護師は、理解しておくことが必要である。</a:t>
            </a:r>
            <a:endParaRPr kumimoji="1"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894"/>
              </a:lnSpc>
            </a:pPr>
            <a:endParaRPr kumimoji="1" lang="en-US" altLang="ja-JP" dirty="0" smtClean="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569896020"/>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031875" y="981075"/>
            <a:ext cx="4821238" cy="3616325"/>
          </a:xfrm>
        </p:spPr>
      </p:sp>
      <p:sp>
        <p:nvSpPr>
          <p:cNvPr id="5" name="ノート プレースホルダー 4"/>
          <p:cNvSpPr>
            <a:spLocks noGrp="1"/>
          </p:cNvSpPr>
          <p:nvPr>
            <p:ph type="body" sz="quarter" idx="10"/>
          </p:nvPr>
        </p:nvSpPr>
        <p:spPr/>
        <p:txBody>
          <a:bodyPr/>
          <a:lstStyle/>
          <a:p>
            <a:endParaRPr kumimoji="1" lang="ja-JP" altLang="en-US"/>
          </a:p>
        </p:txBody>
      </p:sp>
    </p:spTree>
    <p:extLst>
      <p:ext uri="{BB962C8B-B14F-4D97-AF65-F5344CB8AC3E}">
        <p14:creationId xmlns:p14="http://schemas.microsoft.com/office/powerpoint/2010/main" val="2488101624"/>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020763" y="965200"/>
            <a:ext cx="4864100" cy="3648075"/>
          </a:xfrm>
        </p:spPr>
      </p:sp>
      <p:sp>
        <p:nvSpPr>
          <p:cNvPr id="3" name="ノート プレースホルダー 2"/>
          <p:cNvSpPr>
            <a:spLocks noGrp="1"/>
          </p:cNvSpPr>
          <p:nvPr>
            <p:ph type="body" idx="1"/>
          </p:nvPr>
        </p:nvSpPr>
        <p:spPr>
          <a:xfrm>
            <a:off x="850901" y="4783308"/>
            <a:ext cx="5209399" cy="3913614"/>
          </a:xfrm>
        </p:spPr>
        <p:txBody>
          <a:bodyPr/>
          <a:lstStyle/>
          <a:p>
            <a:pPr defTabSz="911229">
              <a:lnSpc>
                <a:spcPts val="1894"/>
              </a:lnSpc>
              <a:defRPr/>
            </a:pPr>
            <a:r>
              <a:rPr lang="ja-JP" altLang="en-US" kern="100" dirty="0">
                <a:latin typeface="Meiryo UI" panose="020B0604030504040204" pitchFamily="50" charset="-128"/>
                <a:ea typeface="Meiryo UI" panose="020B0604030504040204" pitchFamily="50" charset="-128"/>
                <a:cs typeface="Meiryo UI" panose="020B0604030504040204" pitchFamily="50" charset="-128"/>
              </a:rPr>
              <a:t> </a:t>
            </a:r>
            <a:r>
              <a:rPr lang="ja-JP" altLang="en-US" kern="100" dirty="0" smtClean="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自分の受け持ちだけでなく、チーム全体の患者に関心を持ち、スタッフ間の連帯意識をもって、みんなでケアを行おうという雰囲気が生まれるよう、看護管理者たちがスタッフにかかわる。</a:t>
            </a:r>
            <a:endParaRPr kumimoji="1"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algn="just">
              <a:lnSpc>
                <a:spcPts val="1894"/>
              </a:lnSpc>
            </a:pPr>
            <a:r>
              <a:rPr lang="ja-JP" altLang="en-US" kern="100" dirty="0">
                <a:latin typeface="Meiryo UI" panose="020B0604030504040204" pitchFamily="50" charset="-128"/>
                <a:ea typeface="Meiryo UI" panose="020B0604030504040204" pitchFamily="50" charset="-128"/>
                <a:cs typeface="Meiryo UI" panose="020B0604030504040204" pitchFamily="50" charset="-128"/>
              </a:rPr>
              <a:t>  認知症やそのケアに精通した看護師がひとりで頑張っても有効なケアとはいえない。</a:t>
            </a:r>
            <a:endParaRPr lang="en-US" altLang="ja-JP"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94"/>
              </a:lnSpc>
            </a:pPr>
            <a:endParaRPr kumimoji="1"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894"/>
              </a:lnSpc>
            </a:pP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例：看護師が行おうとしたケアを患者が拒否 </a:t>
            </a:r>
            <a:endParaRPr kumimoji="1"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894"/>
              </a:lnSpc>
            </a:pP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      ⇒ 押し問答せず、いったん「嫌だ」という患者の気持ちを受け入れて引き下がる</a:t>
            </a:r>
            <a:endParaRPr kumimoji="1"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894"/>
              </a:lnSpc>
            </a:pP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　　　　　少し時間を置いてから再度試みる</a:t>
            </a:r>
            <a:endParaRPr kumimoji="1"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894"/>
              </a:lnSpc>
            </a:pP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　    　　それでもだめなときは、他の看護師に代わってもらう</a:t>
            </a:r>
            <a:endParaRPr kumimoji="1"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894"/>
              </a:lnSpc>
            </a:pPr>
            <a:endParaRPr kumimoji="1"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894"/>
              </a:lnSpc>
            </a:pP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　　  時間をかけて話をすれば受け入れてもらえそうだと判断した時</a:t>
            </a:r>
            <a:endParaRPr kumimoji="1"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894"/>
              </a:lnSpc>
            </a:pPr>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 自分が担当している他の患者のカバーに入ってもらえるか。</a:t>
            </a:r>
            <a:endParaRPr kumimoji="1" lang="ja-JP" altLang="en-US"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020414369"/>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012825" y="965200"/>
            <a:ext cx="4840288" cy="3632200"/>
          </a:xfrm>
        </p:spPr>
      </p:sp>
      <p:sp>
        <p:nvSpPr>
          <p:cNvPr id="3" name="ノート プレースホルダー 2"/>
          <p:cNvSpPr>
            <a:spLocks noGrp="1"/>
          </p:cNvSpPr>
          <p:nvPr>
            <p:ph type="body" idx="1"/>
          </p:nvPr>
        </p:nvSpPr>
        <p:spPr>
          <a:xfrm>
            <a:off x="860354" y="4783308"/>
            <a:ext cx="5133764" cy="3913614"/>
          </a:xfrm>
        </p:spPr>
        <p:txBody>
          <a:bodyPr/>
          <a:lstStyle/>
          <a:p>
            <a:pPr algn="just">
              <a:lnSpc>
                <a:spcPts val="1894"/>
              </a:lnSpc>
            </a:pPr>
            <a:r>
              <a:rPr lang="ja-JP" altLang="en-US" kern="100" dirty="0">
                <a:latin typeface="Meiryo UI" panose="020B0604030504040204" pitchFamily="50" charset="-128"/>
                <a:ea typeface="Meiryo UI" panose="020B0604030504040204" pitchFamily="50" charset="-128"/>
                <a:cs typeface="Meiryo UI" panose="020B0604030504040204" pitchFamily="50" charset="-128"/>
              </a:rPr>
              <a:t>  認知症があっても、できていたことは入院中も維持できるようにケア計画を立てる</a:t>
            </a:r>
            <a:endParaRPr lang="en-US" altLang="ja-JP" kern="100" dirty="0">
              <a:latin typeface="Meiryo UI" panose="020B0604030504040204" pitchFamily="50" charset="-128"/>
              <a:ea typeface="Meiryo UI" panose="020B0604030504040204" pitchFamily="50" charset="-128"/>
              <a:cs typeface="Meiryo UI" panose="020B0604030504040204" pitchFamily="50" charset="-128"/>
            </a:endParaRPr>
          </a:p>
          <a:p>
            <a:pPr>
              <a:lnSpc>
                <a:spcPts val="1894"/>
              </a:lnSpc>
            </a:pPr>
            <a:endParaRPr kumimoji="1"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894"/>
              </a:lnSpc>
            </a:pPr>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例：インスリン自己注射ができていた患者</a:t>
            </a:r>
            <a:endParaRPr kumimoji="1"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894"/>
              </a:lnSpc>
            </a:pPr>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 ⇒ 入院後、看護師がインスリン注射することで、できなくなる</a:t>
            </a:r>
            <a:endParaRPr kumimoji="1"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894"/>
              </a:lnSpc>
            </a:pP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　　　　　 排泄や更衣も同様</a:t>
            </a:r>
            <a:endParaRPr kumimoji="1"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894"/>
              </a:lnSpc>
            </a:pP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           認知症患者＝忘れた後に思い出す、覚え直すことが難しくなる</a:t>
            </a:r>
            <a:endParaRPr kumimoji="1"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894"/>
              </a:lnSpc>
            </a:pPr>
            <a:endParaRPr kumimoji="1"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894"/>
              </a:lnSpc>
            </a:pP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  急性期病院の看護師の役割</a:t>
            </a:r>
            <a:endParaRPr kumimoji="1"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defTabSz="911229">
              <a:lnSpc>
                <a:spcPts val="1894"/>
              </a:lnSpc>
              <a:defRPr/>
            </a:pPr>
            <a:r>
              <a:rPr lang="ja-JP" altLang="en-US" b="0" kern="1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b="0" kern="100" dirty="0" smtClean="0">
                <a:latin typeface="Meiryo UI" panose="020B0604030504040204" pitchFamily="50" charset="-128"/>
                <a:ea typeface="Meiryo UI" panose="020B0604030504040204" pitchFamily="50" charset="-128"/>
                <a:cs typeface="Meiryo UI" panose="020B0604030504040204" pitchFamily="50" charset="-128"/>
              </a:rPr>
              <a:t>ADL</a:t>
            </a:r>
            <a:r>
              <a:rPr lang="ja-JP" altLang="en-US" b="0" kern="100" dirty="0" smtClean="0">
                <a:latin typeface="Meiryo UI" panose="020B0604030504040204" pitchFamily="50" charset="-128"/>
                <a:ea typeface="Meiryo UI" panose="020B0604030504040204" pitchFamily="50" charset="-128"/>
                <a:cs typeface="Meiryo UI" panose="020B0604030504040204" pitchFamily="50" charset="-128"/>
              </a:rPr>
              <a:t>を落とさず、身体疾患を回復させて（治癒はできないかもしれないが）、元の生活の場にすみやかに戻れるように退院後の生活を見越してケア計画を立てていく</a:t>
            </a:r>
            <a:endParaRPr lang="en-US" altLang="ja-JP" b="0" kern="100" dirty="0" smtClean="0">
              <a:latin typeface="Meiryo UI" panose="020B0604030504040204" pitchFamily="50" charset="-128"/>
              <a:ea typeface="Meiryo UI" panose="020B0604030504040204" pitchFamily="50" charset="-128"/>
              <a:cs typeface="Meiryo UI" panose="020B0604030504040204" pitchFamily="50" charset="-128"/>
            </a:endParaRPr>
          </a:p>
          <a:p>
            <a:pPr defTabSz="911229">
              <a:lnSpc>
                <a:spcPts val="1894"/>
              </a:lnSpc>
              <a:defRPr/>
            </a:pPr>
            <a:endParaRPr lang="en-US" altLang="ja-JP" sz="1100" kern="100" dirty="0">
              <a:latin typeface="Meiryo UI" panose="020B0604030504040204" pitchFamily="50" charset="-128"/>
              <a:ea typeface="Meiryo UI" panose="020B0604030504040204" pitchFamily="50" charset="-128"/>
              <a:cs typeface="Meiryo UI" panose="020B0604030504040204" pitchFamily="50" charset="-128"/>
            </a:endParaRPr>
          </a:p>
          <a:p>
            <a:pPr>
              <a:lnSpc>
                <a:spcPts val="1894"/>
              </a:lnSpc>
            </a:pPr>
            <a:r>
              <a:rPr lang="en-US" altLang="ja-JP" sz="1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引用・参考文献</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a:lnSpc>
                <a:spcPts val="1894"/>
              </a:lnSpc>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　・湯浅美千代編：看護師認知症対応力向上研修テキスト、Ｐ</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108</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110</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  東京都</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4005382304"/>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50913" y="965200"/>
            <a:ext cx="4841875" cy="3632200"/>
          </a:xfrm>
        </p:spPr>
      </p:sp>
      <p:sp>
        <p:nvSpPr>
          <p:cNvPr id="3" name="ノート プレースホルダー 2"/>
          <p:cNvSpPr>
            <a:spLocks noGrp="1"/>
          </p:cNvSpPr>
          <p:nvPr>
            <p:ph type="body" idx="1"/>
          </p:nvPr>
        </p:nvSpPr>
        <p:spPr>
          <a:xfrm>
            <a:off x="860354" y="4783308"/>
            <a:ext cx="4959632" cy="3913614"/>
          </a:xfrm>
        </p:spPr>
        <p:txBody>
          <a:bodyPr/>
          <a:lstStyle/>
          <a:p>
            <a:pPr>
              <a:lnSpc>
                <a:spcPts val="1894"/>
              </a:lnSpc>
            </a:pP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  </a:t>
            </a:r>
            <a:r>
              <a:rPr kumimoji="1" lang="en-US" altLang="ja-JP" dirty="0" smtClean="0">
                <a:latin typeface="Meiryo UI" panose="020B0604030504040204" pitchFamily="50" charset="-128"/>
                <a:ea typeface="Meiryo UI" panose="020B0604030504040204" pitchFamily="50" charset="-128"/>
                <a:cs typeface="Meiryo UI" panose="020B0604030504040204" pitchFamily="50" charset="-128"/>
              </a:rPr>
              <a:t>ADL</a:t>
            </a: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拡大に向けて、どのようにアセスメントし、進めていけばよいのか、について説明する。</a:t>
            </a:r>
            <a:endParaRPr kumimoji="1"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894"/>
              </a:lnSpc>
            </a:pP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  </a:t>
            </a:r>
            <a:r>
              <a:rPr kumimoji="1" lang="en-US" altLang="ja-JP" dirty="0" smtClean="0">
                <a:latin typeface="Meiryo UI" panose="020B0604030504040204" pitchFamily="50" charset="-128"/>
                <a:ea typeface="Meiryo UI" panose="020B0604030504040204" pitchFamily="50" charset="-128"/>
                <a:cs typeface="Meiryo UI" panose="020B0604030504040204" pitchFamily="50" charset="-128"/>
              </a:rPr>
              <a:t>ADL</a:t>
            </a: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の中で食事と排泄について解説する。</a:t>
            </a:r>
            <a:endParaRPr kumimoji="1"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894"/>
              </a:lnSpc>
            </a:pPr>
            <a:endParaRPr kumimoji="1" lang="ja-JP" altLang="en-US"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480754919"/>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66788" y="965200"/>
            <a:ext cx="4840287" cy="3632200"/>
          </a:xfrm>
        </p:spPr>
      </p:sp>
      <p:sp>
        <p:nvSpPr>
          <p:cNvPr id="3" name="ノート プレースホルダー 2"/>
          <p:cNvSpPr>
            <a:spLocks noGrp="1"/>
          </p:cNvSpPr>
          <p:nvPr>
            <p:ph type="body" idx="1"/>
          </p:nvPr>
        </p:nvSpPr>
        <p:spPr>
          <a:xfrm>
            <a:off x="879264" y="4783308"/>
            <a:ext cx="5020311" cy="3913614"/>
          </a:xfrm>
        </p:spPr>
        <p:txBody>
          <a:bodyPr/>
          <a:lstStyle/>
          <a:p>
            <a:pPr>
              <a:lnSpc>
                <a:spcPts val="1894"/>
              </a:lnSpc>
            </a:pPr>
            <a:r>
              <a:rPr lang="ja-JP" altLang="en-US" dirty="0">
                <a:latin typeface="Meiryo UI" panose="020B0604030504040204" pitchFamily="50" charset="-128"/>
                <a:ea typeface="Meiryo UI" panose="020B0604030504040204" pitchFamily="50" charset="-128"/>
                <a:cs typeface="Meiryo UI" panose="020B0604030504040204" pitchFamily="50" charset="-128"/>
              </a:rPr>
              <a:t>  退院支援のための実践的なケアの具体例として</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ADL</a:t>
            </a:r>
            <a:r>
              <a:rPr lang="ja-JP" altLang="en-US" dirty="0">
                <a:latin typeface="Meiryo UI" panose="020B0604030504040204" pitchFamily="50" charset="-128"/>
                <a:ea typeface="Meiryo UI" panose="020B0604030504040204" pitchFamily="50" charset="-128"/>
                <a:cs typeface="Meiryo UI" panose="020B0604030504040204" pitchFamily="50" charset="-128"/>
              </a:rPr>
              <a:t>の中でも基本的な動作である食事と排泄に焦点をあてる。</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a:lnSpc>
                <a:spcPts val="1894"/>
              </a:lnSpc>
            </a:pP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defTabSz="911229">
              <a:lnSpc>
                <a:spcPts val="1894"/>
              </a:lnSpc>
              <a:defRPr/>
            </a:pPr>
            <a:r>
              <a:rPr lang="ja-JP" altLang="en-US" dirty="0">
                <a:latin typeface="Meiryo UI" panose="020B0604030504040204" pitchFamily="50" charset="-128"/>
                <a:ea typeface="Meiryo UI" panose="020B0604030504040204" pitchFamily="50" charset="-128"/>
                <a:cs typeface="Meiryo UI" panose="020B0604030504040204" pitchFamily="50" charset="-128"/>
              </a:rPr>
              <a:t>１　入院前の</a:t>
            </a:r>
            <a:r>
              <a:rPr lang="ja-JP" altLang="en-US" u="heavy" dirty="0">
                <a:latin typeface="Meiryo UI" panose="020B0604030504040204" pitchFamily="50" charset="-128"/>
                <a:ea typeface="Meiryo UI" panose="020B0604030504040204" pitchFamily="50" charset="-128"/>
                <a:cs typeface="Meiryo UI" panose="020B0604030504040204" pitchFamily="50" charset="-128"/>
              </a:rPr>
              <a:t>生活状況</a:t>
            </a:r>
            <a:r>
              <a:rPr lang="ja-JP" altLang="en-US" dirty="0">
                <a:latin typeface="Meiryo UI" panose="020B0604030504040204" pitchFamily="50" charset="-128"/>
                <a:ea typeface="Meiryo UI" panose="020B0604030504040204" pitchFamily="50" charset="-128"/>
                <a:cs typeface="Meiryo UI" panose="020B0604030504040204" pitchFamily="50" charset="-128"/>
              </a:rPr>
              <a:t>の情報を得る</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a:lnSpc>
                <a:spcPts val="1894"/>
              </a:lnSpc>
            </a:pP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  それぞれ、元々のその人のパターンに加えて、認知症の中核症状によって、どの程度生活機能障害が出現していたのか把握する。これがその人の退院に向けたゴール設定となる。</a:t>
            </a:r>
            <a:endParaRPr kumimoji="1" lang="ja-JP" altLang="en-US"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7254145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23925" y="949325"/>
            <a:ext cx="4884738" cy="3663950"/>
          </a:xfrm>
        </p:spPr>
      </p:sp>
      <p:sp>
        <p:nvSpPr>
          <p:cNvPr id="3" name="ノート プレースホルダー 2"/>
          <p:cNvSpPr>
            <a:spLocks noGrp="1"/>
          </p:cNvSpPr>
          <p:nvPr>
            <p:ph type="body" idx="1"/>
          </p:nvPr>
        </p:nvSpPr>
        <p:spPr>
          <a:xfrm>
            <a:off x="822537" y="4783308"/>
            <a:ext cx="5190491" cy="3913614"/>
          </a:xfrm>
        </p:spPr>
        <p:txBody>
          <a:bodyPr/>
          <a:lstStyle/>
          <a:p>
            <a:pPr defTabSz="883345">
              <a:lnSpc>
                <a:spcPts val="1894"/>
              </a:lnSpc>
              <a:defRPr/>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ja-JP" dirty="0" smtClean="0">
                <a:latin typeface="Meiryo UI" panose="020B0604030504040204" pitchFamily="50" charset="-128"/>
                <a:ea typeface="Meiryo UI" panose="020B0604030504040204" pitchFamily="50" charset="-128"/>
                <a:cs typeface="Meiryo UI" panose="020B0604030504040204" pitchFamily="50" charset="-128"/>
              </a:rPr>
              <a:t>医療</a:t>
            </a:r>
            <a:r>
              <a:rPr lang="ja-JP" altLang="ja-JP" dirty="0">
                <a:latin typeface="Meiryo UI" panose="020B0604030504040204" pitchFamily="50" charset="-128"/>
                <a:ea typeface="Meiryo UI" panose="020B0604030504040204" pitchFamily="50" charset="-128"/>
                <a:cs typeface="Meiryo UI" panose="020B0604030504040204" pitchFamily="50" charset="-128"/>
              </a:rPr>
              <a:t>事故を回避するための方策として、認知症患者の行動を制限することが第一選択となっている</a:t>
            </a:r>
            <a:r>
              <a:rPr lang="ja-JP" altLang="en-US" dirty="0">
                <a:latin typeface="Meiryo UI" panose="020B0604030504040204" pitchFamily="50" charset="-128"/>
                <a:ea typeface="Meiryo UI" panose="020B0604030504040204" pitchFamily="50" charset="-128"/>
                <a:cs typeface="Meiryo UI" panose="020B0604030504040204" pitchFamily="50" charset="-128"/>
              </a:rPr>
              <a:t>のが現状である</a:t>
            </a:r>
            <a:r>
              <a:rPr lang="ja-JP" altLang="ja-JP"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しかし</a:t>
            </a:r>
            <a:r>
              <a:rPr lang="ja-JP" altLang="en-US" dirty="0">
                <a:latin typeface="Meiryo UI" panose="020B0604030504040204" pitchFamily="50" charset="-128"/>
                <a:ea typeface="Meiryo UI" panose="020B0604030504040204" pitchFamily="50" charset="-128"/>
                <a:cs typeface="Meiryo UI" panose="020B0604030504040204" pitchFamily="50" charset="-128"/>
              </a:rPr>
              <a:t>、それは事故の回避のみが目標となり、根本的な解決策ではない。</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defTabSz="883345">
              <a:lnSpc>
                <a:spcPts val="1894"/>
              </a:lnSpc>
              <a:defRPr/>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認知症</a:t>
            </a:r>
            <a:r>
              <a:rPr lang="ja-JP" altLang="en-US" dirty="0">
                <a:latin typeface="Meiryo UI" panose="020B0604030504040204" pitchFamily="50" charset="-128"/>
                <a:ea typeface="Meiryo UI" panose="020B0604030504040204" pitchFamily="50" charset="-128"/>
                <a:cs typeface="Meiryo UI" panose="020B0604030504040204" pitchFamily="50" charset="-128"/>
              </a:rPr>
              <a:t>に関連する医療安全を推進するには</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、①認知症</a:t>
            </a:r>
            <a:r>
              <a:rPr lang="ja-JP" altLang="en-US" dirty="0">
                <a:latin typeface="Meiryo UI" panose="020B0604030504040204" pitchFamily="50" charset="-128"/>
                <a:ea typeface="Meiryo UI" panose="020B0604030504040204" pitchFamily="50" charset="-128"/>
                <a:cs typeface="Meiryo UI" panose="020B0604030504040204" pitchFamily="50" charset="-128"/>
              </a:rPr>
              <a:t>を含めた認知機能障害について理解し、個々に合ったケアプランを立てることが重要である。</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defTabSz="883345">
              <a:lnSpc>
                <a:spcPts val="1894"/>
              </a:lnSpc>
              <a:defRPr/>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また、②医療</a:t>
            </a:r>
            <a:r>
              <a:rPr lang="ja-JP" altLang="en-US" dirty="0">
                <a:latin typeface="Meiryo UI" panose="020B0604030504040204" pitchFamily="50" charset="-128"/>
                <a:ea typeface="Meiryo UI" panose="020B0604030504040204" pitchFamily="50" charset="-128"/>
                <a:cs typeface="Meiryo UI" panose="020B0604030504040204" pitchFamily="50" charset="-128"/>
              </a:rPr>
              <a:t>事故のケースを通して、自施設および自部署の傾向を分析し、</a:t>
            </a:r>
            <a:r>
              <a:rPr lang="ja-JP" altLang="ja-JP" dirty="0">
                <a:latin typeface="Meiryo UI" panose="020B0604030504040204" pitchFamily="50" charset="-128"/>
                <a:ea typeface="Meiryo UI" panose="020B0604030504040204" pitchFamily="50" charset="-128"/>
                <a:cs typeface="Meiryo UI" panose="020B0604030504040204" pitchFamily="50" charset="-128"/>
              </a:rPr>
              <a:t>その分析に基づいて「医療・ケア体制」の改善と、認知症患者をとりまく「環境」を整えること</a:t>
            </a:r>
            <a:r>
              <a:rPr lang="ja-JP" altLang="en-US" dirty="0">
                <a:latin typeface="Meiryo UI" panose="020B0604030504040204" pitchFamily="50" charset="-128"/>
                <a:ea typeface="Meiryo UI" panose="020B0604030504040204" pitchFamily="50" charset="-128"/>
                <a:cs typeface="Meiryo UI" panose="020B0604030504040204" pitchFamily="50" charset="-128"/>
              </a:rPr>
              <a:t>が必要である。</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a:lnSpc>
                <a:spcPts val="1894"/>
              </a:lnSpc>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ja-JP" dirty="0" smtClean="0">
                <a:latin typeface="Meiryo UI" panose="020B0604030504040204" pitchFamily="50" charset="-128"/>
                <a:ea typeface="Meiryo UI" panose="020B0604030504040204" pitchFamily="50" charset="-128"/>
                <a:cs typeface="Meiryo UI" panose="020B0604030504040204" pitchFamily="50" charset="-128"/>
              </a:rPr>
              <a:t>認知症</a:t>
            </a:r>
            <a:r>
              <a:rPr lang="ja-JP" altLang="ja-JP" dirty="0">
                <a:latin typeface="Meiryo UI" panose="020B0604030504040204" pitchFamily="50" charset="-128"/>
                <a:ea typeface="Meiryo UI" panose="020B0604030504040204" pitchFamily="50" charset="-128"/>
                <a:cs typeface="Meiryo UI" panose="020B0604030504040204" pitchFamily="50" charset="-128"/>
              </a:rPr>
              <a:t>のリスクマネジメントで重要なのは、制止することではなく、患者の認知機能や身体機能に合わせたケアを実践することである。</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569896020"/>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81075" y="965200"/>
            <a:ext cx="4841875" cy="3632200"/>
          </a:xfrm>
        </p:spPr>
      </p:sp>
      <p:sp>
        <p:nvSpPr>
          <p:cNvPr id="3" name="ノート プレースホルダー 2"/>
          <p:cNvSpPr>
            <a:spLocks noGrp="1"/>
          </p:cNvSpPr>
          <p:nvPr>
            <p:ph type="body" idx="1"/>
          </p:nvPr>
        </p:nvSpPr>
        <p:spPr>
          <a:xfrm>
            <a:off x="813083" y="4783308"/>
            <a:ext cx="5124309" cy="3913614"/>
          </a:xfrm>
        </p:spPr>
        <p:txBody>
          <a:bodyPr/>
          <a:lstStyle/>
          <a:p>
            <a:pPr defTabSz="911229">
              <a:lnSpc>
                <a:spcPts val="1894"/>
              </a:lnSpc>
              <a:defRPr/>
            </a:pPr>
            <a:r>
              <a:rPr lang="ja-JP" altLang="en-US" dirty="0">
                <a:latin typeface="Meiryo UI" panose="020B0604030504040204" pitchFamily="50" charset="-128"/>
                <a:ea typeface="Meiryo UI" panose="020B0604030504040204" pitchFamily="50" charset="-128"/>
                <a:cs typeface="Meiryo UI" panose="020B0604030504040204" pitchFamily="50" charset="-128"/>
              </a:rPr>
              <a:t>２　入院後の生活状況を観察し、</a:t>
            </a:r>
            <a:r>
              <a:rPr lang="ja-JP" altLang="en-US" u="heavy" dirty="0">
                <a:uFill>
                  <a:solidFill>
                    <a:srgbClr val="FF0066"/>
                  </a:solidFill>
                </a:uFill>
                <a:latin typeface="Meiryo UI" panose="020B0604030504040204" pitchFamily="50" charset="-128"/>
                <a:ea typeface="Meiryo UI" panose="020B0604030504040204" pitchFamily="50" charset="-128"/>
                <a:cs typeface="Meiryo UI" panose="020B0604030504040204" pitchFamily="50" charset="-128"/>
              </a:rPr>
              <a:t>入院前</a:t>
            </a:r>
            <a:r>
              <a:rPr lang="ja-JP" altLang="en-US" dirty="0">
                <a:latin typeface="Meiryo UI" panose="020B0604030504040204" pitchFamily="50" charset="-128"/>
                <a:ea typeface="Meiryo UI" panose="020B0604030504040204" pitchFamily="50" charset="-128"/>
                <a:cs typeface="Meiryo UI" panose="020B0604030504040204" pitchFamily="50" charset="-128"/>
              </a:rPr>
              <a:t>と比較する</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a:lnSpc>
                <a:spcPts val="1894"/>
              </a:lnSpc>
            </a:pP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  前に挙げた入院前の生活状況と</a:t>
            </a:r>
            <a:r>
              <a:rPr lang="ja-JP" altLang="en-US" dirty="0">
                <a:latin typeface="Meiryo UI" panose="020B0604030504040204" pitchFamily="50" charset="-128"/>
                <a:ea typeface="Meiryo UI" panose="020B0604030504040204" pitchFamily="50" charset="-128"/>
                <a:cs typeface="Meiryo UI" panose="020B0604030504040204" pitchFamily="50" charset="-128"/>
              </a:rPr>
              <a:t>入院後の生活状況を比較し、どの部分が低下しているかを把握する。</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a:lnSpc>
                <a:spcPts val="1894"/>
              </a:lnSpc>
            </a:pP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  低下している部分があるとしたら、それは認知症が進行したが故の症状と判断するのは時期尚早である。なぜならば、認知機能は身体症状の影響を強く受けるため、身体疾患による苦痛や環境の変化によって一気に認知機能が低下するからである。</a:t>
            </a:r>
            <a:endParaRPr kumimoji="1"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894"/>
              </a:lnSpc>
            </a:pP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  しかし、それは認知症の進行とは言い切れず、せん妄等の一時的な機能低下としてとらえることが重要である。</a:t>
            </a:r>
            <a:endParaRPr kumimoji="1"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894"/>
              </a:lnSpc>
            </a:pP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  この時に必要なのは、その時の認知機能に合わせたケアを行いながら、ゴール（入院前の状況）を目指していくことである。</a:t>
            </a:r>
            <a:endParaRPr kumimoji="1" lang="ja-JP" altLang="en-US"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252710666"/>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58850" y="965200"/>
            <a:ext cx="4864100" cy="3648075"/>
          </a:xfrm>
        </p:spPr>
      </p:sp>
      <p:sp>
        <p:nvSpPr>
          <p:cNvPr id="3" name="ノート プレースホルダー 2"/>
          <p:cNvSpPr>
            <a:spLocks noGrp="1"/>
          </p:cNvSpPr>
          <p:nvPr>
            <p:ph type="body" idx="1"/>
          </p:nvPr>
        </p:nvSpPr>
        <p:spPr>
          <a:xfrm>
            <a:off x="813083" y="4706753"/>
            <a:ext cx="5237762" cy="4663378"/>
          </a:xfrm>
        </p:spPr>
        <p:txBody>
          <a:bodyPr/>
          <a:lstStyle/>
          <a:p>
            <a:pPr defTabSz="911229">
              <a:lnSpc>
                <a:spcPts val="1836"/>
              </a:lnSpc>
              <a:defRPr/>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＜食事＞</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a:lnSpc>
                <a:spcPts val="1836"/>
              </a:lnSpc>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3</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食まんべんなく摂取できなくても、一日のトータル量で評価する</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a:lnSpc>
                <a:spcPts val="1836"/>
              </a:lnSpc>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　元々の摂取量や嗜好は簡単には変えることは難しい。特に、認知症患者はその傾向が強い。</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a:lnSpc>
                <a:spcPts val="1836"/>
              </a:lnSpc>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　例えば、朝は食べない習慣の人に病院の朝食の時間帯に食べるよう勧めても無理が生じる。</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a:lnSpc>
                <a:spcPts val="1836"/>
              </a:lnSpc>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　そこで、押し問答するよりも、できるだけその人の習慣を大切にし、朝は食べられなくても、食間に軽いものを摂取するなど、幅を持たせて考えることで看護師の余裕にもつながる。</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a:lnSpc>
                <a:spcPts val="1836"/>
              </a:lnSpc>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・治療中でも体調や治療に影響がない程度に、生活リズムを整えるケアを実践する</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a:lnSpc>
                <a:spcPts val="1836"/>
              </a:lnSpc>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　入院期間が短縮されている状況のなかで、疾患の治療が終了してからの</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ADL</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拡大では患者の状態が追い付かず、自宅退院できなくなる可能性がある。</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a:lnSpc>
                <a:spcPts val="1836"/>
              </a:lnSpc>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　そのため、治療がまだ続いている時から、生活リズムを整えるケアを実践することが退院支援にとって重要である。ただし、体調や治療に支障がないよう注意しながら行うことが必要である。</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a:lnSpc>
                <a:spcPts val="1836"/>
              </a:lnSpc>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・食事介助の必要性について</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a:lnSpc>
                <a:spcPts val="1836"/>
              </a:lnSpc>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　本来自力で摂取できる能力を有していても、あえて摂取量の増量をめざすために、食事介助を優先する場合もあることを理解しておく。認知機能を回復するためには、できるだけ自分で食べられる患者は食べてもらうことが重要である。</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a:lnSpc>
                <a:spcPts val="1836"/>
              </a:lnSpc>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　しかし、身体疾患の回復期では、体力の回復を優先した方がよいこともあり、その場合は自力で食べていただくことで体力を消耗させるよりも、あえて介助することで安楽に摂取できるようにすることもある。（認知機能の回復のみにこだわると、身体の苦痛がみえなくなる）</a:t>
            </a:r>
          </a:p>
        </p:txBody>
      </p:sp>
    </p:spTree>
    <p:extLst>
      <p:ext uri="{BB962C8B-B14F-4D97-AF65-F5344CB8AC3E}">
        <p14:creationId xmlns:p14="http://schemas.microsoft.com/office/powerpoint/2010/main" val="3443789401"/>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87425" y="965200"/>
            <a:ext cx="4819650" cy="3616325"/>
          </a:xfrm>
        </p:spPr>
      </p:sp>
      <p:sp>
        <p:nvSpPr>
          <p:cNvPr id="3" name="ノート プレースホルダー 2"/>
          <p:cNvSpPr>
            <a:spLocks noGrp="1"/>
          </p:cNvSpPr>
          <p:nvPr>
            <p:ph type="body" idx="1"/>
          </p:nvPr>
        </p:nvSpPr>
        <p:spPr>
          <a:xfrm>
            <a:off x="831992" y="4783308"/>
            <a:ext cx="5133763" cy="3913614"/>
          </a:xfrm>
        </p:spPr>
        <p:txBody>
          <a:bodyPr/>
          <a:lstStyle/>
          <a:p>
            <a:pPr>
              <a:lnSpc>
                <a:spcPts val="1894"/>
              </a:lnSpc>
            </a:pPr>
            <a:r>
              <a:rPr lang="ja-JP" altLang="en-US" dirty="0">
                <a:latin typeface="Meiryo UI" panose="020B0604030504040204" pitchFamily="50" charset="-128"/>
                <a:ea typeface="Meiryo UI" panose="020B0604030504040204" pitchFamily="50" charset="-128"/>
                <a:cs typeface="Meiryo UI" panose="020B0604030504040204" pitchFamily="50" charset="-128"/>
              </a:rPr>
              <a:t>＜排泄＞</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a:lnSpc>
                <a:spcPts val="1894"/>
              </a:lnSpc>
            </a:pPr>
            <a:r>
              <a:rPr lang="ja-JP" altLang="en-US" dirty="0">
                <a:latin typeface="Meiryo UI" panose="020B0604030504040204" pitchFamily="50" charset="-128"/>
                <a:ea typeface="Meiryo UI" panose="020B0604030504040204" pitchFamily="50" charset="-128"/>
                <a:cs typeface="Meiryo UI" panose="020B0604030504040204" pitchFamily="50" charset="-128"/>
              </a:rPr>
              <a:t>・できるだけ早期にその人の本来の排泄パターンに戻ることができるようにする　</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a:lnSpc>
                <a:spcPts val="1894"/>
              </a:lnSpc>
            </a:pPr>
            <a:r>
              <a:rPr lang="ja-JP" altLang="en-US" dirty="0">
                <a:latin typeface="Meiryo UI" panose="020B0604030504040204" pitchFamily="50" charset="-128"/>
                <a:ea typeface="Meiryo UI" panose="020B0604030504040204" pitchFamily="50" charset="-128"/>
                <a:cs typeface="Meiryo UI" panose="020B0604030504040204" pitchFamily="50" charset="-128"/>
              </a:rPr>
              <a:t>　治療の進行度や体調をみながら、段階を経てその人の本来の排泄パターンに戻れるように支援することが必要である。</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a:lnSpc>
                <a:spcPts val="1894"/>
              </a:lnSpc>
            </a:pPr>
            <a:r>
              <a:rPr lang="ja-JP" altLang="en-US" dirty="0">
                <a:latin typeface="Meiryo UI" panose="020B0604030504040204" pitchFamily="50" charset="-128"/>
                <a:ea typeface="Meiryo UI" panose="020B0604030504040204" pitchFamily="50" charset="-128"/>
                <a:cs typeface="Meiryo UI" panose="020B0604030504040204" pitchFamily="50" charset="-128"/>
              </a:rPr>
              <a:t>・自尊心への配慮</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a:lnSpc>
                <a:spcPts val="1894"/>
              </a:lnSpc>
            </a:pPr>
            <a:r>
              <a:rPr lang="ja-JP" altLang="en-US" dirty="0">
                <a:latin typeface="Meiryo UI" panose="020B0604030504040204" pitchFamily="50" charset="-128"/>
                <a:ea typeface="Meiryo UI" panose="020B0604030504040204" pitchFamily="50" charset="-128"/>
                <a:cs typeface="Meiryo UI" panose="020B0604030504040204" pitchFamily="50" charset="-128"/>
              </a:rPr>
              <a:t>　排泄介助の際には、恥ずかしさや苦痛が最小限になるようにする</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a:lnSpc>
                <a:spcPts val="1894"/>
              </a:lnSpc>
            </a:pPr>
            <a:r>
              <a:rPr lang="ja-JP" altLang="en-US" dirty="0">
                <a:latin typeface="Meiryo UI" panose="020B0604030504040204" pitchFamily="50" charset="-128"/>
                <a:ea typeface="Meiryo UI" panose="020B0604030504040204" pitchFamily="50" charset="-128"/>
                <a:cs typeface="Meiryo UI" panose="020B0604030504040204" pitchFamily="50" charset="-128"/>
              </a:rPr>
              <a:t>　おむつや尿とりパットの使用が当たり前とは思わず、使用せざるを得ない患者の思いを察する</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a:lnSpc>
                <a:spcPts val="1894"/>
              </a:lnSpc>
            </a:pPr>
            <a:r>
              <a:rPr lang="ja-JP" altLang="en-US" dirty="0">
                <a:latin typeface="Meiryo UI" panose="020B0604030504040204" pitchFamily="50" charset="-128"/>
                <a:ea typeface="Meiryo UI" panose="020B0604030504040204" pitchFamily="50" charset="-128"/>
                <a:cs typeface="Meiryo UI" panose="020B0604030504040204" pitchFamily="50" charset="-128"/>
              </a:rPr>
              <a:t>　認知症患者だけではないが、高齢者が病気になり入院すると、おむつを使用することがあたかも必然のようになってきてはいないか？</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a:lnSpc>
                <a:spcPts val="1894"/>
              </a:lnSpc>
            </a:pPr>
            <a:r>
              <a:rPr lang="ja-JP" altLang="en-US" dirty="0">
                <a:latin typeface="Meiryo UI" panose="020B0604030504040204" pitchFamily="50" charset="-128"/>
                <a:ea typeface="Meiryo UI" panose="020B0604030504040204" pitchFamily="50" charset="-128"/>
                <a:cs typeface="Meiryo UI" panose="020B0604030504040204" pitchFamily="50" charset="-128"/>
              </a:rPr>
              <a:t>　病状によっては、仕方がないかもしれないが、当たり前という観念は捨て、おむつを使用しなければならなくなった患者の思いを察することが重要。</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a:lnSpc>
                <a:spcPts val="1894"/>
              </a:lnSpc>
            </a:pPr>
            <a:r>
              <a:rPr lang="ja-JP" altLang="en-US" dirty="0">
                <a:latin typeface="Meiryo UI" panose="020B0604030504040204" pitchFamily="50" charset="-128"/>
                <a:ea typeface="Meiryo UI" panose="020B0604030504040204" pitchFamily="50" charset="-128"/>
                <a:cs typeface="Meiryo UI" panose="020B0604030504040204" pitchFamily="50" charset="-128"/>
              </a:rPr>
              <a:t>　それは、認知症患者も同様である。</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a:lnSpc>
                <a:spcPts val="1894"/>
              </a:lnSpc>
            </a:pPr>
            <a:endParaRPr kumimoji="1" lang="ja-JP" altLang="en-US" dirty="0"/>
          </a:p>
        </p:txBody>
      </p:sp>
    </p:spTree>
    <p:extLst>
      <p:ext uri="{BB962C8B-B14F-4D97-AF65-F5344CB8AC3E}">
        <p14:creationId xmlns:p14="http://schemas.microsoft.com/office/powerpoint/2010/main" val="900395974"/>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020763" y="995363"/>
            <a:ext cx="4802187" cy="3602037"/>
          </a:xfrm>
        </p:spPr>
      </p:sp>
      <p:sp>
        <p:nvSpPr>
          <p:cNvPr id="3" name="ノート プレースホルダー 2"/>
          <p:cNvSpPr>
            <a:spLocks noGrp="1"/>
          </p:cNvSpPr>
          <p:nvPr>
            <p:ph type="body" idx="1"/>
          </p:nvPr>
        </p:nvSpPr>
        <p:spPr>
          <a:xfrm>
            <a:off x="850901" y="4783308"/>
            <a:ext cx="5095946" cy="3913614"/>
          </a:xfrm>
        </p:spPr>
        <p:txBody>
          <a:bodyPr/>
          <a:lstStyle/>
          <a:p>
            <a:pPr defTabSz="911229">
              <a:lnSpc>
                <a:spcPts val="1894"/>
              </a:lnSpc>
              <a:defRPr/>
            </a:pPr>
            <a:r>
              <a:rPr lang="ja-JP" altLang="en-US" kern="100" dirty="0">
                <a:latin typeface="Meiryo UI" panose="020B0604030504040204" pitchFamily="50" charset="-128"/>
                <a:ea typeface="Meiryo UI" panose="020B0604030504040204" pitchFamily="50" charset="-128"/>
                <a:cs typeface="Meiryo UI" panose="020B0604030504040204" pitchFamily="50" charset="-128"/>
              </a:rPr>
              <a:t> </a:t>
            </a:r>
            <a:r>
              <a:rPr lang="ja-JP" altLang="en-US" kern="1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kern="100" dirty="0">
                <a:latin typeface="Meiryo UI" panose="020B0604030504040204" pitchFamily="50" charset="-128"/>
                <a:ea typeface="Meiryo UI" panose="020B0604030504040204" pitchFamily="50" charset="-128"/>
                <a:cs typeface="Meiryo UI" panose="020B0604030504040204" pitchFamily="50" charset="-128"/>
              </a:rPr>
              <a:t>部署内における認知症ケア充実のための取り組み</a:t>
            </a:r>
            <a:r>
              <a:rPr lang="ja-JP" altLang="en-US" dirty="0">
                <a:latin typeface="Meiryo UI" panose="020B0604030504040204" pitchFamily="50" charset="-128"/>
                <a:ea typeface="Meiryo UI" panose="020B0604030504040204" pitchFamily="50" charset="-128"/>
                <a:cs typeface="Meiryo UI" panose="020B0604030504040204" pitchFamily="50" charset="-128"/>
              </a:rPr>
              <a:t>について、段階を追って説明する。</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a:lnSpc>
                <a:spcPts val="1894"/>
              </a:lnSpc>
            </a:pPr>
            <a:r>
              <a:rPr lang="ja-JP" altLang="en-US" dirty="0">
                <a:latin typeface="Meiryo UI" panose="020B0604030504040204" pitchFamily="50" charset="-128"/>
                <a:ea typeface="Meiryo UI" panose="020B0604030504040204" pitchFamily="50" charset="-128"/>
                <a:cs typeface="Meiryo UI" panose="020B0604030504040204" pitchFamily="50" charset="-128"/>
              </a:rPr>
              <a:t>  ・認知症ケアを遂行するうえでの問題の抽出とうまくできている部分もあげる</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a:lnSpc>
                <a:spcPts val="1894"/>
              </a:lnSpc>
            </a:pPr>
            <a:r>
              <a:rPr lang="ja-JP" altLang="en-US" dirty="0">
                <a:latin typeface="Meiryo UI" panose="020B0604030504040204" pitchFamily="50" charset="-128"/>
                <a:ea typeface="Meiryo UI" panose="020B0604030504040204" pitchFamily="50" charset="-128"/>
                <a:cs typeface="Meiryo UI" panose="020B0604030504040204" pitchFamily="50" charset="-128"/>
              </a:rPr>
              <a:t>  ・認知症患者の受診・入院状況の把握</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a:lnSpc>
                <a:spcPts val="1894"/>
              </a:lnSpc>
            </a:pPr>
            <a:r>
              <a:rPr lang="ja-JP" altLang="en-US" dirty="0">
                <a:latin typeface="Meiryo UI" panose="020B0604030504040204" pitchFamily="50" charset="-128"/>
                <a:ea typeface="Meiryo UI" panose="020B0604030504040204" pitchFamily="50" charset="-128"/>
                <a:cs typeface="Meiryo UI" panose="020B0604030504040204" pitchFamily="50" charset="-128"/>
              </a:rPr>
              <a:t>  ・治療とケアの実態や課題、ケアの質の把握</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a:lnSpc>
                <a:spcPts val="1894"/>
              </a:lnSpc>
            </a:pPr>
            <a:r>
              <a:rPr lang="ja-JP" altLang="en-US" dirty="0">
                <a:latin typeface="Meiryo UI" panose="020B0604030504040204" pitchFamily="50" charset="-128"/>
                <a:ea typeface="Meiryo UI" panose="020B0604030504040204" pitchFamily="50" charset="-128"/>
                <a:cs typeface="Meiryo UI" panose="020B0604030504040204" pitchFamily="50" charset="-128"/>
              </a:rPr>
              <a:t>　    ⇒　</a:t>
            </a: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できれば院全体でその仕組みをつくる</a:t>
            </a:r>
            <a:endParaRPr kumimoji="1" lang="ja-JP" altLang="en-US"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712857835"/>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50913" y="965200"/>
            <a:ext cx="4841875" cy="3632200"/>
          </a:xfrm>
        </p:spPr>
      </p:sp>
      <p:sp>
        <p:nvSpPr>
          <p:cNvPr id="3" name="ノート プレースホルダー 2"/>
          <p:cNvSpPr>
            <a:spLocks noGrp="1"/>
          </p:cNvSpPr>
          <p:nvPr>
            <p:ph type="body" idx="1"/>
          </p:nvPr>
        </p:nvSpPr>
        <p:spPr>
          <a:xfrm>
            <a:off x="869810" y="4783308"/>
            <a:ext cx="5086491" cy="3913614"/>
          </a:xfrm>
        </p:spPr>
        <p:txBody>
          <a:bodyPr/>
          <a:lstStyle/>
          <a:p>
            <a:pPr defTabSz="911229">
              <a:lnSpc>
                <a:spcPts val="1894"/>
              </a:lnSpc>
              <a:defRPr/>
            </a:pPr>
            <a:r>
              <a:rPr lang="ja-JP" altLang="en-US" dirty="0">
                <a:latin typeface="Meiryo UI" panose="020B0604030504040204" pitchFamily="50" charset="-128"/>
                <a:ea typeface="Meiryo UI" panose="020B0604030504040204" pitchFamily="50" charset="-128"/>
                <a:cs typeface="Meiryo UI" panose="020B0604030504040204" pitchFamily="50" charset="-128"/>
              </a:rPr>
              <a:t>●現状の分析と改善の目標設定をする</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a:lnSpc>
                <a:spcPts val="1894"/>
              </a:lnSpc>
            </a:pP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  問題のとらえかた → 認知症患者の行動変容が目標ではない、これはあくまでも</a:t>
            </a:r>
            <a:endParaRPr kumimoji="1"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894"/>
              </a:lnSpc>
            </a:pPr>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“結果”（自分たちのケアを改善したときについてくるもの）</a:t>
            </a:r>
            <a:endParaRPr kumimoji="1"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894"/>
              </a:lnSpc>
            </a:pPr>
            <a:r>
              <a:rPr lang="ja-JP" altLang="en-US" dirty="0">
                <a:latin typeface="Meiryo UI" panose="020B0604030504040204" pitchFamily="50" charset="-128"/>
                <a:ea typeface="Meiryo UI" panose="020B0604030504040204" pitchFamily="50" charset="-128"/>
                <a:cs typeface="Meiryo UI" panose="020B0604030504040204" pitchFamily="50" charset="-128"/>
              </a:rPr>
              <a:t>・具体的な</a:t>
            </a:r>
            <a:r>
              <a:rPr lang="ja-JP" altLang="en-US" u="sng" dirty="0">
                <a:latin typeface="Meiryo UI" panose="020B0604030504040204" pitchFamily="50" charset="-128"/>
                <a:ea typeface="Meiryo UI" panose="020B0604030504040204" pitchFamily="50" charset="-128"/>
                <a:cs typeface="Meiryo UI" panose="020B0604030504040204" pitchFamily="50" charset="-128"/>
              </a:rPr>
              <a:t>行動目標 </a:t>
            </a:r>
            <a:r>
              <a:rPr lang="ja-JP" altLang="en-US" dirty="0">
                <a:latin typeface="Meiryo UI" panose="020B0604030504040204" pitchFamily="50" charset="-128"/>
                <a:ea typeface="Meiryo UI" panose="020B0604030504040204" pitchFamily="50" charset="-128"/>
                <a:cs typeface="Meiryo UI" panose="020B0604030504040204" pitchFamily="50" charset="-128"/>
              </a:rPr>
              <a:t>→ 問題の解決、理想に向かっての努力のどちらでもよい</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a:lnSpc>
                <a:spcPts val="1894"/>
              </a:lnSpc>
            </a:pPr>
            <a:endParaRPr kumimoji="1" lang="en-US" altLang="ja-JP" u="none" dirty="0" smtClean="0">
              <a:latin typeface="Meiryo UI" panose="020B0604030504040204" pitchFamily="50" charset="-128"/>
              <a:ea typeface="Meiryo UI" panose="020B0604030504040204" pitchFamily="50" charset="-128"/>
              <a:cs typeface="Meiryo UI" panose="020B0604030504040204" pitchFamily="50" charset="-128"/>
            </a:endParaRPr>
          </a:p>
          <a:p>
            <a:pPr defTabSz="911229">
              <a:lnSpc>
                <a:spcPts val="1894"/>
              </a:lnSpc>
              <a:defRPr/>
            </a:pPr>
            <a:r>
              <a:rPr lang="ja-JP" altLang="en-US" dirty="0">
                <a:latin typeface="Meiryo UI" panose="020B0604030504040204" pitchFamily="50" charset="-128"/>
                <a:ea typeface="Meiryo UI" panose="020B0604030504040204" pitchFamily="50" charset="-128"/>
                <a:cs typeface="Meiryo UI" panose="020B0604030504040204" pitchFamily="50" charset="-128"/>
              </a:rPr>
              <a:t>●取り組みの強化を図る</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a:lnSpc>
                <a:spcPts val="1894"/>
              </a:lnSpc>
            </a:pPr>
            <a:r>
              <a:rPr kumimoji="1" lang="ja-JP" altLang="en-US" u="none" dirty="0" smtClean="0">
                <a:latin typeface="Meiryo UI" panose="020B0604030504040204" pitchFamily="50" charset="-128"/>
                <a:ea typeface="Meiryo UI" panose="020B0604030504040204" pitchFamily="50" charset="-128"/>
                <a:cs typeface="Meiryo UI" panose="020B0604030504040204" pitchFamily="50" charset="-128"/>
              </a:rPr>
              <a:t>  その部署の管理者が行うことで、モチベーションにつながる。</a:t>
            </a:r>
            <a:endParaRPr kumimoji="1" lang="en-US" altLang="ja-JP" u="none"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894"/>
              </a:lnSpc>
            </a:pPr>
            <a:r>
              <a:rPr kumimoji="1" lang="ja-JP" altLang="en-US" u="none" dirty="0" smtClean="0">
                <a:latin typeface="Meiryo UI" panose="020B0604030504040204" pitchFamily="50" charset="-128"/>
                <a:ea typeface="Meiryo UI" panose="020B0604030504040204" pitchFamily="50" charset="-128"/>
                <a:cs typeface="Meiryo UI" panose="020B0604030504040204" pitchFamily="50" charset="-128"/>
              </a:rPr>
              <a:t>  取り組みの成果は、すぐに表れるものではなく、意識的に見つけてそれをスタッフに提示することが重要（</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スタッフ</a:t>
            </a:r>
            <a:r>
              <a:rPr lang="ja-JP" altLang="en-US" dirty="0">
                <a:latin typeface="Meiryo UI" panose="020B0604030504040204" pitchFamily="50" charset="-128"/>
                <a:ea typeface="Meiryo UI" panose="020B0604030504040204" pitchFamily="50" charset="-128"/>
                <a:cs typeface="Meiryo UI" panose="020B0604030504040204" pitchFamily="50" charset="-128"/>
              </a:rPr>
              <a:t>が</a:t>
            </a:r>
            <a:r>
              <a:rPr kumimoji="1" lang="ja-JP" altLang="en-US" u="none" dirty="0" smtClean="0">
                <a:latin typeface="Meiryo UI" panose="020B0604030504040204" pitchFamily="50" charset="-128"/>
                <a:ea typeface="Meiryo UI" panose="020B0604030504040204" pitchFamily="50" charset="-128"/>
                <a:cs typeface="Meiryo UI" panose="020B0604030504040204" pitchFamily="50" charset="-128"/>
              </a:rPr>
              <a:t>頑張っていることを直接言葉で伝えること、他職種に取り組みをアピールすること）</a:t>
            </a:r>
            <a:endParaRPr kumimoji="1" lang="ja-JP" altLang="en-US" u="none"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953692310"/>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55675" y="981075"/>
            <a:ext cx="4821238" cy="3616325"/>
          </a:xfrm>
        </p:spPr>
      </p:sp>
      <p:sp>
        <p:nvSpPr>
          <p:cNvPr id="3" name="ノート プレースホルダー 2"/>
          <p:cNvSpPr>
            <a:spLocks noGrp="1"/>
          </p:cNvSpPr>
          <p:nvPr>
            <p:ph type="body" idx="1"/>
          </p:nvPr>
        </p:nvSpPr>
        <p:spPr>
          <a:xfrm>
            <a:off x="926537" y="4783308"/>
            <a:ext cx="4991946" cy="3913614"/>
          </a:xfrm>
        </p:spPr>
        <p:txBody>
          <a:bodyPr/>
          <a:lstStyle/>
          <a:p>
            <a:pPr>
              <a:lnSpc>
                <a:spcPts val="1894"/>
              </a:lnSpc>
            </a:pP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評価の視点は、</a:t>
            </a:r>
            <a:r>
              <a:rPr kumimoji="1" lang="en-US" altLang="ja-JP" dirty="0" smtClean="0">
                <a:latin typeface="Meiryo UI" panose="020B0604030504040204" pitchFamily="50" charset="-128"/>
                <a:ea typeface="Meiryo UI" panose="020B0604030504040204" pitchFamily="50" charset="-128"/>
                <a:cs typeface="Meiryo UI" panose="020B0604030504040204" pitchFamily="50" charset="-128"/>
              </a:rPr>
              <a:t>3</a:t>
            </a: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つのいずれにも傾きすぎないようにすることが重要である。</a:t>
            </a:r>
            <a:endParaRPr kumimoji="1" lang="ja-JP" altLang="en-US"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414530503"/>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87425" y="981075"/>
            <a:ext cx="4819650" cy="3616325"/>
          </a:xfrm>
        </p:spPr>
      </p:sp>
      <p:sp>
        <p:nvSpPr>
          <p:cNvPr id="3" name="ノート プレースホルダー 2"/>
          <p:cNvSpPr>
            <a:spLocks noGrp="1"/>
          </p:cNvSpPr>
          <p:nvPr>
            <p:ph type="body" idx="1"/>
          </p:nvPr>
        </p:nvSpPr>
        <p:spPr>
          <a:xfrm>
            <a:off x="898172" y="4783308"/>
            <a:ext cx="5124310" cy="3913614"/>
          </a:xfrm>
        </p:spPr>
        <p:txBody>
          <a:bodyPr/>
          <a:lstStyle/>
          <a:p>
            <a:pPr>
              <a:lnSpc>
                <a:spcPts val="1894"/>
              </a:lnSpc>
            </a:pPr>
            <a:r>
              <a:rPr lang="ja-JP" altLang="en-US" dirty="0">
                <a:latin typeface="Meiryo UI" panose="020B0604030504040204" pitchFamily="50" charset="-128"/>
                <a:ea typeface="Meiryo UI" panose="020B0604030504040204" pitchFamily="50" charset="-128"/>
                <a:cs typeface="Meiryo UI" panose="020B0604030504040204" pitchFamily="50" charset="-128"/>
              </a:rPr>
              <a:t>  学習した知識を患者の状態把握や行動の裏付けとして説明し、そうするとどのようなケアが選択されるのか、それはどのような知識から出たのか説明する。</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a:lnSpc>
                <a:spcPts val="1894"/>
              </a:lnSpc>
            </a:pPr>
            <a:r>
              <a:rPr lang="ja-JP" altLang="en-US" dirty="0">
                <a:latin typeface="Meiryo UI" panose="020B0604030504040204" pitchFamily="50" charset="-128"/>
                <a:ea typeface="Meiryo UI" panose="020B0604030504040204" pitchFamily="50" charset="-128"/>
                <a:cs typeface="Meiryo UI" panose="020B0604030504040204" pitchFamily="50" charset="-128"/>
              </a:rPr>
              <a:t>ケアの評価についても、学んだ知識から裏付けして評価することで、イメージがわく。</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a:lnSpc>
                <a:spcPts val="1894"/>
              </a:lnSpc>
            </a:pPr>
            <a:endParaRPr kumimoji="1" lang="ja-JP" altLang="en-US" dirty="0"/>
          </a:p>
        </p:txBody>
      </p:sp>
    </p:spTree>
    <p:extLst>
      <p:ext uri="{BB962C8B-B14F-4D97-AF65-F5344CB8AC3E}">
        <p14:creationId xmlns:p14="http://schemas.microsoft.com/office/powerpoint/2010/main" val="1469259928"/>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87425" y="965200"/>
            <a:ext cx="4819650" cy="3616325"/>
          </a:xfrm>
        </p:spPr>
      </p:sp>
      <p:sp>
        <p:nvSpPr>
          <p:cNvPr id="3" name="ノート プレースホルダー 2"/>
          <p:cNvSpPr>
            <a:spLocks noGrp="1"/>
          </p:cNvSpPr>
          <p:nvPr>
            <p:ph type="body" idx="1"/>
          </p:nvPr>
        </p:nvSpPr>
        <p:spPr>
          <a:xfrm>
            <a:off x="822537" y="4783308"/>
            <a:ext cx="5303943" cy="3913614"/>
          </a:xfrm>
        </p:spPr>
        <p:txBody>
          <a:bodyPr/>
          <a:lstStyle/>
          <a:p>
            <a:pPr>
              <a:lnSpc>
                <a:spcPts val="1894"/>
              </a:lnSpc>
            </a:pP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  特に急性期病院では、在院日数の短縮などでケアの達成感が得られにくい。</a:t>
            </a:r>
            <a:endParaRPr kumimoji="1"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894"/>
              </a:lnSpc>
            </a:pPr>
            <a:r>
              <a:rPr lang="ja-JP" altLang="en-US" dirty="0">
                <a:latin typeface="Meiryo UI" panose="020B0604030504040204" pitchFamily="50" charset="-128"/>
                <a:ea typeface="Meiryo UI" panose="020B0604030504040204" pitchFamily="50" charset="-128"/>
                <a:cs typeface="Meiryo UI" panose="020B0604030504040204" pitchFamily="50" charset="-128"/>
              </a:rPr>
              <a:t>   ・認知症ケア＝臨機応変な対応、時には忍耐力も必要</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a:lnSpc>
                <a:spcPts val="1894"/>
              </a:lnSpc>
            </a:pPr>
            <a:r>
              <a:rPr lang="ja-JP" altLang="en-US" dirty="0">
                <a:latin typeface="Meiryo UI" panose="020B0604030504040204" pitchFamily="50" charset="-128"/>
                <a:ea typeface="Meiryo UI" panose="020B0604030504040204" pitchFamily="50" charset="-128"/>
                <a:cs typeface="Meiryo UI" panose="020B0604030504040204" pitchFamily="50" charset="-128"/>
              </a:rPr>
              <a:t>　         ⇒ はけ口の例：嫌だった、いらいらしたなどの体験を語り合う場をつくる</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a:lnSpc>
                <a:spcPts val="1894"/>
              </a:lnSpc>
            </a:pPr>
            <a:r>
              <a:rPr lang="ja-JP" altLang="en-US" dirty="0">
                <a:latin typeface="Meiryo UI" panose="020B0604030504040204" pitchFamily="50" charset="-128"/>
                <a:ea typeface="Meiryo UI" panose="020B0604030504040204" pitchFamily="50" charset="-128"/>
                <a:cs typeface="Meiryo UI" panose="020B0604030504040204" pitchFamily="50" charset="-128"/>
              </a:rPr>
              <a:t>   ・身体拘束のジレンマ ＝　罪悪感、不全感につながる。</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a:lnSpc>
                <a:spcPts val="1894"/>
              </a:lnSpc>
            </a:pP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　さらに身体拘束をすることで</a:t>
            </a:r>
            <a:r>
              <a:rPr lang="en-US" altLang="ja-JP" dirty="0">
                <a:latin typeface="Meiryo UI" panose="020B0604030504040204" pitchFamily="50" charset="-128"/>
                <a:ea typeface="Meiryo UI" panose="020B0604030504040204" pitchFamily="50" charset="-128"/>
                <a:cs typeface="Meiryo UI" panose="020B0604030504040204" pitchFamily="50" charset="-128"/>
              </a:rPr>
              <a:t>ADL</a:t>
            </a:r>
            <a:r>
              <a:rPr lang="ja-JP" altLang="en-US" dirty="0">
                <a:latin typeface="Meiryo UI" panose="020B0604030504040204" pitchFamily="50" charset="-128"/>
                <a:ea typeface="Meiryo UI" panose="020B0604030504040204" pitchFamily="50" charset="-128"/>
                <a:cs typeface="Meiryo UI" panose="020B0604030504040204" pitchFamily="50" charset="-128"/>
              </a:rPr>
              <a:t>の低下、</a:t>
            </a:r>
            <a:r>
              <a:rPr lang="en-US" altLang="ja-JP" dirty="0">
                <a:latin typeface="Meiryo UI" panose="020B0604030504040204" pitchFamily="50" charset="-128"/>
                <a:ea typeface="Meiryo UI" panose="020B0604030504040204" pitchFamily="50" charset="-128"/>
                <a:cs typeface="Meiryo UI" panose="020B0604030504040204" pitchFamily="50" charset="-128"/>
              </a:rPr>
              <a:t>BPSD</a:t>
            </a:r>
            <a:r>
              <a:rPr lang="ja-JP" altLang="en-US" dirty="0">
                <a:latin typeface="Meiryo UI" panose="020B0604030504040204" pitchFamily="50" charset="-128"/>
                <a:ea typeface="Meiryo UI" panose="020B0604030504040204" pitchFamily="50" charset="-128"/>
                <a:cs typeface="Meiryo UI" panose="020B0604030504040204" pitchFamily="50" charset="-128"/>
              </a:rPr>
              <a:t>の悪化などを引き起こし、ケアへの意欲をそぐ結果となる。</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a:lnSpc>
                <a:spcPts val="1894"/>
              </a:lnSpc>
            </a:pPr>
            <a:r>
              <a:rPr lang="ja-JP" altLang="en-US" dirty="0">
                <a:latin typeface="Meiryo UI" panose="020B0604030504040204" pitchFamily="50" charset="-128"/>
                <a:ea typeface="Meiryo UI" panose="020B0604030504040204" pitchFamily="50" charset="-128"/>
                <a:cs typeface="Meiryo UI" panose="020B0604030504040204" pitchFamily="50" charset="-128"/>
              </a:rPr>
              <a:t>  しかし、身体拘束に頼らないケアをめざすことに取り組んだり、しっかりと適切な評価に基づいた身体拘束の判断と中止の決定がなされ、結果、患者の身体疾患の治療が進み、穏やかになった顔を見ると、ジレンマは軽くなる。</a:t>
            </a:r>
            <a:endParaRPr kumimoji="1" lang="ja-JP" altLang="en-US"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054878902"/>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20750" y="995363"/>
            <a:ext cx="4840288" cy="3632200"/>
          </a:xfrm>
        </p:spPr>
      </p:sp>
      <p:sp>
        <p:nvSpPr>
          <p:cNvPr id="3" name="ノート プレースホルダー 2"/>
          <p:cNvSpPr>
            <a:spLocks noGrp="1"/>
          </p:cNvSpPr>
          <p:nvPr>
            <p:ph type="body" idx="1"/>
          </p:nvPr>
        </p:nvSpPr>
        <p:spPr>
          <a:xfrm>
            <a:off x="803627" y="4783308"/>
            <a:ext cx="5152673" cy="3913614"/>
          </a:xfrm>
        </p:spPr>
        <p:txBody>
          <a:bodyPr/>
          <a:lstStyle/>
          <a:p>
            <a:pPr defTabSz="911229">
              <a:lnSpc>
                <a:spcPts val="1894"/>
              </a:lnSpc>
              <a:defRPr/>
            </a:pPr>
            <a:r>
              <a:rPr lang="ja-JP" altLang="en-US" b="0" kern="100" dirty="0" smtClean="0">
                <a:latin typeface="Meiryo UI" panose="020B0604030504040204" pitchFamily="50" charset="-128"/>
                <a:ea typeface="Meiryo UI" panose="020B0604030504040204" pitchFamily="50" charset="-128"/>
                <a:cs typeface="Meiryo UI" panose="020B0604030504040204" pitchFamily="50" charset="-128"/>
              </a:rPr>
              <a:t>  専門的な医療を提供するだけでなく、合併症治療に配慮した支援の調整や家族支援、ケアの指導、退院調整への助言等を行い、治療から退院までが円滑に進むように支援するとともに、院内医療従事者の認知症に対する理解を深める取り組みを行う。</a:t>
            </a:r>
            <a:endParaRPr lang="en-US" altLang="ja-JP" b="0" kern="1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894"/>
              </a:lnSpc>
            </a:pPr>
            <a:endParaRPr kumimoji="1" lang="ja-JP" altLang="en-US" b="0" dirty="0"/>
          </a:p>
        </p:txBody>
      </p:sp>
    </p:spTree>
    <p:extLst>
      <p:ext uri="{BB962C8B-B14F-4D97-AF65-F5344CB8AC3E}">
        <p14:creationId xmlns:p14="http://schemas.microsoft.com/office/powerpoint/2010/main" val="1275940487"/>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60438" y="981075"/>
            <a:ext cx="4860925" cy="3646488"/>
          </a:xfrm>
        </p:spPr>
      </p:sp>
      <p:sp>
        <p:nvSpPr>
          <p:cNvPr id="3" name="ノート プレースホルダー 2"/>
          <p:cNvSpPr>
            <a:spLocks noGrp="1"/>
          </p:cNvSpPr>
          <p:nvPr>
            <p:ph type="body" idx="1"/>
          </p:nvPr>
        </p:nvSpPr>
        <p:spPr>
          <a:xfrm>
            <a:off x="813083" y="4783308"/>
            <a:ext cx="5124309" cy="3913614"/>
          </a:xfrm>
        </p:spPr>
        <p:txBody>
          <a:bodyPr/>
          <a:lstStyle/>
          <a:p>
            <a:pPr>
              <a:lnSpc>
                <a:spcPts val="1894"/>
              </a:lnSpc>
            </a:pPr>
            <a:r>
              <a:rPr lang="ja-JP" altLang="en-US" kern="100" dirty="0">
                <a:latin typeface="Meiryo UI" panose="020B0604030504040204" pitchFamily="50" charset="-128"/>
                <a:ea typeface="Meiryo UI" panose="020B0604030504040204" pitchFamily="50" charset="-128"/>
                <a:cs typeface="Meiryo UI" panose="020B0604030504040204" pitchFamily="50" charset="-128"/>
              </a:rPr>
              <a:t>  認知症ケアにおいては、多職種チームでの関わりが必要といわれている。</a:t>
            </a:r>
            <a:endParaRPr lang="en-US" altLang="ja-JP" kern="100" dirty="0">
              <a:latin typeface="Meiryo UI" panose="020B0604030504040204" pitchFamily="50" charset="-128"/>
              <a:ea typeface="Meiryo UI" panose="020B0604030504040204" pitchFamily="50" charset="-128"/>
              <a:cs typeface="Meiryo UI" panose="020B0604030504040204" pitchFamily="50" charset="-128"/>
            </a:endParaRPr>
          </a:p>
          <a:p>
            <a:pPr>
              <a:lnSpc>
                <a:spcPts val="1894"/>
              </a:lnSpc>
            </a:pPr>
            <a:r>
              <a:rPr lang="ja-JP" altLang="en-US" kern="100" dirty="0">
                <a:latin typeface="Meiryo UI" panose="020B0604030504040204" pitchFamily="50" charset="-128"/>
                <a:ea typeface="Meiryo UI" panose="020B0604030504040204" pitchFamily="50" charset="-128"/>
                <a:cs typeface="Meiryo UI" panose="020B0604030504040204" pitchFamily="50" charset="-128"/>
              </a:rPr>
              <a:t>  多職種チームの中での看護の専門性を今一度考える必要がある</a:t>
            </a:r>
            <a:r>
              <a:rPr lang="ja-JP" altLang="en-US" kern="1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kern="100" dirty="0">
              <a:latin typeface="Meiryo UI" panose="020B0604030504040204" pitchFamily="50" charset="-128"/>
              <a:ea typeface="Meiryo UI" panose="020B0604030504040204" pitchFamily="50" charset="-128"/>
              <a:cs typeface="Meiryo UI" panose="020B0604030504040204" pitchFamily="50" charset="-128"/>
            </a:endParaRPr>
          </a:p>
          <a:p>
            <a:pPr>
              <a:lnSpc>
                <a:spcPts val="1894"/>
              </a:lnSpc>
            </a:pPr>
            <a:r>
              <a:rPr kumimoji="1" lang="ja-JP" altLang="en-US" b="0" dirty="0" smtClean="0">
                <a:latin typeface="Meiryo UI" panose="020B0604030504040204" pitchFamily="50" charset="-128"/>
                <a:ea typeface="Meiryo UI" panose="020B0604030504040204" pitchFamily="50" charset="-128"/>
                <a:cs typeface="Meiryo UI" panose="020B0604030504040204" pitchFamily="50" charset="-128"/>
              </a:rPr>
              <a:t>  看護の専門性で重要なのは、身体を含めた患者の状態を統合的にとらえることができることである。</a:t>
            </a:r>
            <a:endParaRPr kumimoji="1" lang="en-US" altLang="ja-JP" b="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894"/>
              </a:lnSpc>
            </a:pPr>
            <a:r>
              <a:rPr kumimoji="1" lang="ja-JP" altLang="en-US" b="0" dirty="0" smtClean="0">
                <a:latin typeface="Meiryo UI" panose="020B0604030504040204" pitchFamily="50" charset="-128"/>
                <a:ea typeface="Meiryo UI" panose="020B0604030504040204" pitchFamily="50" charset="-128"/>
                <a:cs typeface="Meiryo UI" panose="020B0604030504040204" pitchFamily="50" charset="-128"/>
              </a:rPr>
              <a:t>　患者や家族の立場で発言できたり、医療面と生活面の両方の視点をもつことができる。</a:t>
            </a:r>
            <a:endParaRPr kumimoji="1" lang="ja-JP" altLang="en-US" b="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6707972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60438" y="935038"/>
            <a:ext cx="4860925" cy="3646487"/>
          </a:xfrm>
        </p:spPr>
      </p:sp>
      <p:sp>
        <p:nvSpPr>
          <p:cNvPr id="3" name="ノート プレースホルダー 2"/>
          <p:cNvSpPr>
            <a:spLocks noGrp="1"/>
          </p:cNvSpPr>
          <p:nvPr>
            <p:ph type="body" idx="1"/>
          </p:nvPr>
        </p:nvSpPr>
        <p:spPr>
          <a:xfrm>
            <a:off x="850900" y="4783308"/>
            <a:ext cx="5275580" cy="3913614"/>
          </a:xfrm>
        </p:spPr>
        <p:txBody>
          <a:bodyPr/>
          <a:lstStyle/>
          <a:p>
            <a:pPr>
              <a:lnSpc>
                <a:spcPts val="1894"/>
              </a:lnSpc>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  医療事故を回避するには、リスクの予測とそれに合った安全対策を講じることが必要である。</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a:lnSpc>
                <a:spcPts val="1894"/>
              </a:lnSpc>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  リスクを予測するひとつの方法として、認知症およびせん妄の有無と程度をアセスメントすることが必要である。そして、一人一人に合ったケアプランを立てることが重要である。</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a:lnSpc>
                <a:spcPts val="1894"/>
              </a:lnSpc>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  以下では、認知症やせん妄の知識を踏まえ、得ておきたい情報とせん妄と認知症の鑑別の方法と、どのように系統立ててアセスメントすればよいのか、について説明する。</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569896020"/>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31863" y="981075"/>
            <a:ext cx="4859337" cy="3646488"/>
          </a:xfrm>
        </p:spPr>
      </p:sp>
      <p:sp>
        <p:nvSpPr>
          <p:cNvPr id="3" name="ノート プレースホルダー 2"/>
          <p:cNvSpPr>
            <a:spLocks noGrp="1"/>
          </p:cNvSpPr>
          <p:nvPr>
            <p:ph type="body" idx="1"/>
          </p:nvPr>
        </p:nvSpPr>
        <p:spPr>
          <a:xfrm>
            <a:off x="888718" y="4783308"/>
            <a:ext cx="4991946" cy="3913614"/>
          </a:xfrm>
        </p:spPr>
        <p:txBody>
          <a:bodyPr/>
          <a:lstStyle/>
          <a:p>
            <a:pPr>
              <a:lnSpc>
                <a:spcPts val="1894"/>
              </a:lnSpc>
            </a:pP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  院内と院外（地域内）に分けて説明する。</a:t>
            </a:r>
            <a:endParaRPr kumimoji="1"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894"/>
              </a:lnSpc>
            </a:pP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  特に、院内体制では、他部門との連携で医療安全とどのように連携していくか、リスクの観点だけでなく、認知症ケアの観点からもとらえることができるような連携が必要である。</a:t>
            </a:r>
            <a:endParaRPr kumimoji="1" lang="ja-JP" altLang="en-US"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954006264"/>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41388" y="981075"/>
            <a:ext cx="4819650" cy="3616325"/>
          </a:xfrm>
        </p:spPr>
      </p:sp>
      <p:sp>
        <p:nvSpPr>
          <p:cNvPr id="3" name="ノート プレースホルダー 2"/>
          <p:cNvSpPr>
            <a:spLocks noGrp="1"/>
          </p:cNvSpPr>
          <p:nvPr>
            <p:ph type="body" idx="1"/>
          </p:nvPr>
        </p:nvSpPr>
        <p:spPr>
          <a:xfrm>
            <a:off x="813084" y="4783308"/>
            <a:ext cx="5114854" cy="3913614"/>
          </a:xfrm>
        </p:spPr>
        <p:txBody>
          <a:bodyPr/>
          <a:lstStyle/>
          <a:p>
            <a:pPr>
              <a:lnSpc>
                <a:spcPts val="1894"/>
              </a:lnSpc>
            </a:pP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  病棟内では、新たに作ることを考えるよりも、今ある記録の方法を工夫し活用する。</a:t>
            </a:r>
            <a:endParaRPr kumimoji="1"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894"/>
              </a:lnSpc>
            </a:pPr>
            <a:r>
              <a:rPr kumimoji="1" lang="ja-JP" altLang="en-US"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看護計画では、問題思考型と課題適応型を患者の状況に合わせて適応していくことが必要である。</a:t>
            </a:r>
            <a:endParaRPr kumimoji="1" lang="en-US" altLang="ja-JP"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94"/>
              </a:lnSpc>
            </a:pPr>
            <a:r>
              <a:rPr lang="ja-JP" altLang="en-US"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身体疾患の治療にともなう全身管理が必要で、これが優先順位</a:t>
            </a:r>
            <a:r>
              <a:rPr kumimoji="1" lang="en-US" altLang="ja-JP"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1</a:t>
            </a:r>
            <a:r>
              <a:rPr kumimoji="1" lang="ja-JP" altLang="en-US"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となる場合は、問題思考型看護計画が中心となる。身体疾患が落ち着いた、または全身管理の最中でも、患者を“生活”の視点でとらえて、適切な退院支援につなげるような場合は、課題適応型看護計画にシフトする。</a:t>
            </a:r>
            <a:endParaRPr kumimoji="1" lang="en-US" altLang="ja-JP"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94"/>
              </a:lnSpc>
            </a:pP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  院内は、</a:t>
            </a:r>
            <a:r>
              <a:rPr lang="ja-JP" altLang="en-US"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アセスメントシートは各病棟で独自のものよりも、統一したものを使用するのが望ましいことを説明</a:t>
            </a:r>
            <a:r>
              <a:rPr lang="ja-JP" altLang="en-US" dirty="0">
                <a:latin typeface="Meiryo UI" panose="020B0604030504040204" pitchFamily="50" charset="-128"/>
                <a:ea typeface="Meiryo UI" panose="020B0604030504040204" pitchFamily="50" charset="-128"/>
                <a:cs typeface="Meiryo UI" panose="020B0604030504040204" pitchFamily="50" charset="-128"/>
              </a:rPr>
              <a:t>する。</a:t>
            </a:r>
            <a:endParaRPr kumimoji="1" lang="en-US" altLang="ja-JP" dirty="0" smtClean="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569896020"/>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46150" y="995363"/>
            <a:ext cx="4800600" cy="3602037"/>
          </a:xfrm>
        </p:spPr>
      </p:sp>
    </p:spTree>
    <p:extLst>
      <p:ext uri="{BB962C8B-B14F-4D97-AF65-F5344CB8AC3E}">
        <p14:creationId xmlns:p14="http://schemas.microsoft.com/office/powerpoint/2010/main" val="49932955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55675" y="935038"/>
            <a:ext cx="4881563" cy="3662362"/>
          </a:xfrm>
        </p:spPr>
      </p:sp>
      <p:sp>
        <p:nvSpPr>
          <p:cNvPr id="3" name="ノート プレースホルダー 2"/>
          <p:cNvSpPr>
            <a:spLocks noGrp="1"/>
          </p:cNvSpPr>
          <p:nvPr>
            <p:ph type="body" idx="1"/>
          </p:nvPr>
        </p:nvSpPr>
        <p:spPr>
          <a:xfrm>
            <a:off x="813082" y="4783308"/>
            <a:ext cx="5162127" cy="3913614"/>
          </a:xfrm>
        </p:spPr>
        <p:txBody>
          <a:bodyPr/>
          <a:lstStyle/>
          <a:p>
            <a:pPr>
              <a:lnSpc>
                <a:spcPts val="1894"/>
              </a:lnSpc>
            </a:pP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  せん妄および認知症の情報より、</a:t>
            </a:r>
            <a:r>
              <a:rPr lang="ja-JP" altLang="ja-JP" kern="100" dirty="0">
                <a:latin typeface="Meiryo UI" panose="020B0604030504040204" pitchFamily="50" charset="-128"/>
                <a:ea typeface="Meiryo UI" panose="020B0604030504040204" pitchFamily="50" charset="-128"/>
                <a:cs typeface="Meiryo UI" panose="020B0604030504040204" pitchFamily="50" charset="-128"/>
              </a:rPr>
              <a:t>どのようなリスクが予測されるのか</a:t>
            </a:r>
            <a:r>
              <a:rPr lang="ja-JP" altLang="en-US" kern="100" dirty="0">
                <a:latin typeface="Meiryo UI" panose="020B0604030504040204" pitchFamily="50" charset="-128"/>
                <a:ea typeface="Meiryo UI" panose="020B0604030504040204" pitchFamily="50" charset="-128"/>
                <a:cs typeface="Meiryo UI" panose="020B0604030504040204" pitchFamily="50" charset="-128"/>
              </a:rPr>
              <a:t>をアセスメントする。</a:t>
            </a:r>
            <a:endParaRPr lang="en-US" altLang="ja-JP" kern="100" dirty="0">
              <a:latin typeface="Meiryo UI" panose="020B0604030504040204" pitchFamily="50" charset="-128"/>
              <a:ea typeface="Meiryo UI" panose="020B0604030504040204" pitchFamily="50" charset="-128"/>
              <a:cs typeface="Meiryo UI" panose="020B0604030504040204" pitchFamily="50" charset="-128"/>
            </a:endParaRPr>
          </a:p>
          <a:p>
            <a:pPr>
              <a:lnSpc>
                <a:spcPts val="1894"/>
              </a:lnSpc>
            </a:pPr>
            <a:r>
              <a:rPr lang="ja-JP" altLang="en-US" kern="100" dirty="0">
                <a:latin typeface="Meiryo UI" panose="020B0604030504040204" pitchFamily="50" charset="-128"/>
                <a:ea typeface="Meiryo UI" panose="020B0604030504040204" pitchFamily="50" charset="-128"/>
                <a:cs typeface="Meiryo UI" panose="020B0604030504040204" pitchFamily="50" charset="-128"/>
              </a:rPr>
              <a:t>①認知症の症状（中核症状）にともなって予測されるリスク</a:t>
            </a:r>
            <a:endParaRPr lang="en-US" altLang="ja-JP" kern="100" dirty="0">
              <a:latin typeface="Meiryo UI" panose="020B0604030504040204" pitchFamily="50" charset="-128"/>
              <a:ea typeface="Meiryo UI" panose="020B0604030504040204" pitchFamily="50" charset="-128"/>
              <a:cs typeface="Meiryo UI" panose="020B0604030504040204" pitchFamily="50" charset="-128"/>
            </a:endParaRPr>
          </a:p>
          <a:p>
            <a:pPr>
              <a:lnSpc>
                <a:spcPts val="1894"/>
              </a:lnSpc>
            </a:pPr>
            <a:r>
              <a:rPr lang="ja-JP" altLang="en-US" kern="100" dirty="0">
                <a:latin typeface="Meiryo UI" panose="020B0604030504040204" pitchFamily="50" charset="-128"/>
                <a:ea typeface="Meiryo UI" panose="020B0604030504040204" pitchFamily="50" charset="-128"/>
                <a:cs typeface="Meiryo UI" panose="020B0604030504040204" pitchFamily="50" charset="-128"/>
              </a:rPr>
              <a:t>　 例：近時記憶障害がある患者に禁飲食について説明するが、患者は説明され</a:t>
            </a:r>
            <a:endParaRPr lang="en-US" altLang="ja-JP" kern="100" dirty="0">
              <a:latin typeface="Meiryo UI" panose="020B0604030504040204" pitchFamily="50" charset="-128"/>
              <a:ea typeface="Meiryo UI" panose="020B0604030504040204" pitchFamily="50" charset="-128"/>
              <a:cs typeface="Meiryo UI" panose="020B0604030504040204" pitchFamily="50" charset="-128"/>
            </a:endParaRPr>
          </a:p>
          <a:p>
            <a:pPr>
              <a:lnSpc>
                <a:spcPts val="1894"/>
              </a:lnSpc>
            </a:pPr>
            <a:r>
              <a:rPr lang="ja-JP" altLang="en-US" kern="100" dirty="0">
                <a:latin typeface="Meiryo UI" panose="020B0604030504040204" pitchFamily="50" charset="-128"/>
                <a:ea typeface="Meiryo UI" panose="020B0604030504040204" pitchFamily="50" charset="-128"/>
                <a:cs typeface="Meiryo UI" panose="020B0604030504040204" pitchFamily="50" charset="-128"/>
              </a:rPr>
              <a:t> </a:t>
            </a:r>
            <a:r>
              <a:rPr lang="ja-JP" altLang="en-US" kern="1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kern="100" dirty="0">
                <a:latin typeface="Meiryo UI" panose="020B0604030504040204" pitchFamily="50" charset="-128"/>
                <a:ea typeface="Meiryo UI" panose="020B0604030504040204" pitchFamily="50" charset="-128"/>
                <a:cs typeface="Meiryo UI" panose="020B0604030504040204" pitchFamily="50" charset="-128"/>
              </a:rPr>
              <a:t>たことをおぼえられないため、飲んでしまうことが予測される。</a:t>
            </a:r>
            <a:endParaRPr lang="en-US" altLang="ja-JP" kern="100" dirty="0">
              <a:latin typeface="Meiryo UI" panose="020B0604030504040204" pitchFamily="50" charset="-128"/>
              <a:ea typeface="Meiryo UI" panose="020B0604030504040204" pitchFamily="50" charset="-128"/>
              <a:cs typeface="Meiryo UI" panose="020B0604030504040204" pitchFamily="50" charset="-128"/>
            </a:endParaRPr>
          </a:p>
          <a:p>
            <a:pPr>
              <a:lnSpc>
                <a:spcPts val="1894"/>
              </a:lnSpc>
            </a:pPr>
            <a:r>
              <a:rPr lang="ja-JP" altLang="en-US" kern="100" dirty="0">
                <a:latin typeface="Meiryo UI" panose="020B0604030504040204" pitchFamily="50" charset="-128"/>
                <a:ea typeface="Meiryo UI" panose="020B0604030504040204" pitchFamily="50" charset="-128"/>
                <a:cs typeface="Meiryo UI" panose="020B0604030504040204" pitchFamily="50" charset="-128"/>
              </a:rPr>
              <a:t>      ：ふらつくので一人では歩かないこと、ナースコールをするよう説明するが、その</a:t>
            </a:r>
            <a:endParaRPr lang="en-US" altLang="ja-JP" kern="100" dirty="0">
              <a:latin typeface="Meiryo UI" panose="020B0604030504040204" pitchFamily="50" charset="-128"/>
              <a:ea typeface="Meiryo UI" panose="020B0604030504040204" pitchFamily="50" charset="-128"/>
              <a:cs typeface="Meiryo UI" panose="020B0604030504040204" pitchFamily="50" charset="-128"/>
            </a:endParaRPr>
          </a:p>
          <a:p>
            <a:pPr>
              <a:lnSpc>
                <a:spcPts val="1894"/>
              </a:lnSpc>
            </a:pPr>
            <a:r>
              <a:rPr lang="ja-JP" altLang="en-US" kern="100" dirty="0">
                <a:latin typeface="Meiryo UI" panose="020B0604030504040204" pitchFamily="50" charset="-128"/>
                <a:ea typeface="Meiryo UI" panose="020B0604030504040204" pitchFamily="50" charset="-128"/>
                <a:cs typeface="Meiryo UI" panose="020B0604030504040204" pitchFamily="50" charset="-128"/>
              </a:rPr>
              <a:t> </a:t>
            </a:r>
            <a:r>
              <a:rPr lang="ja-JP" altLang="en-US" kern="1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kern="100" dirty="0">
                <a:latin typeface="Meiryo UI" panose="020B0604030504040204" pitchFamily="50" charset="-128"/>
                <a:ea typeface="Meiryo UI" panose="020B0604030504040204" pitchFamily="50" charset="-128"/>
                <a:cs typeface="Meiryo UI" panose="020B0604030504040204" pitchFamily="50" charset="-128"/>
              </a:rPr>
              <a:t>説明をおぼえておらず一人でトイレに行こうとして転倒することが予測される。　</a:t>
            </a:r>
            <a:endParaRPr lang="en-US" altLang="ja-JP" kern="100" dirty="0">
              <a:latin typeface="Meiryo UI" panose="020B0604030504040204" pitchFamily="50" charset="-128"/>
              <a:ea typeface="Meiryo UI" panose="020B0604030504040204" pitchFamily="50" charset="-128"/>
              <a:cs typeface="Meiryo UI" panose="020B0604030504040204" pitchFamily="50" charset="-128"/>
            </a:endParaRPr>
          </a:p>
          <a:p>
            <a:pPr>
              <a:lnSpc>
                <a:spcPts val="1894"/>
              </a:lnSpc>
            </a:pPr>
            <a:r>
              <a:rPr lang="ja-JP" altLang="en-US" kern="100" dirty="0">
                <a:latin typeface="Meiryo UI" panose="020B0604030504040204" pitchFamily="50" charset="-128"/>
                <a:ea typeface="Meiryo UI" panose="020B0604030504040204" pitchFamily="50" charset="-128"/>
                <a:cs typeface="Meiryo UI" panose="020B0604030504040204" pitchFamily="50" charset="-128"/>
              </a:rPr>
              <a:t>②</a:t>
            </a:r>
            <a:r>
              <a:rPr lang="en-US" altLang="ja-JP" kern="100" dirty="0">
                <a:latin typeface="Meiryo UI" panose="020B0604030504040204" pitchFamily="50" charset="-128"/>
                <a:ea typeface="Meiryo UI" panose="020B0604030504040204" pitchFamily="50" charset="-128"/>
                <a:cs typeface="Meiryo UI" panose="020B0604030504040204" pitchFamily="50" charset="-128"/>
              </a:rPr>
              <a:t>BPSD</a:t>
            </a:r>
            <a:r>
              <a:rPr lang="ja-JP" altLang="en-US" kern="100" dirty="0">
                <a:latin typeface="Meiryo UI" panose="020B0604030504040204" pitchFamily="50" charset="-128"/>
                <a:ea typeface="Meiryo UI" panose="020B0604030504040204" pitchFamily="50" charset="-128"/>
                <a:cs typeface="Meiryo UI" panose="020B0604030504040204" pitchFamily="50" charset="-128"/>
              </a:rPr>
              <a:t>の出現によって予測されるリスク</a:t>
            </a:r>
            <a:endParaRPr lang="en-US" altLang="ja-JP" kern="100" dirty="0">
              <a:latin typeface="Meiryo UI" panose="020B0604030504040204" pitchFamily="50" charset="-128"/>
              <a:ea typeface="Meiryo UI" panose="020B0604030504040204" pitchFamily="50" charset="-128"/>
              <a:cs typeface="Meiryo UI" panose="020B0604030504040204" pitchFamily="50" charset="-128"/>
            </a:endParaRPr>
          </a:p>
          <a:p>
            <a:pPr>
              <a:lnSpc>
                <a:spcPts val="1894"/>
              </a:lnSpc>
            </a:pPr>
            <a:r>
              <a:rPr lang="ja-JP" altLang="en-US" kern="100" dirty="0">
                <a:latin typeface="Meiryo UI" panose="020B0604030504040204" pitchFamily="50" charset="-128"/>
                <a:ea typeface="Meiryo UI" panose="020B0604030504040204" pitchFamily="50" charset="-128"/>
                <a:cs typeface="Meiryo UI" panose="020B0604030504040204" pitchFamily="50" charset="-128"/>
              </a:rPr>
              <a:t>   例：帰宅願望の出現→転倒、離院のリスク</a:t>
            </a:r>
            <a:endParaRPr lang="en-US" altLang="ja-JP" kern="100" dirty="0">
              <a:latin typeface="Meiryo UI" panose="020B0604030504040204" pitchFamily="50" charset="-128"/>
              <a:ea typeface="Meiryo UI" panose="020B0604030504040204" pitchFamily="50" charset="-128"/>
              <a:cs typeface="Meiryo UI" panose="020B0604030504040204" pitchFamily="50" charset="-128"/>
            </a:endParaRPr>
          </a:p>
          <a:p>
            <a:pPr algn="just">
              <a:lnSpc>
                <a:spcPts val="1894"/>
              </a:lnSpc>
              <a:spcBef>
                <a:spcPts val="1794"/>
              </a:spcBef>
            </a:pPr>
            <a:r>
              <a:rPr lang="ja-JP" altLang="en-US" kern="1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kern="100" dirty="0">
              <a:latin typeface="Meiryo UI" panose="020B0604030504040204" pitchFamily="50" charset="-128"/>
              <a:ea typeface="Meiryo UI" panose="020B0604030504040204" pitchFamily="50" charset="-128"/>
              <a:cs typeface="Meiryo UI" panose="020B0604030504040204" pitchFamily="50" charset="-128"/>
            </a:endParaRPr>
          </a:p>
          <a:p>
            <a:pPr defTabSz="911229">
              <a:lnSpc>
                <a:spcPts val="1894"/>
              </a:lnSpc>
              <a:defRPr/>
            </a:pPr>
            <a:endParaRPr lang="en-US" altLang="ja-JP" kern="10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77294703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39800" y="935038"/>
            <a:ext cx="4883150" cy="3662362"/>
          </a:xfrm>
        </p:spPr>
      </p:sp>
      <p:sp>
        <p:nvSpPr>
          <p:cNvPr id="3" name="ノート プレースホルダー 2"/>
          <p:cNvSpPr>
            <a:spLocks noGrp="1"/>
          </p:cNvSpPr>
          <p:nvPr>
            <p:ph type="body" idx="1"/>
          </p:nvPr>
        </p:nvSpPr>
        <p:spPr>
          <a:xfrm>
            <a:off x="841446" y="4783307"/>
            <a:ext cx="5181036" cy="4663378"/>
          </a:xfrm>
        </p:spPr>
        <p:txBody>
          <a:bodyPr/>
          <a:lstStyle/>
          <a:p>
            <a:pPr>
              <a:lnSpc>
                <a:spcPts val="1695"/>
              </a:lnSpc>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  認知症患者の看護計画は、できなくなっている部分に集中した内容がほとんどである。しかし、認知症は一気に全てができなくなる訳ではないこと、まだ維持されているきのうに着目することが必要である。</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a:lnSpc>
                <a:spcPts val="1695"/>
              </a:lnSpc>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  できない部分はさり気なく補い、できる部分は維持できるようにかかわることが重要。そのためには、看護計画にも両方を提示し、統一したケアを行うことが必要である。</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a:lnSpc>
                <a:spcPts val="1695"/>
              </a:lnSpc>
            </a:pPr>
            <a:r>
              <a:rPr lang="ja-JP" altLang="en-US" sz="1100" b="1" kern="100" dirty="0">
                <a:latin typeface="Meiryo UI" panose="020B0604030504040204" pitchFamily="50" charset="-128"/>
                <a:ea typeface="Meiryo UI" panose="020B0604030504040204" pitchFamily="50" charset="-128"/>
                <a:cs typeface="Meiryo UI" panose="020B0604030504040204" pitchFamily="50" charset="-128"/>
              </a:rPr>
              <a:t>看護計画立案に必要な視点（例）</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a:lnSpc>
                <a:spcPts val="1695"/>
              </a:lnSpc>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  低下している機能：ベッド上安静だが、何で入院しているのか理解できないためにベッド</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a:lnSpc>
                <a:spcPts val="1695"/>
              </a:lnSpc>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                          から降りようとする⇒転倒・転落のリスクあり</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a:lnSpc>
                <a:spcPts val="1695"/>
              </a:lnSpc>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　維持されている機能：言語理解は維持されているため、本人にとってわかりやすい言葉</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a:lnSpc>
                <a:spcPts val="1695"/>
              </a:lnSpc>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                          で繰り返し話すと、少しずつ理解を示された。</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a:lnSpc>
                <a:spcPts val="1695"/>
              </a:lnSpc>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  何で降りようとするのか聞くと、「トイレに行きたい」とのことであった。もともと失禁はなく、入院後もそれが維持されているための状況であったことがわかった。</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a:lnSpc>
                <a:spcPts val="1695"/>
              </a:lnSpc>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　⇒ できるだけ、自力で排泄できることを維持できるような看護計画を立てる ⇒ 患者の安心につながる ⇒ リスクは軽減する</a:t>
            </a:r>
            <a:endParaRPr lang="en-US" altLang="ja-JP" sz="1100" b="1" dirty="0">
              <a:latin typeface="Meiryo UI" panose="020B0604030504040204" pitchFamily="50" charset="-128"/>
              <a:ea typeface="Meiryo UI" panose="020B0604030504040204" pitchFamily="50" charset="-128"/>
              <a:cs typeface="Meiryo UI" panose="020B0604030504040204" pitchFamily="50" charset="-128"/>
            </a:endParaRPr>
          </a:p>
          <a:p>
            <a:pPr>
              <a:lnSpc>
                <a:spcPts val="1695"/>
              </a:lnSpc>
              <a:spcBef>
                <a:spcPts val="580"/>
              </a:spcBef>
            </a:pPr>
            <a:r>
              <a:rPr lang="ja-JP" altLang="en-US" sz="1100" b="1" dirty="0">
                <a:latin typeface="Meiryo UI" panose="020B0604030504040204" pitchFamily="50" charset="-128"/>
                <a:ea typeface="Meiryo UI" panose="020B0604030504040204" pitchFamily="50" charset="-128"/>
                <a:cs typeface="Meiryo UI" panose="020B0604030504040204" pitchFamily="50" charset="-128"/>
              </a:rPr>
              <a:t>一見、失われた機能と思っていても、回復しうる」という見込みを持ってかかわることが重要</a:t>
            </a:r>
            <a:endParaRPr lang="en-US" altLang="ja-JP" sz="1100" b="1" dirty="0">
              <a:latin typeface="Meiryo UI" panose="020B0604030504040204" pitchFamily="50" charset="-128"/>
              <a:ea typeface="Meiryo UI" panose="020B0604030504040204" pitchFamily="50" charset="-128"/>
              <a:cs typeface="Meiryo UI" panose="020B0604030504040204" pitchFamily="50" charset="-128"/>
            </a:endParaRPr>
          </a:p>
          <a:p>
            <a:pPr>
              <a:lnSpc>
                <a:spcPts val="1695"/>
              </a:lnSpc>
            </a:pPr>
            <a:r>
              <a:rPr lang="ja-JP" altLang="en-US" sz="1100" kern="100" dirty="0">
                <a:latin typeface="Meiryo UI" panose="020B0604030504040204" pitchFamily="50" charset="-128"/>
                <a:ea typeface="Meiryo UI" panose="020B0604030504040204" pitchFamily="50" charset="-128"/>
                <a:cs typeface="Meiryo UI" panose="020B0604030504040204" pitchFamily="50" charset="-128"/>
              </a:rPr>
              <a:t>  認知機能は、身体症状や環境によって左右される。そのため、入院している状況で認知症の程度をはんだんするのは時期尚早である。適切な治療とケアを行うことができれば、入院によって低下した認知機能は、入院前の状態に回復する可能性が高い。</a:t>
            </a:r>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27082027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060450" y="949325"/>
            <a:ext cx="4884738" cy="3663950"/>
          </a:xfrm>
        </p:spPr>
      </p:sp>
      <p:sp>
        <p:nvSpPr>
          <p:cNvPr id="3" name="ノート プレースホルダー 2"/>
          <p:cNvSpPr>
            <a:spLocks noGrp="1"/>
          </p:cNvSpPr>
          <p:nvPr>
            <p:ph type="body" idx="1"/>
          </p:nvPr>
        </p:nvSpPr>
        <p:spPr>
          <a:xfrm>
            <a:off x="822537" y="4783306"/>
            <a:ext cx="5303943" cy="4316780"/>
          </a:xfrm>
        </p:spPr>
        <p:txBody>
          <a:bodyPr/>
          <a:lstStyle/>
          <a:p>
            <a:pPr>
              <a:lnSpc>
                <a:spcPts val="1695"/>
              </a:lnSpc>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  認知症患者の安全管理に必ず出てくるのが身体拘束である。一般病院、特に急性期病院では、身体拘束がゼロにできない現状がある。</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a:lnSpc>
                <a:spcPts val="1695"/>
              </a:lnSpc>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  そこで、今からできる身体拘束の評価方法について説明する。</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3</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要件に沿った急性期病院での具体的な評価のポイントについて説明する。（スライドの↓下の部分）</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a:lnSpc>
                <a:spcPts val="1695"/>
              </a:lnSpc>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例：心不全で緊急入院した認知症患者</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defTabSz="911229">
              <a:lnSpc>
                <a:spcPts val="1695"/>
              </a:lnSpc>
              <a:defRPr/>
            </a:pPr>
            <a:r>
              <a:rPr lang="ja-JP" altLang="en-US" sz="1100" b="1" dirty="0">
                <a:latin typeface="Meiryo UI" panose="020B0604030504040204" pitchFamily="50" charset="-128"/>
                <a:ea typeface="Meiryo UI" panose="020B0604030504040204" pitchFamily="50" charset="-128"/>
                <a:cs typeface="Meiryo UI" panose="020B0604030504040204" pitchFamily="50" charset="-128"/>
              </a:rPr>
              <a:t>「切迫性」</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　動作時の息苦しさとふらつきがある。ベッド上安静の指示があり、様子をみてもその</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defTabSz="911229">
              <a:lnSpc>
                <a:spcPts val="1695"/>
              </a:lnSpc>
              <a:defRPr/>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              方が本人も楽ではないかと考える。しかし、ベッドから降りようとする行動があった。</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defTabSz="911229">
              <a:lnSpc>
                <a:spcPts val="1695"/>
              </a:lnSpc>
              <a:defRPr/>
            </a:pPr>
            <a:r>
              <a:rPr lang="en-US" altLang="ja-JP"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理由を聞くと「夫が心配だ」と返答あり。安静が必要であることを説明しても、その時</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defTabSz="911229">
              <a:lnSpc>
                <a:spcPts val="1695"/>
              </a:lnSpc>
              <a:defRPr/>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              は理解するがすぐに同様の訴え。点滴もあることから、自己（事故）抜去のリスク</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defTabSz="911229">
              <a:lnSpc>
                <a:spcPts val="1695"/>
              </a:lnSpc>
              <a:defRPr/>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              もあった。</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a:lnSpc>
                <a:spcPts val="1695"/>
              </a:lnSpc>
            </a:pPr>
            <a:r>
              <a:rPr lang="ja-JP" altLang="en-US" sz="1100" b="1" dirty="0">
                <a:latin typeface="Meiryo UI" panose="020B0604030504040204" pitchFamily="50" charset="-128"/>
                <a:ea typeface="Meiryo UI" panose="020B0604030504040204" pitchFamily="50" charset="-128"/>
                <a:cs typeface="Meiryo UI" panose="020B0604030504040204" pitchFamily="50" charset="-128"/>
              </a:rPr>
              <a:t>「非代替性」</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　看護師が入れ替わりに本人に説明したり、声をかける、時間の許す時に家族に</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a:lnSpc>
                <a:spcPts val="1695"/>
              </a:lnSpc>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              顔を出してもらうなど試みたが、が同様の状態が続いた。替わる方法が見つからず。</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a:lnSpc>
                <a:spcPts val="1695"/>
              </a:lnSpc>
            </a:pPr>
            <a:r>
              <a:rPr lang="ja-JP" altLang="en-US" sz="1100" b="1" dirty="0">
                <a:latin typeface="Meiryo UI" panose="020B0604030504040204" pitchFamily="50" charset="-128"/>
                <a:ea typeface="Meiryo UI" panose="020B0604030504040204" pitchFamily="50" charset="-128"/>
                <a:cs typeface="Meiryo UI" panose="020B0604030504040204" pitchFamily="50" charset="-128"/>
              </a:rPr>
              <a:t>「一時性」</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  せん妄症状もあり、今は治療が優先されるため、身体拘束が必要と判断したが、</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a:lnSpc>
                <a:spcPts val="1695"/>
              </a:lnSpc>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              解除の視点で毎日評価した。</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a:lnSpc>
                <a:spcPts val="1695"/>
              </a:lnSpc>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  治療が進み、息苦しさも軽減してきたため、主治医に離床について相談したところ、許可がおりた。少しずつ離床を試み</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ADL</a:t>
            </a:r>
            <a:r>
              <a:rPr lang="ja-JP" altLang="en-US" sz="1100" dirty="0" err="1">
                <a:latin typeface="Meiryo UI" panose="020B0604030504040204" pitchFamily="50" charset="-128"/>
                <a:ea typeface="Meiryo UI" panose="020B0604030504040204" pitchFamily="50" charset="-128"/>
                <a:cs typeface="Meiryo UI" panose="020B0604030504040204" pitchFamily="50" charset="-128"/>
              </a:rPr>
              <a:t>が拡</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大、ふらつきは消失。  ⇒ 胴体抑制から離床センサーに変更した。見守りで歩行できるようになり、ポータブルトイレであれば、ひとりで可能な状態となった。⇒ 夜間のみ離床センサーへ。表情も柔らかくなり「家に帰る」訴えはなくなり、家族の面会も減らすことができた。</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a:lnSpc>
                <a:spcPts val="1695"/>
              </a:lnSpc>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a:lnSpc>
                <a:spcPts val="1695"/>
              </a:lnSpc>
            </a:pP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34448032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31863" y="935038"/>
            <a:ext cx="4859337" cy="3646487"/>
          </a:xfrm>
        </p:spPr>
      </p:sp>
      <p:sp>
        <p:nvSpPr>
          <p:cNvPr id="3" name="ノート プレースホルダー 2"/>
          <p:cNvSpPr>
            <a:spLocks noGrp="1"/>
          </p:cNvSpPr>
          <p:nvPr>
            <p:ph type="body" idx="1"/>
          </p:nvPr>
        </p:nvSpPr>
        <p:spPr>
          <a:xfrm>
            <a:off x="898174" y="4783308"/>
            <a:ext cx="4991946" cy="3913614"/>
          </a:xfrm>
        </p:spPr>
        <p:txBody>
          <a:bodyPr/>
          <a:lstStyle/>
          <a:p>
            <a:pPr>
              <a:lnSpc>
                <a:spcPts val="1894"/>
              </a:lnSpc>
            </a:pPr>
            <a:r>
              <a:rPr lang="ja-JP" altLang="en-US" dirty="0">
                <a:latin typeface="Meiryo UI" panose="020B0604030504040204" pitchFamily="50" charset="-128"/>
                <a:ea typeface="Meiryo UI" panose="020B0604030504040204" pitchFamily="50" charset="-128"/>
                <a:cs typeface="Meiryo UI" panose="020B0604030504040204" pitchFamily="50" charset="-128"/>
              </a:rPr>
              <a:t>医師による必要性の判断</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a:lnSpc>
                <a:spcPts val="1894"/>
              </a:lnSpc>
            </a:pPr>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dirty="0">
                <a:latin typeface="Meiryo UI" panose="020B0604030504040204" pitchFamily="50" charset="-128"/>
                <a:ea typeface="Meiryo UI" panose="020B0604030504040204" pitchFamily="50" charset="-128"/>
                <a:cs typeface="Meiryo UI" panose="020B0604030504040204" pitchFamily="50" charset="-128"/>
              </a:rPr>
              <a:t>判断は主治医であるが、その判断の指標になるのは看護師の報告内容である。</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a:lnSpc>
                <a:spcPts val="1894"/>
              </a:lnSpc>
            </a:pPr>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dirty="0">
                <a:latin typeface="Meiryo UI" panose="020B0604030504040204" pitchFamily="50" charset="-128"/>
                <a:ea typeface="Meiryo UI" panose="020B0604030504040204" pitchFamily="50" charset="-128"/>
                <a:cs typeface="Meiryo UI" panose="020B0604030504040204" pitchFamily="50" charset="-128"/>
              </a:rPr>
              <a:t>3</a:t>
            </a:r>
            <a:r>
              <a:rPr lang="ja-JP" altLang="en-US" dirty="0">
                <a:latin typeface="Meiryo UI" panose="020B0604030504040204" pitchFamily="50" charset="-128"/>
                <a:ea typeface="Meiryo UI" panose="020B0604030504040204" pitchFamily="50" charset="-128"/>
                <a:cs typeface="Meiryo UI" panose="020B0604030504040204" pitchFamily="50" charset="-128"/>
              </a:rPr>
              <a:t>要件の「代替法」を検討しないうちに、「手がかかる」、「事故が発生する可能</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a:lnSpc>
                <a:spcPts val="1894"/>
              </a:lnSpc>
            </a:pPr>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dirty="0">
                <a:latin typeface="Meiryo UI" panose="020B0604030504040204" pitchFamily="50" charset="-128"/>
                <a:ea typeface="Meiryo UI" panose="020B0604030504040204" pitchFamily="50" charset="-128"/>
                <a:cs typeface="Meiryo UI" panose="020B0604030504040204" pitchFamily="50" charset="-128"/>
              </a:rPr>
              <a:t>性が高いがみていられない」などの情報提供にならないようにすることが必要</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defTabSz="911229">
              <a:lnSpc>
                <a:spcPts val="1894"/>
              </a:lnSpc>
              <a:defRPr/>
            </a:pPr>
            <a:r>
              <a:rPr lang="ja-JP" altLang="en-US" dirty="0">
                <a:latin typeface="Meiryo UI" panose="020B0604030504040204" pitchFamily="50" charset="-128"/>
                <a:ea typeface="Meiryo UI" panose="020B0604030504040204" pitchFamily="50" charset="-128"/>
                <a:cs typeface="Meiryo UI" panose="020B0604030504040204" pitchFamily="50" charset="-128"/>
              </a:rPr>
              <a:t>医療チームでのケア方法の検討</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defTabSz="911229">
              <a:lnSpc>
                <a:spcPts val="1894"/>
              </a:lnSpc>
              <a:defRPr/>
            </a:pPr>
            <a:r>
              <a:rPr lang="ja-JP" altLang="en-US" dirty="0">
                <a:latin typeface="Meiryo UI" panose="020B0604030504040204" pitchFamily="50" charset="-128"/>
                <a:ea typeface="Meiryo UI" panose="020B0604030504040204" pitchFamily="50" charset="-128"/>
                <a:cs typeface="Meiryo UI" panose="020B0604030504040204" pitchFamily="50" charset="-128"/>
              </a:rPr>
              <a:t>本人・家族の承諾</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8992650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nchor="b"/>
          <a:lstStyle>
            <a:lvl1pPr algn="ctr">
              <a:defRPr sz="45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DBF69AC6-086E-4E23-96D9-A31817FD9858}" type="datetimeFigureOut">
              <a:rPr kumimoji="1" lang="ja-JP" altLang="en-US" smtClean="0"/>
              <a:t>2016/12/13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88BC686-74B2-4DCA-B864-E21661696618}" type="slidenum">
              <a:rPr kumimoji="1" lang="ja-JP" altLang="en-US" smtClean="0"/>
              <a:t>‹#›</a:t>
            </a:fld>
            <a:endParaRPr kumimoji="1" lang="ja-JP" altLang="en-US"/>
          </a:p>
        </p:txBody>
      </p:sp>
    </p:spTree>
    <p:extLst>
      <p:ext uri="{BB962C8B-B14F-4D97-AF65-F5344CB8AC3E}">
        <p14:creationId xmlns:p14="http://schemas.microsoft.com/office/powerpoint/2010/main" val="20375132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DBF69AC6-086E-4E23-96D9-A31817FD9858}" type="datetimeFigureOut">
              <a:rPr kumimoji="1" lang="ja-JP" altLang="en-US" smtClean="0"/>
              <a:t>2016/12/13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88BC686-74B2-4DCA-B864-E21661696618}" type="slidenum">
              <a:rPr kumimoji="1" lang="ja-JP" altLang="en-US" smtClean="0"/>
              <a:t>‹#›</a:t>
            </a:fld>
            <a:endParaRPr kumimoji="1" lang="ja-JP" altLang="en-US"/>
          </a:p>
        </p:txBody>
      </p:sp>
    </p:spTree>
    <p:extLst>
      <p:ext uri="{BB962C8B-B14F-4D97-AF65-F5344CB8AC3E}">
        <p14:creationId xmlns:p14="http://schemas.microsoft.com/office/powerpoint/2010/main" val="427710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43675" y="365125"/>
            <a:ext cx="1971675"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628650" y="365125"/>
            <a:ext cx="5800725"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DBF69AC6-086E-4E23-96D9-A31817FD9858}" type="datetimeFigureOut">
              <a:rPr kumimoji="1" lang="ja-JP" altLang="en-US" smtClean="0"/>
              <a:t>2016/12/13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88BC686-74B2-4DCA-B864-E21661696618}" type="slidenum">
              <a:rPr kumimoji="1" lang="ja-JP" altLang="en-US" smtClean="0"/>
              <a:t>‹#›</a:t>
            </a:fld>
            <a:endParaRPr kumimoji="1" lang="ja-JP" altLang="en-US"/>
          </a:p>
        </p:txBody>
      </p:sp>
    </p:spTree>
    <p:extLst>
      <p:ext uri="{BB962C8B-B14F-4D97-AF65-F5344CB8AC3E}">
        <p14:creationId xmlns:p14="http://schemas.microsoft.com/office/powerpoint/2010/main" val="211220083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7C34A028-FA38-43ED-9FAD-4DD7808F0C82}" type="datetimeFigureOut">
              <a:rPr kumimoji="1" lang="ja-JP" altLang="en-US" smtClean="0"/>
              <a:t>2016/12/13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132D8D3-4B0A-40BE-84A4-CC06184FA550}" type="slidenum">
              <a:rPr kumimoji="1" lang="ja-JP" altLang="en-US" smtClean="0"/>
              <a:t>‹#›</a:t>
            </a:fld>
            <a:endParaRPr kumimoji="1" lang="ja-JP" altLang="en-US"/>
          </a:p>
        </p:txBody>
      </p:sp>
    </p:spTree>
    <p:extLst>
      <p:ext uri="{BB962C8B-B14F-4D97-AF65-F5344CB8AC3E}">
        <p14:creationId xmlns:p14="http://schemas.microsoft.com/office/powerpoint/2010/main" val="59047821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7C34A028-FA38-43ED-9FAD-4DD7808F0C82}" type="datetimeFigureOut">
              <a:rPr kumimoji="1" lang="ja-JP" altLang="en-US" smtClean="0"/>
              <a:t>2016/12/13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132D8D3-4B0A-40BE-84A4-CC06184FA550}" type="slidenum">
              <a:rPr kumimoji="1" lang="ja-JP" altLang="en-US" smtClean="0"/>
              <a:t>‹#›</a:t>
            </a:fld>
            <a:endParaRPr kumimoji="1" lang="ja-JP" altLang="en-US"/>
          </a:p>
        </p:txBody>
      </p:sp>
    </p:spTree>
    <p:extLst>
      <p:ext uri="{BB962C8B-B14F-4D97-AF65-F5344CB8AC3E}">
        <p14:creationId xmlns:p14="http://schemas.microsoft.com/office/powerpoint/2010/main" val="355652950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7C34A028-FA38-43ED-9FAD-4DD7808F0C82}" type="datetimeFigureOut">
              <a:rPr kumimoji="1" lang="ja-JP" altLang="en-US" smtClean="0"/>
              <a:t>2016/12/13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132D8D3-4B0A-40BE-84A4-CC06184FA550}" type="slidenum">
              <a:rPr kumimoji="1" lang="ja-JP" altLang="en-US" smtClean="0"/>
              <a:t>‹#›</a:t>
            </a:fld>
            <a:endParaRPr kumimoji="1" lang="ja-JP" altLang="en-US"/>
          </a:p>
        </p:txBody>
      </p:sp>
    </p:spTree>
    <p:extLst>
      <p:ext uri="{BB962C8B-B14F-4D97-AF65-F5344CB8AC3E}">
        <p14:creationId xmlns:p14="http://schemas.microsoft.com/office/powerpoint/2010/main" val="376712952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7C34A028-FA38-43ED-9FAD-4DD7808F0C82}" type="datetimeFigureOut">
              <a:rPr kumimoji="1" lang="ja-JP" altLang="en-US" smtClean="0"/>
              <a:t>2016/12/13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132D8D3-4B0A-40BE-84A4-CC06184FA550}" type="slidenum">
              <a:rPr kumimoji="1" lang="ja-JP" altLang="en-US" smtClean="0"/>
              <a:t>‹#›</a:t>
            </a:fld>
            <a:endParaRPr kumimoji="1" lang="ja-JP" altLang="en-US"/>
          </a:p>
        </p:txBody>
      </p:sp>
    </p:spTree>
    <p:extLst>
      <p:ext uri="{BB962C8B-B14F-4D97-AF65-F5344CB8AC3E}">
        <p14:creationId xmlns:p14="http://schemas.microsoft.com/office/powerpoint/2010/main" val="56509734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7C34A028-FA38-43ED-9FAD-4DD7808F0C82}" type="datetimeFigureOut">
              <a:rPr kumimoji="1" lang="ja-JP" altLang="en-US" smtClean="0"/>
              <a:t>2016/12/13</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A132D8D3-4B0A-40BE-84A4-CC06184FA550}" type="slidenum">
              <a:rPr kumimoji="1" lang="ja-JP" altLang="en-US" smtClean="0"/>
              <a:t>‹#›</a:t>
            </a:fld>
            <a:endParaRPr kumimoji="1" lang="ja-JP" altLang="en-US"/>
          </a:p>
        </p:txBody>
      </p:sp>
    </p:spTree>
    <p:extLst>
      <p:ext uri="{BB962C8B-B14F-4D97-AF65-F5344CB8AC3E}">
        <p14:creationId xmlns:p14="http://schemas.microsoft.com/office/powerpoint/2010/main" val="311022412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7C34A028-FA38-43ED-9FAD-4DD7808F0C82}" type="datetimeFigureOut">
              <a:rPr kumimoji="1" lang="ja-JP" altLang="en-US" smtClean="0"/>
              <a:t>2016/12/13</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A132D8D3-4B0A-40BE-84A4-CC06184FA550}" type="slidenum">
              <a:rPr kumimoji="1" lang="ja-JP" altLang="en-US" smtClean="0"/>
              <a:t>‹#›</a:t>
            </a:fld>
            <a:endParaRPr kumimoji="1" lang="ja-JP" altLang="en-US"/>
          </a:p>
        </p:txBody>
      </p:sp>
    </p:spTree>
    <p:extLst>
      <p:ext uri="{BB962C8B-B14F-4D97-AF65-F5344CB8AC3E}">
        <p14:creationId xmlns:p14="http://schemas.microsoft.com/office/powerpoint/2010/main" val="228861469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34A028-FA38-43ED-9FAD-4DD7808F0C82}" type="datetimeFigureOut">
              <a:rPr kumimoji="1" lang="ja-JP" altLang="en-US" smtClean="0"/>
              <a:t>2016/12/13</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A132D8D3-4B0A-40BE-84A4-CC06184FA550}" type="slidenum">
              <a:rPr kumimoji="1" lang="ja-JP" altLang="en-US" smtClean="0"/>
              <a:t>‹#›</a:t>
            </a:fld>
            <a:endParaRPr kumimoji="1" lang="ja-JP" altLang="en-US"/>
          </a:p>
        </p:txBody>
      </p:sp>
    </p:spTree>
    <p:extLst>
      <p:ext uri="{BB962C8B-B14F-4D97-AF65-F5344CB8AC3E}">
        <p14:creationId xmlns:p14="http://schemas.microsoft.com/office/powerpoint/2010/main" val="286955491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7C34A028-FA38-43ED-9FAD-4DD7808F0C82}" type="datetimeFigureOut">
              <a:rPr kumimoji="1" lang="ja-JP" altLang="en-US" smtClean="0"/>
              <a:t>2016/12/13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132D8D3-4B0A-40BE-84A4-CC06184FA550}" type="slidenum">
              <a:rPr kumimoji="1" lang="ja-JP" altLang="en-US" smtClean="0"/>
              <a:t>‹#›</a:t>
            </a:fld>
            <a:endParaRPr kumimoji="1" lang="ja-JP" altLang="en-US"/>
          </a:p>
        </p:txBody>
      </p:sp>
    </p:spTree>
    <p:extLst>
      <p:ext uri="{BB962C8B-B14F-4D97-AF65-F5344CB8AC3E}">
        <p14:creationId xmlns:p14="http://schemas.microsoft.com/office/powerpoint/2010/main" val="3220455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DBF69AC6-086E-4E23-96D9-A31817FD9858}" type="datetimeFigureOut">
              <a:rPr kumimoji="1" lang="ja-JP" altLang="en-US" smtClean="0"/>
              <a:t>2016/12/13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88BC686-74B2-4DCA-B864-E21661696618}" type="slidenum">
              <a:rPr kumimoji="1" lang="ja-JP" altLang="en-US" smtClean="0"/>
              <a:t>‹#›</a:t>
            </a:fld>
            <a:endParaRPr kumimoji="1" lang="ja-JP" altLang="en-US"/>
          </a:p>
        </p:txBody>
      </p:sp>
    </p:spTree>
    <p:extLst>
      <p:ext uri="{BB962C8B-B14F-4D97-AF65-F5344CB8AC3E}">
        <p14:creationId xmlns:p14="http://schemas.microsoft.com/office/powerpoint/2010/main" val="22426074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7C34A028-FA38-43ED-9FAD-4DD7808F0C82}" type="datetimeFigureOut">
              <a:rPr kumimoji="1" lang="ja-JP" altLang="en-US" smtClean="0"/>
              <a:t>2016/12/13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132D8D3-4B0A-40BE-84A4-CC06184FA550}" type="slidenum">
              <a:rPr kumimoji="1" lang="ja-JP" altLang="en-US" smtClean="0"/>
              <a:t>‹#›</a:t>
            </a:fld>
            <a:endParaRPr kumimoji="1" lang="ja-JP" altLang="en-US"/>
          </a:p>
        </p:txBody>
      </p:sp>
    </p:spTree>
    <p:extLst>
      <p:ext uri="{BB962C8B-B14F-4D97-AF65-F5344CB8AC3E}">
        <p14:creationId xmlns:p14="http://schemas.microsoft.com/office/powerpoint/2010/main" val="344867270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7C34A028-FA38-43ED-9FAD-4DD7808F0C82}" type="datetimeFigureOut">
              <a:rPr kumimoji="1" lang="ja-JP" altLang="en-US" smtClean="0"/>
              <a:t>2016/12/13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132D8D3-4B0A-40BE-84A4-CC06184FA550}" type="slidenum">
              <a:rPr kumimoji="1" lang="ja-JP" altLang="en-US" smtClean="0"/>
              <a:t>‹#›</a:t>
            </a:fld>
            <a:endParaRPr kumimoji="1" lang="ja-JP" altLang="en-US"/>
          </a:p>
        </p:txBody>
      </p:sp>
    </p:spTree>
    <p:extLst>
      <p:ext uri="{BB962C8B-B14F-4D97-AF65-F5344CB8AC3E}">
        <p14:creationId xmlns:p14="http://schemas.microsoft.com/office/powerpoint/2010/main" val="176703462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7C34A028-FA38-43ED-9FAD-4DD7808F0C82}" type="datetimeFigureOut">
              <a:rPr kumimoji="1" lang="ja-JP" altLang="en-US" smtClean="0"/>
              <a:t>2016/12/13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132D8D3-4B0A-40BE-84A4-CC06184FA550}" type="slidenum">
              <a:rPr kumimoji="1" lang="ja-JP" altLang="en-US" smtClean="0"/>
              <a:t>‹#›</a:t>
            </a:fld>
            <a:endParaRPr kumimoji="1" lang="ja-JP" altLang="en-US"/>
          </a:p>
        </p:txBody>
      </p:sp>
    </p:spTree>
    <p:extLst>
      <p:ext uri="{BB962C8B-B14F-4D97-AF65-F5344CB8AC3E}">
        <p14:creationId xmlns:p14="http://schemas.microsoft.com/office/powerpoint/2010/main" val="109331420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7C34A028-FA38-43ED-9FAD-4DD7808F0C82}" type="datetimeFigureOut">
              <a:rPr kumimoji="1" lang="ja-JP" altLang="en-US" smtClean="0"/>
              <a:t>2016/12/13</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A132D8D3-4B0A-40BE-84A4-CC06184FA550}" type="slidenum">
              <a:rPr kumimoji="1" lang="ja-JP" altLang="en-US" smtClean="0"/>
              <a:t>‹#›</a:t>
            </a:fld>
            <a:endParaRPr kumimoji="1" lang="ja-JP" altLang="en-US"/>
          </a:p>
        </p:txBody>
      </p:sp>
    </p:spTree>
    <p:extLst>
      <p:ext uri="{BB962C8B-B14F-4D97-AF65-F5344CB8AC3E}">
        <p14:creationId xmlns:p14="http://schemas.microsoft.com/office/powerpoint/2010/main" val="18229390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9"/>
            <a:ext cx="7886700" cy="2852737"/>
          </a:xfrm>
        </p:spPr>
        <p:txBody>
          <a:bodyPr anchor="b"/>
          <a:lstStyle>
            <a:lvl1pPr>
              <a:defRPr sz="45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DBF69AC6-086E-4E23-96D9-A31817FD9858}" type="datetimeFigureOut">
              <a:rPr kumimoji="1" lang="ja-JP" altLang="en-US" smtClean="0"/>
              <a:t>2016/12/13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88BC686-74B2-4DCA-B864-E21661696618}" type="slidenum">
              <a:rPr kumimoji="1" lang="ja-JP" altLang="en-US" smtClean="0"/>
              <a:t>‹#›</a:t>
            </a:fld>
            <a:endParaRPr kumimoji="1" lang="ja-JP" altLang="en-US"/>
          </a:p>
        </p:txBody>
      </p:sp>
    </p:spTree>
    <p:extLst>
      <p:ext uri="{BB962C8B-B14F-4D97-AF65-F5344CB8AC3E}">
        <p14:creationId xmlns:p14="http://schemas.microsoft.com/office/powerpoint/2010/main" val="18762945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628650" y="1825625"/>
            <a:ext cx="38862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29150" y="1825625"/>
            <a:ext cx="38862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DBF69AC6-086E-4E23-96D9-A31817FD9858}" type="datetimeFigureOut">
              <a:rPr kumimoji="1" lang="ja-JP" altLang="en-US" smtClean="0"/>
              <a:t>2016/12/13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88BC686-74B2-4DCA-B864-E21661696618}" type="slidenum">
              <a:rPr kumimoji="1" lang="ja-JP" altLang="en-US" smtClean="0"/>
              <a:t>‹#›</a:t>
            </a:fld>
            <a:endParaRPr kumimoji="1" lang="ja-JP" altLang="en-US"/>
          </a:p>
        </p:txBody>
      </p:sp>
    </p:spTree>
    <p:extLst>
      <p:ext uri="{BB962C8B-B14F-4D97-AF65-F5344CB8AC3E}">
        <p14:creationId xmlns:p14="http://schemas.microsoft.com/office/powerpoint/2010/main" val="9548994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365126"/>
            <a:ext cx="78867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629842" y="2505075"/>
            <a:ext cx="3868340"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29150" y="2505075"/>
            <a:ext cx="3887391"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DBF69AC6-086E-4E23-96D9-A31817FD9858}" type="datetimeFigureOut">
              <a:rPr kumimoji="1" lang="ja-JP" altLang="en-US" smtClean="0"/>
              <a:t>2016/12/13</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988BC686-74B2-4DCA-B864-E21661696618}" type="slidenum">
              <a:rPr kumimoji="1" lang="ja-JP" altLang="en-US" smtClean="0"/>
              <a:t>‹#›</a:t>
            </a:fld>
            <a:endParaRPr kumimoji="1" lang="ja-JP" altLang="en-US"/>
          </a:p>
        </p:txBody>
      </p:sp>
    </p:spTree>
    <p:extLst>
      <p:ext uri="{BB962C8B-B14F-4D97-AF65-F5344CB8AC3E}">
        <p14:creationId xmlns:p14="http://schemas.microsoft.com/office/powerpoint/2010/main" val="40172055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DBF69AC6-086E-4E23-96D9-A31817FD9858}" type="datetimeFigureOut">
              <a:rPr kumimoji="1" lang="ja-JP" altLang="en-US" smtClean="0"/>
              <a:t>2016/12/13</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988BC686-74B2-4DCA-B864-E21661696618}" type="slidenum">
              <a:rPr kumimoji="1" lang="ja-JP" altLang="en-US" smtClean="0"/>
              <a:t>‹#›</a:t>
            </a:fld>
            <a:endParaRPr kumimoji="1" lang="ja-JP" altLang="en-US"/>
          </a:p>
        </p:txBody>
      </p:sp>
    </p:spTree>
    <p:extLst>
      <p:ext uri="{BB962C8B-B14F-4D97-AF65-F5344CB8AC3E}">
        <p14:creationId xmlns:p14="http://schemas.microsoft.com/office/powerpoint/2010/main" val="4738282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DBF69AC6-086E-4E23-96D9-A31817FD9858}" type="datetimeFigureOut">
              <a:rPr kumimoji="1" lang="ja-JP" altLang="en-US" smtClean="0"/>
              <a:t>2016/12/13</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988BC686-74B2-4DCA-B864-E21661696618}" type="slidenum">
              <a:rPr kumimoji="1" lang="ja-JP" altLang="en-US" smtClean="0"/>
              <a:t>‹#›</a:t>
            </a:fld>
            <a:endParaRPr kumimoji="1" lang="ja-JP" altLang="en-US"/>
          </a:p>
        </p:txBody>
      </p:sp>
    </p:spTree>
    <p:extLst>
      <p:ext uri="{BB962C8B-B14F-4D97-AF65-F5344CB8AC3E}">
        <p14:creationId xmlns:p14="http://schemas.microsoft.com/office/powerpoint/2010/main" val="32582255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24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DBF69AC6-086E-4E23-96D9-A31817FD9858}" type="datetimeFigureOut">
              <a:rPr kumimoji="1" lang="ja-JP" altLang="en-US" smtClean="0"/>
              <a:t>2016/12/13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88BC686-74B2-4DCA-B864-E21661696618}" type="slidenum">
              <a:rPr kumimoji="1" lang="ja-JP" altLang="en-US" smtClean="0"/>
              <a:t>‹#›</a:t>
            </a:fld>
            <a:endParaRPr kumimoji="1" lang="ja-JP" altLang="en-US"/>
          </a:p>
        </p:txBody>
      </p:sp>
    </p:spTree>
    <p:extLst>
      <p:ext uri="{BB962C8B-B14F-4D97-AF65-F5344CB8AC3E}">
        <p14:creationId xmlns:p14="http://schemas.microsoft.com/office/powerpoint/2010/main" val="5881736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24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kumimoji="1" lang="ja-JP" altLang="en-US"/>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DBF69AC6-086E-4E23-96D9-A31817FD9858}" type="datetimeFigureOut">
              <a:rPr kumimoji="1" lang="ja-JP" altLang="en-US" smtClean="0"/>
              <a:t>2016/12/13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88BC686-74B2-4DCA-B864-E21661696618}" type="slidenum">
              <a:rPr kumimoji="1" lang="ja-JP" altLang="en-US" smtClean="0"/>
              <a:t>‹#›</a:t>
            </a:fld>
            <a:endParaRPr kumimoji="1" lang="ja-JP" altLang="en-US"/>
          </a:p>
        </p:txBody>
      </p:sp>
    </p:spTree>
    <p:extLst>
      <p:ext uri="{BB962C8B-B14F-4D97-AF65-F5344CB8AC3E}">
        <p14:creationId xmlns:p14="http://schemas.microsoft.com/office/powerpoint/2010/main" val="30933557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DBF69AC6-086E-4E23-96D9-A31817FD9858}" type="datetimeFigureOut">
              <a:rPr kumimoji="1" lang="ja-JP" altLang="en-US" smtClean="0"/>
              <a:t>2016/12/13</a:t>
            </a:fld>
            <a:endParaRPr kumimoji="1" lang="ja-JP" altLang="en-US"/>
          </a:p>
        </p:txBody>
      </p:sp>
      <p:sp>
        <p:nvSpPr>
          <p:cNvPr id="5" name="フッター プレースホルダー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988BC686-74B2-4DCA-B864-E21661696618}" type="slidenum">
              <a:rPr kumimoji="1" lang="ja-JP" altLang="en-US" smtClean="0"/>
              <a:t>‹#›</a:t>
            </a:fld>
            <a:endParaRPr kumimoji="1" lang="ja-JP" altLang="en-US"/>
          </a:p>
        </p:txBody>
      </p:sp>
    </p:spTree>
    <p:extLst>
      <p:ext uri="{BB962C8B-B14F-4D97-AF65-F5344CB8AC3E}">
        <p14:creationId xmlns:p14="http://schemas.microsoft.com/office/powerpoint/2010/main" val="1854758234"/>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ja-JP"/>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C34A028-FA38-43ED-9FAD-4DD7808F0C82}" type="datetimeFigureOut">
              <a:rPr kumimoji="1" lang="ja-JP" altLang="en-US" smtClean="0"/>
              <a:t>2016/12/13</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132D8D3-4B0A-40BE-84A4-CC06184FA550}" type="slidenum">
              <a:rPr kumimoji="1" lang="ja-JP" altLang="en-US" smtClean="0"/>
              <a:t>‹#›</a:t>
            </a:fld>
            <a:endParaRPr kumimoji="1" lang="ja-JP" altLang="en-US"/>
          </a:p>
        </p:txBody>
      </p:sp>
    </p:spTree>
    <p:extLst>
      <p:ext uri="{BB962C8B-B14F-4D97-AF65-F5344CB8AC3E}">
        <p14:creationId xmlns:p14="http://schemas.microsoft.com/office/powerpoint/2010/main" val="3526436616"/>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60" r:id="rId12"/>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8.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3" Type="http://schemas.openxmlformats.org/officeDocument/2006/relationships/hyperlink" Target="http://kaden.yahoo.co.jp/dict/?type=detail&amp;id=3542" TargetMode="External"/><Relationship Id="rId2" Type="http://schemas.openxmlformats.org/officeDocument/2006/relationships/notesSlide" Target="../notesSlides/notesSlide31.xml"/><Relationship Id="rId1" Type="http://schemas.openxmlformats.org/officeDocument/2006/relationships/slideLayout" Target="../slideLayouts/slideLayout13.xml"/><Relationship Id="rId6" Type="http://schemas.openxmlformats.org/officeDocument/2006/relationships/hyperlink" Target="http://kaden.yahoo.co.jp/dict/?type=detail&amp;id=1477" TargetMode="External"/><Relationship Id="rId5" Type="http://schemas.openxmlformats.org/officeDocument/2006/relationships/hyperlink" Target="http://kaden.yahoo.co.jp/dict/?type=detail&amp;id=5405" TargetMode="External"/><Relationship Id="rId4" Type="http://schemas.openxmlformats.org/officeDocument/2006/relationships/hyperlink" Target="http://kaden.yahoo.co.jp/dict/?type=detail&amp;id=4758" TargetMode="Externa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3.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3.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3.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3.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3.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3.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3.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3.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3.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3.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3.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3.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3.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3.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13.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3.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2"/>
          <p:cNvSpPr txBox="1">
            <a:spLocks noChangeArrowheads="1"/>
          </p:cNvSpPr>
          <p:nvPr/>
        </p:nvSpPr>
        <p:spPr bwMode="auto">
          <a:xfrm>
            <a:off x="1637731" y="594210"/>
            <a:ext cx="6710618" cy="5454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936" tIns="41468" rIns="82936" bIns="41468" anchor="b">
            <a:spAutoFit/>
          </a:bodyPr>
          <a:lstStyle>
            <a:lvl1pPr defTabSz="908050" eaLnBrk="0" hangingPunct="0">
              <a:defRPr kumimoji="1" sz="3600">
                <a:solidFill>
                  <a:schemeClr val="tx1"/>
                </a:solidFill>
                <a:latin typeface="Arial" pitchFamily="34" charset="0"/>
                <a:ea typeface="ＭＳ Ｐゴシック" pitchFamily="50" charset="-128"/>
              </a:defRPr>
            </a:lvl1pPr>
            <a:lvl2pPr marL="742950" indent="-285750" defTabSz="908050" eaLnBrk="0" hangingPunct="0">
              <a:defRPr kumimoji="1" sz="3600">
                <a:solidFill>
                  <a:schemeClr val="tx1"/>
                </a:solidFill>
                <a:latin typeface="Arial" pitchFamily="34" charset="0"/>
                <a:ea typeface="ＭＳ Ｐゴシック" pitchFamily="50" charset="-128"/>
              </a:defRPr>
            </a:lvl2pPr>
            <a:lvl3pPr marL="1143000" indent="-228600" defTabSz="908050" eaLnBrk="0" hangingPunct="0">
              <a:defRPr kumimoji="1" sz="3600">
                <a:solidFill>
                  <a:schemeClr val="tx1"/>
                </a:solidFill>
                <a:latin typeface="Arial" pitchFamily="34" charset="0"/>
                <a:ea typeface="ＭＳ Ｐゴシック" pitchFamily="50" charset="-128"/>
              </a:defRPr>
            </a:lvl3pPr>
            <a:lvl4pPr marL="1600200" indent="-228600" defTabSz="908050" eaLnBrk="0" hangingPunct="0">
              <a:defRPr kumimoji="1" sz="3600">
                <a:solidFill>
                  <a:schemeClr val="tx1"/>
                </a:solidFill>
                <a:latin typeface="Arial" pitchFamily="34" charset="0"/>
                <a:ea typeface="ＭＳ Ｐゴシック" pitchFamily="50" charset="-128"/>
              </a:defRPr>
            </a:lvl4pPr>
            <a:lvl5pPr marL="2057400" indent="-228600" defTabSz="908050" eaLnBrk="0" hangingPunct="0">
              <a:defRPr kumimoji="1" sz="3600">
                <a:solidFill>
                  <a:schemeClr val="tx1"/>
                </a:solidFill>
                <a:latin typeface="Arial" pitchFamily="34" charset="0"/>
                <a:ea typeface="ＭＳ Ｐゴシック" pitchFamily="50" charset="-128"/>
              </a:defRPr>
            </a:lvl5pPr>
            <a:lvl6pPr marL="2514600" indent="-228600" defTabSz="908050" eaLnBrk="0" fontAlgn="base" hangingPunct="0">
              <a:spcBef>
                <a:spcPct val="0"/>
              </a:spcBef>
              <a:spcAft>
                <a:spcPct val="0"/>
              </a:spcAft>
              <a:defRPr kumimoji="1" sz="3600">
                <a:solidFill>
                  <a:schemeClr val="tx1"/>
                </a:solidFill>
                <a:latin typeface="Arial" pitchFamily="34" charset="0"/>
                <a:ea typeface="ＭＳ Ｐゴシック" pitchFamily="50" charset="-128"/>
              </a:defRPr>
            </a:lvl6pPr>
            <a:lvl7pPr marL="2971800" indent="-228600" defTabSz="908050" eaLnBrk="0" fontAlgn="base" hangingPunct="0">
              <a:spcBef>
                <a:spcPct val="0"/>
              </a:spcBef>
              <a:spcAft>
                <a:spcPct val="0"/>
              </a:spcAft>
              <a:defRPr kumimoji="1" sz="3600">
                <a:solidFill>
                  <a:schemeClr val="tx1"/>
                </a:solidFill>
                <a:latin typeface="Arial" pitchFamily="34" charset="0"/>
                <a:ea typeface="ＭＳ Ｐゴシック" pitchFamily="50" charset="-128"/>
              </a:defRPr>
            </a:lvl7pPr>
            <a:lvl8pPr marL="3429000" indent="-228600" defTabSz="908050" eaLnBrk="0" fontAlgn="base" hangingPunct="0">
              <a:spcBef>
                <a:spcPct val="0"/>
              </a:spcBef>
              <a:spcAft>
                <a:spcPct val="0"/>
              </a:spcAft>
              <a:defRPr kumimoji="1" sz="3600">
                <a:solidFill>
                  <a:schemeClr val="tx1"/>
                </a:solidFill>
                <a:latin typeface="Arial" pitchFamily="34" charset="0"/>
                <a:ea typeface="ＭＳ Ｐゴシック" pitchFamily="50" charset="-128"/>
              </a:defRPr>
            </a:lvl8pPr>
            <a:lvl9pPr marL="3886200" indent="-228600" defTabSz="908050" eaLnBrk="0" fontAlgn="base" hangingPunct="0">
              <a:spcBef>
                <a:spcPct val="0"/>
              </a:spcBef>
              <a:spcAft>
                <a:spcPct val="0"/>
              </a:spcAft>
              <a:defRPr kumimoji="1" sz="3600">
                <a:solidFill>
                  <a:schemeClr val="tx1"/>
                </a:solidFill>
                <a:latin typeface="Arial" pitchFamily="34" charset="0"/>
                <a:ea typeface="ＭＳ Ｐゴシック" pitchFamily="50" charset="-128"/>
              </a:defRPr>
            </a:lvl9pPr>
          </a:lstStyle>
          <a:p>
            <a:pPr eaLnBrk="1" hangingPunct="1">
              <a:spcBef>
                <a:spcPts val="2400"/>
              </a:spcBef>
            </a:pPr>
            <a:r>
              <a:rPr lang="ja-JP" altLang="en-US" sz="2400" b="1" u="sng" dirty="0" smtClean="0">
                <a:solidFill>
                  <a:schemeClr val="tx1">
                    <a:lumMod val="65000"/>
                    <a:lumOff val="35000"/>
                  </a:schemeClr>
                </a:solidFill>
                <a:latin typeface="Trebuchet MS" panose="020B0603020202020204" pitchFamily="34" charset="0"/>
                <a:ea typeface="Meiryo UI" pitchFamily="50" charset="-128"/>
                <a:cs typeface="Meiryo UI" pitchFamily="50" charset="-128"/>
              </a:rPr>
              <a:t> </a:t>
            </a:r>
            <a:r>
              <a:rPr lang="en-US" altLang="ja-JP" sz="2400" b="1" u="sng" dirty="0" smtClean="0">
                <a:solidFill>
                  <a:schemeClr val="tx1">
                    <a:lumMod val="65000"/>
                    <a:lumOff val="35000"/>
                  </a:schemeClr>
                </a:solidFill>
                <a:latin typeface="Trebuchet MS" panose="020B0603020202020204" pitchFamily="34" charset="0"/>
                <a:ea typeface="Meiryo UI" pitchFamily="50" charset="-128"/>
                <a:cs typeface="Meiryo UI" pitchFamily="50" charset="-128"/>
              </a:rPr>
              <a:t>1</a:t>
            </a:r>
            <a:r>
              <a:rPr lang="en-US" altLang="ja-JP" sz="2400" b="1" u="sng" dirty="0" smtClean="0">
                <a:solidFill>
                  <a:schemeClr val="tx1">
                    <a:lumMod val="65000"/>
                    <a:lumOff val="35000"/>
                  </a:schemeClr>
                </a:solidFill>
                <a:latin typeface="Meiryo UI" pitchFamily="50" charset="-128"/>
                <a:ea typeface="Meiryo UI" pitchFamily="50" charset="-128"/>
                <a:cs typeface="Meiryo UI" pitchFamily="50" charset="-128"/>
              </a:rPr>
              <a:t>.</a:t>
            </a:r>
            <a:r>
              <a:rPr lang="ja-JP" altLang="en-US" sz="2400" b="1" u="sng" dirty="0" smtClean="0">
                <a:solidFill>
                  <a:schemeClr val="tx1">
                    <a:lumMod val="65000"/>
                    <a:lumOff val="35000"/>
                  </a:schemeClr>
                </a:solidFill>
                <a:latin typeface="Meiryo UI" pitchFamily="50" charset="-128"/>
                <a:ea typeface="Meiryo UI" pitchFamily="50" charset="-128"/>
                <a:cs typeface="Meiryo UI" pitchFamily="50" charset="-128"/>
              </a:rPr>
              <a:t> </a:t>
            </a:r>
            <a:r>
              <a:rPr lang="ja-JP" altLang="en-US" sz="2400" b="1" i="1" u="sng" dirty="0" smtClean="0">
                <a:solidFill>
                  <a:schemeClr val="tx1">
                    <a:lumMod val="65000"/>
                    <a:lumOff val="35000"/>
                  </a:schemeClr>
                </a:solidFill>
                <a:latin typeface="Meiryo UI" pitchFamily="50" charset="-128"/>
                <a:ea typeface="Meiryo UI" pitchFamily="50" charset="-128"/>
                <a:cs typeface="Meiryo UI" pitchFamily="50" charset="-128"/>
              </a:rPr>
              <a:t>基本知識 編</a:t>
            </a:r>
            <a:r>
              <a:rPr lang="ja-JP" altLang="en-US" sz="2400" b="1" u="sng" dirty="0" smtClean="0">
                <a:solidFill>
                  <a:schemeClr val="tx1">
                    <a:lumMod val="65000"/>
                    <a:lumOff val="35000"/>
                  </a:schemeClr>
                </a:solidFill>
                <a:latin typeface="Meiryo UI" pitchFamily="50" charset="-128"/>
                <a:ea typeface="Meiryo UI" pitchFamily="50" charset="-128"/>
                <a:cs typeface="Meiryo UI" pitchFamily="50" charset="-128"/>
              </a:rPr>
              <a:t>（</a:t>
            </a:r>
            <a:r>
              <a:rPr lang="en-US" altLang="ja-JP" sz="2400" b="1" u="sng" dirty="0" smtClean="0">
                <a:solidFill>
                  <a:schemeClr val="tx1">
                    <a:lumMod val="65000"/>
                    <a:lumOff val="35000"/>
                  </a:schemeClr>
                </a:solidFill>
                <a:latin typeface="Trebuchet MS" panose="020B0603020202020204" pitchFamily="34" charset="0"/>
                <a:ea typeface="Meiryo UI" pitchFamily="50" charset="-128"/>
                <a:cs typeface="Meiryo UI" pitchFamily="50" charset="-128"/>
              </a:rPr>
              <a:t>180</a:t>
            </a:r>
            <a:r>
              <a:rPr lang="ja-JP" altLang="en-US" sz="2400" b="1" u="sng" dirty="0" smtClean="0">
                <a:solidFill>
                  <a:schemeClr val="tx1">
                    <a:lumMod val="65000"/>
                    <a:lumOff val="35000"/>
                  </a:schemeClr>
                </a:solidFill>
                <a:latin typeface="Meiryo UI" pitchFamily="50" charset="-128"/>
                <a:ea typeface="Meiryo UI" pitchFamily="50" charset="-128"/>
                <a:cs typeface="Meiryo UI" pitchFamily="50" charset="-128"/>
              </a:rPr>
              <a:t>分</a:t>
            </a:r>
            <a:r>
              <a:rPr lang="ja-JP" altLang="en-US" sz="2400" b="1" u="sng" dirty="0">
                <a:solidFill>
                  <a:schemeClr val="tx1">
                    <a:lumMod val="65000"/>
                    <a:lumOff val="35000"/>
                  </a:schemeClr>
                </a:solidFill>
                <a:latin typeface="Meiryo UI" pitchFamily="50" charset="-128"/>
                <a:ea typeface="Meiryo UI" pitchFamily="50" charset="-128"/>
                <a:cs typeface="Meiryo UI" pitchFamily="50" charset="-128"/>
              </a:rPr>
              <a:t>）</a:t>
            </a:r>
          </a:p>
          <a:p>
            <a:pPr eaLnBrk="1" hangingPunct="1">
              <a:spcBef>
                <a:spcPts val="2400"/>
              </a:spcBef>
            </a:pPr>
            <a:r>
              <a:rPr lang="ja-JP" altLang="en-US" sz="2400" b="1" u="sng" dirty="0" smtClean="0">
                <a:solidFill>
                  <a:schemeClr val="tx1">
                    <a:lumMod val="65000"/>
                    <a:lumOff val="35000"/>
                  </a:schemeClr>
                </a:solidFill>
                <a:latin typeface="Meiryo UI" pitchFamily="50" charset="-128"/>
                <a:ea typeface="Meiryo UI" pitchFamily="50" charset="-128"/>
                <a:cs typeface="Meiryo UI" pitchFamily="50" charset="-128"/>
              </a:rPr>
              <a:t> </a:t>
            </a:r>
            <a:r>
              <a:rPr lang="en-US" altLang="ja-JP" sz="2400" b="1" u="sng" dirty="0" smtClean="0">
                <a:solidFill>
                  <a:schemeClr val="tx1">
                    <a:lumMod val="65000"/>
                    <a:lumOff val="35000"/>
                  </a:schemeClr>
                </a:solidFill>
                <a:latin typeface="Trebuchet MS" panose="020B0603020202020204" pitchFamily="34" charset="0"/>
                <a:ea typeface="Meiryo UI" pitchFamily="50" charset="-128"/>
                <a:cs typeface="Meiryo UI" pitchFamily="50" charset="-128"/>
              </a:rPr>
              <a:t>2</a:t>
            </a:r>
            <a:r>
              <a:rPr lang="en-US" altLang="ja-JP" sz="2400" b="1" u="sng" dirty="0" smtClean="0">
                <a:solidFill>
                  <a:schemeClr val="tx1">
                    <a:lumMod val="65000"/>
                    <a:lumOff val="35000"/>
                  </a:schemeClr>
                </a:solidFill>
                <a:latin typeface="Meiryo UI" pitchFamily="50" charset="-128"/>
                <a:ea typeface="Meiryo UI" pitchFamily="50" charset="-128"/>
                <a:cs typeface="Meiryo UI" pitchFamily="50" charset="-128"/>
              </a:rPr>
              <a:t>.</a:t>
            </a:r>
            <a:r>
              <a:rPr lang="ja-JP" altLang="en-US" sz="2400" b="1" u="sng" dirty="0" smtClean="0">
                <a:solidFill>
                  <a:schemeClr val="tx1">
                    <a:lumMod val="65000"/>
                    <a:lumOff val="35000"/>
                  </a:schemeClr>
                </a:solidFill>
                <a:latin typeface="Meiryo UI" pitchFamily="50" charset="-128"/>
                <a:ea typeface="Meiryo UI" pitchFamily="50" charset="-128"/>
                <a:cs typeface="Meiryo UI" pitchFamily="50" charset="-128"/>
              </a:rPr>
              <a:t> </a:t>
            </a:r>
            <a:r>
              <a:rPr lang="ja-JP" altLang="en-US" sz="2400" b="1" i="1" u="sng" dirty="0" smtClean="0">
                <a:solidFill>
                  <a:schemeClr val="tx1">
                    <a:lumMod val="65000"/>
                    <a:lumOff val="35000"/>
                  </a:schemeClr>
                </a:solidFill>
                <a:latin typeface="Meiryo UI" pitchFamily="50" charset="-128"/>
                <a:ea typeface="Meiryo UI" pitchFamily="50" charset="-128"/>
                <a:cs typeface="Meiryo UI" pitchFamily="50" charset="-128"/>
              </a:rPr>
              <a:t>対応力向上</a:t>
            </a:r>
            <a:r>
              <a:rPr lang="ja-JP" altLang="en-US" sz="2400" b="1" i="1" u="sng" dirty="0">
                <a:solidFill>
                  <a:schemeClr val="tx1">
                    <a:lumMod val="65000"/>
                    <a:lumOff val="35000"/>
                  </a:schemeClr>
                </a:solidFill>
                <a:latin typeface="Meiryo UI" pitchFamily="50" charset="-128"/>
                <a:ea typeface="Meiryo UI" pitchFamily="50" charset="-128"/>
                <a:cs typeface="Meiryo UI" pitchFamily="50" charset="-128"/>
              </a:rPr>
              <a:t> </a:t>
            </a:r>
            <a:r>
              <a:rPr lang="ja-JP" altLang="en-US" sz="2400" b="1" u="sng" dirty="0" smtClean="0">
                <a:solidFill>
                  <a:schemeClr val="tx1">
                    <a:lumMod val="65000"/>
                    <a:lumOff val="35000"/>
                  </a:schemeClr>
                </a:solidFill>
                <a:latin typeface="Meiryo UI" pitchFamily="50" charset="-128"/>
                <a:ea typeface="Meiryo UI" pitchFamily="50" charset="-128"/>
                <a:cs typeface="Meiryo UI" pitchFamily="50" charset="-128"/>
              </a:rPr>
              <a:t>編（</a:t>
            </a:r>
            <a:r>
              <a:rPr lang="en-US" altLang="ja-JP" sz="2400" b="1" u="sng" dirty="0" smtClean="0">
                <a:solidFill>
                  <a:schemeClr val="tx1">
                    <a:lumMod val="65000"/>
                    <a:lumOff val="35000"/>
                  </a:schemeClr>
                </a:solidFill>
                <a:latin typeface="Trebuchet MS" panose="020B0603020202020204" pitchFamily="34" charset="0"/>
                <a:ea typeface="Meiryo UI" pitchFamily="50" charset="-128"/>
                <a:cs typeface="Meiryo UI" pitchFamily="50" charset="-128"/>
              </a:rPr>
              <a:t>480</a:t>
            </a:r>
            <a:r>
              <a:rPr lang="ja-JP" altLang="en-US" sz="2100" b="1" u="sng" dirty="0" smtClean="0">
                <a:solidFill>
                  <a:schemeClr val="tx1">
                    <a:lumMod val="65000"/>
                    <a:lumOff val="35000"/>
                  </a:schemeClr>
                </a:solidFill>
                <a:latin typeface="Meiryo UI" pitchFamily="50" charset="-128"/>
                <a:ea typeface="Meiryo UI" pitchFamily="50" charset="-128"/>
                <a:cs typeface="Meiryo UI" pitchFamily="50" charset="-128"/>
              </a:rPr>
              <a:t>分</a:t>
            </a:r>
            <a:r>
              <a:rPr lang="ja-JP" altLang="en-US" sz="2400" b="1" u="sng" dirty="0" smtClean="0">
                <a:solidFill>
                  <a:schemeClr val="tx1">
                    <a:lumMod val="65000"/>
                    <a:lumOff val="35000"/>
                  </a:schemeClr>
                </a:solidFill>
                <a:latin typeface="Meiryo UI" pitchFamily="50" charset="-128"/>
                <a:ea typeface="Meiryo UI" pitchFamily="50" charset="-128"/>
                <a:cs typeface="Meiryo UI" pitchFamily="50" charset="-128"/>
              </a:rPr>
              <a:t>）</a:t>
            </a:r>
            <a:endParaRPr lang="en-US" altLang="ja-JP" sz="2400" b="1" u="sng" dirty="0" smtClean="0">
              <a:solidFill>
                <a:schemeClr val="tx1">
                  <a:lumMod val="65000"/>
                  <a:lumOff val="35000"/>
                </a:schemeClr>
              </a:solidFill>
              <a:latin typeface="Meiryo UI" pitchFamily="50" charset="-128"/>
              <a:ea typeface="Meiryo UI" pitchFamily="50" charset="-128"/>
              <a:cs typeface="Meiryo UI" pitchFamily="50" charset="-128"/>
            </a:endParaRPr>
          </a:p>
          <a:p>
            <a:pPr eaLnBrk="1" hangingPunct="1">
              <a:spcBef>
                <a:spcPts val="600"/>
              </a:spcBef>
            </a:pPr>
            <a:r>
              <a:rPr lang="ja-JP" altLang="en-US" sz="2200" b="1" dirty="0">
                <a:solidFill>
                  <a:schemeClr val="tx1">
                    <a:lumMod val="65000"/>
                    <a:lumOff val="35000"/>
                  </a:schemeClr>
                </a:solidFill>
                <a:latin typeface="Meiryo UI" pitchFamily="50" charset="-128"/>
                <a:ea typeface="Meiryo UI" pitchFamily="50" charset="-128"/>
                <a:cs typeface="Meiryo UI" pitchFamily="50" charset="-128"/>
              </a:rPr>
              <a:t> </a:t>
            </a:r>
            <a:r>
              <a:rPr lang="ja-JP" altLang="en-US" sz="2200" b="1" dirty="0" smtClean="0">
                <a:solidFill>
                  <a:schemeClr val="tx1">
                    <a:lumMod val="65000"/>
                    <a:lumOff val="35000"/>
                  </a:schemeClr>
                </a:solidFill>
                <a:latin typeface="Meiryo UI" pitchFamily="50" charset="-128"/>
                <a:ea typeface="Meiryo UI" pitchFamily="50" charset="-128"/>
                <a:cs typeface="Meiryo UI" pitchFamily="50" charset="-128"/>
              </a:rPr>
              <a:t>   </a:t>
            </a:r>
            <a:r>
              <a:rPr lang="en-US" altLang="ja-JP" sz="2200" b="1" dirty="0" smtClean="0">
                <a:solidFill>
                  <a:schemeClr val="tx1">
                    <a:lumMod val="65000"/>
                    <a:lumOff val="35000"/>
                  </a:schemeClr>
                </a:solidFill>
                <a:latin typeface="Meiryo UI" pitchFamily="50" charset="-128"/>
                <a:ea typeface="Meiryo UI" pitchFamily="50" charset="-128"/>
                <a:cs typeface="Meiryo UI" pitchFamily="50" charset="-128"/>
              </a:rPr>
              <a:t>(</a:t>
            </a:r>
            <a:r>
              <a:rPr lang="en-US" altLang="ja-JP" sz="2200" b="1" dirty="0" smtClean="0">
                <a:solidFill>
                  <a:schemeClr val="tx1">
                    <a:lumMod val="65000"/>
                    <a:lumOff val="35000"/>
                  </a:schemeClr>
                </a:solidFill>
                <a:latin typeface="Trebuchet MS" panose="020B0603020202020204" pitchFamily="34" charset="0"/>
                <a:ea typeface="Meiryo UI" pitchFamily="50" charset="-128"/>
                <a:cs typeface="Meiryo UI" pitchFamily="50" charset="-128"/>
              </a:rPr>
              <a:t>1</a:t>
            </a:r>
            <a:r>
              <a:rPr lang="en-US" altLang="ja-JP" sz="2200" b="1" dirty="0" smtClean="0">
                <a:solidFill>
                  <a:schemeClr val="tx1">
                    <a:lumMod val="65000"/>
                    <a:lumOff val="35000"/>
                  </a:schemeClr>
                </a:solidFill>
                <a:latin typeface="Meiryo UI" pitchFamily="50" charset="-128"/>
                <a:ea typeface="Meiryo UI" pitchFamily="50" charset="-128"/>
                <a:cs typeface="Meiryo UI" pitchFamily="50" charset="-128"/>
              </a:rPr>
              <a:t>)</a:t>
            </a:r>
            <a:r>
              <a:rPr lang="ja-JP" altLang="en-US" sz="2200" b="1" dirty="0" smtClean="0">
                <a:solidFill>
                  <a:schemeClr val="tx1">
                    <a:lumMod val="65000"/>
                    <a:lumOff val="35000"/>
                  </a:schemeClr>
                </a:solidFill>
                <a:latin typeface="Meiryo UI" pitchFamily="50" charset="-128"/>
                <a:ea typeface="Meiryo UI" pitchFamily="50" charset="-128"/>
                <a:cs typeface="Meiryo UI" pitchFamily="50" charset="-128"/>
              </a:rPr>
              <a:t> 認知症</a:t>
            </a:r>
            <a:endParaRPr lang="en-US" altLang="ja-JP" sz="2200" b="1" dirty="0" smtClean="0">
              <a:solidFill>
                <a:schemeClr val="tx1">
                  <a:lumMod val="65000"/>
                  <a:lumOff val="35000"/>
                </a:schemeClr>
              </a:solidFill>
              <a:latin typeface="Meiryo UI" pitchFamily="50" charset="-128"/>
              <a:ea typeface="Meiryo UI" pitchFamily="50" charset="-128"/>
              <a:cs typeface="Meiryo UI" pitchFamily="50" charset="-128"/>
            </a:endParaRPr>
          </a:p>
          <a:p>
            <a:pPr eaLnBrk="1" hangingPunct="1">
              <a:spcBef>
                <a:spcPts val="600"/>
              </a:spcBef>
            </a:pPr>
            <a:r>
              <a:rPr lang="ja-JP" altLang="en-US" sz="2200" b="1" dirty="0">
                <a:solidFill>
                  <a:schemeClr val="tx1">
                    <a:lumMod val="65000"/>
                    <a:lumOff val="35000"/>
                  </a:schemeClr>
                </a:solidFill>
                <a:latin typeface="Meiryo UI" pitchFamily="50" charset="-128"/>
                <a:ea typeface="Meiryo UI" pitchFamily="50" charset="-128"/>
                <a:cs typeface="Meiryo UI" pitchFamily="50" charset="-128"/>
              </a:rPr>
              <a:t> </a:t>
            </a:r>
            <a:r>
              <a:rPr lang="ja-JP" altLang="en-US" sz="2200" b="1" dirty="0" smtClean="0">
                <a:solidFill>
                  <a:schemeClr val="tx1">
                    <a:lumMod val="65000"/>
                    <a:lumOff val="35000"/>
                  </a:schemeClr>
                </a:solidFill>
                <a:latin typeface="Meiryo UI" pitchFamily="50" charset="-128"/>
                <a:ea typeface="Meiryo UI" pitchFamily="50" charset="-128"/>
                <a:cs typeface="Meiryo UI" pitchFamily="50" charset="-128"/>
              </a:rPr>
              <a:t>   </a:t>
            </a:r>
            <a:r>
              <a:rPr lang="en-US" altLang="ja-JP" sz="2200" b="1" dirty="0" smtClean="0">
                <a:solidFill>
                  <a:schemeClr val="tx1">
                    <a:lumMod val="65000"/>
                    <a:lumOff val="35000"/>
                  </a:schemeClr>
                </a:solidFill>
                <a:latin typeface="Meiryo UI" pitchFamily="50" charset="-128"/>
                <a:ea typeface="Meiryo UI" pitchFamily="50" charset="-128"/>
                <a:cs typeface="Meiryo UI" pitchFamily="50" charset="-128"/>
              </a:rPr>
              <a:t>(</a:t>
            </a:r>
            <a:r>
              <a:rPr lang="en-US" altLang="ja-JP" sz="2200" b="1" dirty="0" smtClean="0">
                <a:solidFill>
                  <a:schemeClr val="tx1">
                    <a:lumMod val="65000"/>
                    <a:lumOff val="35000"/>
                  </a:schemeClr>
                </a:solidFill>
                <a:latin typeface="Trebuchet MS" panose="020B0603020202020204" pitchFamily="34" charset="0"/>
                <a:ea typeface="Meiryo UI" pitchFamily="50" charset="-128"/>
                <a:cs typeface="Meiryo UI" pitchFamily="50" charset="-128"/>
              </a:rPr>
              <a:t>2</a:t>
            </a:r>
            <a:r>
              <a:rPr lang="en-US" altLang="ja-JP" sz="2200" b="1" dirty="0" smtClean="0">
                <a:solidFill>
                  <a:schemeClr val="tx1">
                    <a:lumMod val="65000"/>
                    <a:lumOff val="35000"/>
                  </a:schemeClr>
                </a:solidFill>
                <a:latin typeface="Meiryo UI" pitchFamily="50" charset="-128"/>
                <a:ea typeface="Meiryo UI" pitchFamily="50" charset="-128"/>
                <a:cs typeface="Meiryo UI" pitchFamily="50" charset="-128"/>
              </a:rPr>
              <a:t>)</a:t>
            </a:r>
            <a:r>
              <a:rPr lang="ja-JP" altLang="en-US" sz="2200" b="1" dirty="0" smtClean="0">
                <a:solidFill>
                  <a:schemeClr val="tx1">
                    <a:lumMod val="65000"/>
                    <a:lumOff val="35000"/>
                  </a:schemeClr>
                </a:solidFill>
                <a:latin typeface="Meiryo UI" pitchFamily="50" charset="-128"/>
                <a:ea typeface="Meiryo UI" pitchFamily="50" charset="-128"/>
                <a:cs typeface="Meiryo UI" pitchFamily="50" charset="-128"/>
              </a:rPr>
              <a:t> せん妄</a:t>
            </a:r>
            <a:endParaRPr lang="en-US" altLang="ja-JP" sz="2200" b="1" dirty="0" smtClean="0">
              <a:solidFill>
                <a:schemeClr val="tx1">
                  <a:lumMod val="65000"/>
                  <a:lumOff val="35000"/>
                </a:schemeClr>
              </a:solidFill>
              <a:latin typeface="Meiryo UI" pitchFamily="50" charset="-128"/>
              <a:ea typeface="Meiryo UI" pitchFamily="50" charset="-128"/>
              <a:cs typeface="Meiryo UI" pitchFamily="50" charset="-128"/>
            </a:endParaRPr>
          </a:p>
          <a:p>
            <a:pPr eaLnBrk="1" hangingPunct="1">
              <a:spcBef>
                <a:spcPts val="600"/>
              </a:spcBef>
            </a:pPr>
            <a:r>
              <a:rPr lang="ja-JP" altLang="en-US" sz="2200" b="1" dirty="0" smtClean="0">
                <a:solidFill>
                  <a:schemeClr val="tx1">
                    <a:lumMod val="65000"/>
                    <a:lumOff val="35000"/>
                  </a:schemeClr>
                </a:solidFill>
                <a:latin typeface="Meiryo UI" pitchFamily="50" charset="-128"/>
                <a:ea typeface="Meiryo UI" pitchFamily="50" charset="-128"/>
                <a:cs typeface="Meiryo UI" pitchFamily="50" charset="-128"/>
              </a:rPr>
              <a:t>    </a:t>
            </a:r>
            <a:r>
              <a:rPr lang="en-US" altLang="ja-JP" sz="2200" b="1" dirty="0" smtClean="0">
                <a:solidFill>
                  <a:schemeClr val="tx1">
                    <a:lumMod val="65000"/>
                    <a:lumOff val="35000"/>
                  </a:schemeClr>
                </a:solidFill>
                <a:latin typeface="Meiryo UI" pitchFamily="50" charset="-128"/>
                <a:ea typeface="Meiryo UI" pitchFamily="50" charset="-128"/>
                <a:cs typeface="Meiryo UI" pitchFamily="50" charset="-128"/>
              </a:rPr>
              <a:t>(</a:t>
            </a:r>
            <a:r>
              <a:rPr lang="en-US" altLang="ja-JP" sz="2200" b="1" dirty="0" smtClean="0">
                <a:solidFill>
                  <a:schemeClr val="tx1">
                    <a:lumMod val="65000"/>
                    <a:lumOff val="35000"/>
                  </a:schemeClr>
                </a:solidFill>
                <a:latin typeface="Trebuchet MS" panose="020B0603020202020204" pitchFamily="34" charset="0"/>
                <a:ea typeface="Meiryo UI" pitchFamily="50" charset="-128"/>
                <a:cs typeface="Meiryo UI" pitchFamily="50" charset="-128"/>
              </a:rPr>
              <a:t>3</a:t>
            </a:r>
            <a:r>
              <a:rPr lang="en-US" altLang="ja-JP" sz="2200" b="1" dirty="0" smtClean="0">
                <a:solidFill>
                  <a:schemeClr val="tx1">
                    <a:lumMod val="65000"/>
                    <a:lumOff val="35000"/>
                  </a:schemeClr>
                </a:solidFill>
                <a:latin typeface="Meiryo UI" pitchFamily="50" charset="-128"/>
                <a:ea typeface="Meiryo UI" pitchFamily="50" charset="-128"/>
                <a:cs typeface="Meiryo UI" pitchFamily="50" charset="-128"/>
              </a:rPr>
              <a:t>)</a:t>
            </a:r>
            <a:r>
              <a:rPr lang="ja-JP" altLang="en-US" sz="2200" b="1" dirty="0" smtClean="0">
                <a:solidFill>
                  <a:schemeClr val="tx1">
                    <a:lumMod val="65000"/>
                    <a:lumOff val="35000"/>
                  </a:schemeClr>
                </a:solidFill>
                <a:latin typeface="Meiryo UI" pitchFamily="50" charset="-128"/>
                <a:ea typeface="Meiryo UI" pitchFamily="50" charset="-128"/>
                <a:cs typeface="Meiryo UI" pitchFamily="50" charset="-128"/>
              </a:rPr>
              <a:t> 地域連携</a:t>
            </a:r>
            <a:endParaRPr lang="en-US" altLang="ja-JP" sz="2200" b="1" dirty="0" smtClean="0">
              <a:solidFill>
                <a:schemeClr val="tx1">
                  <a:lumMod val="65000"/>
                  <a:lumOff val="35000"/>
                </a:schemeClr>
              </a:solidFill>
              <a:latin typeface="Meiryo UI" pitchFamily="50" charset="-128"/>
              <a:ea typeface="Meiryo UI" pitchFamily="50" charset="-128"/>
              <a:cs typeface="Meiryo UI" pitchFamily="50" charset="-128"/>
            </a:endParaRPr>
          </a:p>
          <a:p>
            <a:pPr eaLnBrk="1" hangingPunct="1">
              <a:spcBef>
                <a:spcPts val="600"/>
              </a:spcBef>
            </a:pPr>
            <a:r>
              <a:rPr lang="ja-JP" altLang="en-US" sz="2200" b="1" dirty="0">
                <a:solidFill>
                  <a:schemeClr val="tx1">
                    <a:lumMod val="65000"/>
                    <a:lumOff val="35000"/>
                  </a:schemeClr>
                </a:solidFill>
                <a:latin typeface="Meiryo UI" pitchFamily="50" charset="-128"/>
                <a:ea typeface="Meiryo UI" pitchFamily="50" charset="-128"/>
                <a:cs typeface="Meiryo UI" pitchFamily="50" charset="-128"/>
              </a:rPr>
              <a:t> </a:t>
            </a:r>
            <a:r>
              <a:rPr lang="ja-JP" altLang="en-US" sz="2200" b="1" dirty="0" smtClean="0">
                <a:solidFill>
                  <a:schemeClr val="tx1">
                    <a:lumMod val="65000"/>
                    <a:lumOff val="35000"/>
                  </a:schemeClr>
                </a:solidFill>
                <a:latin typeface="Meiryo UI" pitchFamily="50" charset="-128"/>
                <a:ea typeface="Meiryo UI" pitchFamily="50" charset="-128"/>
                <a:cs typeface="Meiryo UI" pitchFamily="50" charset="-128"/>
              </a:rPr>
              <a:t>   </a:t>
            </a:r>
            <a:r>
              <a:rPr lang="en-US" altLang="ja-JP" sz="2200" b="1" dirty="0" smtClean="0">
                <a:solidFill>
                  <a:schemeClr val="tx1">
                    <a:lumMod val="65000"/>
                    <a:lumOff val="35000"/>
                  </a:schemeClr>
                </a:solidFill>
                <a:latin typeface="Meiryo UI" pitchFamily="50" charset="-128"/>
                <a:ea typeface="Meiryo UI" pitchFamily="50" charset="-128"/>
                <a:cs typeface="Meiryo UI" pitchFamily="50" charset="-128"/>
              </a:rPr>
              <a:t>(</a:t>
            </a:r>
            <a:r>
              <a:rPr lang="en-US" altLang="ja-JP" sz="2200" b="1" dirty="0" smtClean="0">
                <a:solidFill>
                  <a:schemeClr val="tx1">
                    <a:lumMod val="65000"/>
                    <a:lumOff val="35000"/>
                  </a:schemeClr>
                </a:solidFill>
                <a:latin typeface="Trebuchet MS" panose="020B0603020202020204" pitchFamily="34" charset="0"/>
                <a:ea typeface="Meiryo UI" pitchFamily="50" charset="-128"/>
                <a:cs typeface="Meiryo UI" pitchFamily="50" charset="-128"/>
              </a:rPr>
              <a:t>4</a:t>
            </a:r>
            <a:r>
              <a:rPr lang="en-US" altLang="ja-JP" sz="2200" b="1" dirty="0" smtClean="0">
                <a:solidFill>
                  <a:schemeClr val="tx1">
                    <a:lumMod val="65000"/>
                    <a:lumOff val="35000"/>
                  </a:schemeClr>
                </a:solidFill>
                <a:latin typeface="Meiryo UI" pitchFamily="50" charset="-128"/>
                <a:ea typeface="Meiryo UI" pitchFamily="50" charset="-128"/>
                <a:cs typeface="Meiryo UI" pitchFamily="50" charset="-128"/>
              </a:rPr>
              <a:t>)</a:t>
            </a:r>
            <a:r>
              <a:rPr lang="ja-JP" altLang="en-US" sz="2200" b="1" dirty="0" smtClean="0">
                <a:solidFill>
                  <a:schemeClr val="tx1">
                    <a:lumMod val="65000"/>
                    <a:lumOff val="35000"/>
                  </a:schemeClr>
                </a:solidFill>
                <a:latin typeface="Meiryo UI" pitchFamily="50" charset="-128"/>
                <a:ea typeface="Meiryo UI" pitchFamily="50" charset="-128"/>
                <a:cs typeface="Meiryo UI" pitchFamily="50" charset="-128"/>
              </a:rPr>
              <a:t> 事例検討</a:t>
            </a:r>
            <a:r>
              <a:rPr lang="en-US" altLang="ja-JP" sz="2200" b="1" dirty="0" smtClean="0">
                <a:solidFill>
                  <a:schemeClr val="tx1">
                    <a:lumMod val="65000"/>
                    <a:lumOff val="35000"/>
                  </a:schemeClr>
                </a:solidFill>
                <a:latin typeface="Meiryo UI" pitchFamily="50" charset="-128"/>
                <a:ea typeface="Meiryo UI" pitchFamily="50" charset="-128"/>
                <a:cs typeface="Meiryo UI" pitchFamily="50" charset="-128"/>
              </a:rPr>
              <a:t>(</a:t>
            </a:r>
            <a:r>
              <a:rPr lang="ja-JP" altLang="en-US" sz="2200" b="1" dirty="0" smtClean="0">
                <a:solidFill>
                  <a:schemeClr val="tx1">
                    <a:lumMod val="65000"/>
                    <a:lumOff val="35000"/>
                  </a:schemeClr>
                </a:solidFill>
                <a:latin typeface="Meiryo UI" pitchFamily="50" charset="-128"/>
                <a:ea typeface="Meiryo UI" pitchFamily="50" charset="-128"/>
                <a:cs typeface="Meiryo UI" pitchFamily="50" charset="-128"/>
              </a:rPr>
              <a:t>認知症、せん妄</a:t>
            </a:r>
            <a:r>
              <a:rPr lang="en-US" altLang="ja-JP" sz="2200" b="1" dirty="0" smtClean="0">
                <a:solidFill>
                  <a:schemeClr val="tx1">
                    <a:lumMod val="65000"/>
                    <a:lumOff val="35000"/>
                  </a:schemeClr>
                </a:solidFill>
                <a:latin typeface="Meiryo UI" pitchFamily="50" charset="-128"/>
                <a:ea typeface="Meiryo UI" pitchFamily="50" charset="-128"/>
                <a:cs typeface="Meiryo UI" pitchFamily="50" charset="-128"/>
              </a:rPr>
              <a:t>)</a:t>
            </a:r>
          </a:p>
          <a:p>
            <a:pPr eaLnBrk="1" hangingPunct="1">
              <a:spcBef>
                <a:spcPts val="2400"/>
              </a:spcBef>
            </a:pPr>
            <a:r>
              <a:rPr lang="ja-JP" altLang="en-US" sz="2400" b="1" u="sng" dirty="0" smtClean="0">
                <a:solidFill>
                  <a:srgbClr val="7657E7"/>
                </a:solidFill>
                <a:latin typeface="Meiryo UI" pitchFamily="50" charset="-128"/>
                <a:ea typeface="Meiryo UI" pitchFamily="50" charset="-128"/>
                <a:cs typeface="Meiryo UI" pitchFamily="50" charset="-128"/>
              </a:rPr>
              <a:t> </a:t>
            </a:r>
            <a:r>
              <a:rPr lang="en-US" altLang="ja-JP" sz="2400" b="1" u="sng" dirty="0" smtClean="0">
                <a:solidFill>
                  <a:srgbClr val="7657E7"/>
                </a:solidFill>
                <a:latin typeface="Trebuchet MS" panose="020B0603020202020204" pitchFamily="34" charset="0"/>
                <a:ea typeface="Meiryo UI" pitchFamily="50" charset="-128"/>
                <a:cs typeface="Meiryo UI" pitchFamily="50" charset="-128"/>
              </a:rPr>
              <a:t>3</a:t>
            </a:r>
            <a:r>
              <a:rPr lang="en-US" altLang="ja-JP" sz="2400" b="1" u="sng" dirty="0" smtClean="0">
                <a:solidFill>
                  <a:srgbClr val="7657E7"/>
                </a:solidFill>
                <a:latin typeface="Meiryo UI" pitchFamily="50" charset="-128"/>
                <a:ea typeface="Meiryo UI" pitchFamily="50" charset="-128"/>
                <a:cs typeface="Meiryo UI" pitchFamily="50" charset="-128"/>
              </a:rPr>
              <a:t>.</a:t>
            </a:r>
            <a:r>
              <a:rPr lang="ja-JP" altLang="en-US" sz="2400" b="1" u="sng" dirty="0" smtClean="0">
                <a:solidFill>
                  <a:srgbClr val="7657E7"/>
                </a:solidFill>
                <a:latin typeface="Meiryo UI" pitchFamily="50" charset="-128"/>
                <a:ea typeface="Meiryo UI" pitchFamily="50" charset="-128"/>
                <a:cs typeface="Meiryo UI" pitchFamily="50" charset="-128"/>
              </a:rPr>
              <a:t> マネジメント</a:t>
            </a:r>
            <a:r>
              <a:rPr lang="ja-JP" altLang="en-US" sz="2400" b="1" u="sng" dirty="0">
                <a:solidFill>
                  <a:srgbClr val="7657E7"/>
                </a:solidFill>
                <a:latin typeface="Meiryo UI" pitchFamily="50" charset="-128"/>
                <a:ea typeface="Meiryo UI" pitchFamily="50" charset="-128"/>
                <a:cs typeface="Meiryo UI" pitchFamily="50" charset="-128"/>
              </a:rPr>
              <a:t> </a:t>
            </a:r>
            <a:r>
              <a:rPr lang="ja-JP" altLang="en-US" sz="2400" b="1" i="1" u="sng" dirty="0" smtClean="0">
                <a:solidFill>
                  <a:srgbClr val="7657E7"/>
                </a:solidFill>
                <a:latin typeface="Meiryo UI" pitchFamily="50" charset="-128"/>
                <a:ea typeface="Meiryo UI" pitchFamily="50" charset="-128"/>
                <a:cs typeface="Meiryo UI" pitchFamily="50" charset="-128"/>
              </a:rPr>
              <a:t>編（</a:t>
            </a:r>
            <a:r>
              <a:rPr lang="en-US" altLang="ja-JP" sz="2400" b="1" u="sng" dirty="0" smtClean="0">
                <a:solidFill>
                  <a:srgbClr val="7657E7"/>
                </a:solidFill>
                <a:latin typeface="Trebuchet MS" panose="020B0603020202020204" pitchFamily="34" charset="0"/>
                <a:ea typeface="Meiryo UI" pitchFamily="50" charset="-128"/>
                <a:cs typeface="Meiryo UI" pitchFamily="50" charset="-128"/>
              </a:rPr>
              <a:t>420</a:t>
            </a:r>
            <a:r>
              <a:rPr lang="ja-JP" altLang="en-US" sz="2100" b="1" u="sng" dirty="0" smtClean="0">
                <a:solidFill>
                  <a:srgbClr val="7657E7"/>
                </a:solidFill>
                <a:latin typeface="Meiryo UI" pitchFamily="50" charset="-128"/>
                <a:ea typeface="Meiryo UI" pitchFamily="50" charset="-128"/>
                <a:cs typeface="Meiryo UI" pitchFamily="50" charset="-128"/>
              </a:rPr>
              <a:t>分</a:t>
            </a:r>
            <a:r>
              <a:rPr lang="ja-JP" altLang="en-US" sz="2400" b="1" u="sng" dirty="0" smtClean="0">
                <a:solidFill>
                  <a:srgbClr val="7657E7"/>
                </a:solidFill>
                <a:latin typeface="Meiryo UI" pitchFamily="50" charset="-128"/>
                <a:ea typeface="Meiryo UI" pitchFamily="50" charset="-128"/>
                <a:cs typeface="Meiryo UI" pitchFamily="50" charset="-128"/>
              </a:rPr>
              <a:t>）</a:t>
            </a:r>
            <a:endParaRPr lang="en-US" altLang="ja-JP" sz="2400" b="1" u="sng" dirty="0" smtClean="0">
              <a:solidFill>
                <a:srgbClr val="7657E7"/>
              </a:solidFill>
              <a:latin typeface="Meiryo UI" pitchFamily="50" charset="-128"/>
              <a:ea typeface="Meiryo UI" pitchFamily="50" charset="-128"/>
              <a:cs typeface="Meiryo UI" pitchFamily="50" charset="-128"/>
            </a:endParaRPr>
          </a:p>
          <a:p>
            <a:pPr eaLnBrk="1" hangingPunct="1">
              <a:spcBef>
                <a:spcPts val="1200"/>
              </a:spcBef>
              <a:spcAft>
                <a:spcPts val="1200"/>
              </a:spcAft>
            </a:pPr>
            <a:r>
              <a:rPr lang="ja-JP" altLang="en-US" sz="2800" b="1" dirty="0">
                <a:solidFill>
                  <a:srgbClr val="7657E7"/>
                </a:solidFill>
                <a:latin typeface="Meiryo UI" pitchFamily="50" charset="-128"/>
                <a:ea typeface="Meiryo UI" pitchFamily="50" charset="-128"/>
                <a:cs typeface="Meiryo UI" pitchFamily="50" charset="-128"/>
              </a:rPr>
              <a:t> </a:t>
            </a:r>
            <a:r>
              <a:rPr lang="ja-JP" altLang="en-US" sz="2800" b="1" dirty="0" smtClean="0">
                <a:solidFill>
                  <a:srgbClr val="7657E7"/>
                </a:solidFill>
                <a:latin typeface="Meiryo UI" pitchFamily="50" charset="-128"/>
                <a:ea typeface="Meiryo UI" pitchFamily="50" charset="-128"/>
                <a:cs typeface="Meiryo UI" pitchFamily="50" charset="-128"/>
              </a:rPr>
              <a:t>  </a:t>
            </a:r>
            <a:r>
              <a:rPr lang="en-US" altLang="ja-JP" sz="2800" b="1" dirty="0" smtClean="0">
                <a:solidFill>
                  <a:srgbClr val="7657E7"/>
                </a:solidFill>
                <a:latin typeface="Meiryo UI" pitchFamily="50" charset="-128"/>
                <a:ea typeface="Meiryo UI" pitchFamily="50" charset="-128"/>
                <a:cs typeface="Meiryo UI" pitchFamily="50" charset="-128"/>
              </a:rPr>
              <a:t>(</a:t>
            </a:r>
            <a:r>
              <a:rPr lang="en-US" altLang="ja-JP" sz="2800" b="1" dirty="0" smtClean="0">
                <a:solidFill>
                  <a:srgbClr val="7657E7"/>
                </a:solidFill>
                <a:latin typeface="Trebuchet MS" panose="020B0603020202020204" pitchFamily="34" charset="0"/>
                <a:ea typeface="Meiryo UI" pitchFamily="50" charset="-128"/>
                <a:cs typeface="Meiryo UI" pitchFamily="50" charset="-128"/>
              </a:rPr>
              <a:t>1</a:t>
            </a:r>
            <a:r>
              <a:rPr lang="en-US" altLang="ja-JP" sz="2800" b="1" dirty="0" smtClean="0">
                <a:solidFill>
                  <a:srgbClr val="7657E7"/>
                </a:solidFill>
                <a:latin typeface="Meiryo UI" pitchFamily="50" charset="-128"/>
                <a:ea typeface="Meiryo UI" pitchFamily="50" charset="-128"/>
                <a:cs typeface="Meiryo UI" pitchFamily="50" charset="-128"/>
              </a:rPr>
              <a:t>)</a:t>
            </a:r>
            <a:r>
              <a:rPr lang="ja-JP" altLang="en-US" sz="2800" b="1" dirty="0" smtClean="0">
                <a:solidFill>
                  <a:srgbClr val="7657E7"/>
                </a:solidFill>
                <a:latin typeface="Meiryo UI" pitchFamily="50" charset="-128"/>
                <a:ea typeface="Meiryo UI" pitchFamily="50" charset="-128"/>
                <a:cs typeface="Meiryo UI" pitchFamily="50" charset="-128"/>
              </a:rPr>
              <a:t> マネジメント</a:t>
            </a:r>
            <a:endParaRPr lang="en-US" altLang="ja-JP" sz="2800" b="1" dirty="0" smtClean="0">
              <a:solidFill>
                <a:srgbClr val="7657E7"/>
              </a:solidFill>
              <a:latin typeface="Meiryo UI" pitchFamily="50" charset="-128"/>
              <a:ea typeface="Meiryo UI" pitchFamily="50" charset="-128"/>
              <a:cs typeface="Meiryo UI" pitchFamily="50" charset="-128"/>
            </a:endParaRPr>
          </a:p>
          <a:p>
            <a:pPr eaLnBrk="1" hangingPunct="1">
              <a:spcBef>
                <a:spcPts val="600"/>
              </a:spcBef>
            </a:pPr>
            <a:r>
              <a:rPr lang="ja-JP" altLang="en-US" sz="2200" b="1" dirty="0">
                <a:solidFill>
                  <a:schemeClr val="tx1">
                    <a:lumMod val="65000"/>
                    <a:lumOff val="35000"/>
                  </a:schemeClr>
                </a:solidFill>
                <a:latin typeface="Meiryo UI" pitchFamily="50" charset="-128"/>
                <a:ea typeface="Meiryo UI" pitchFamily="50" charset="-128"/>
                <a:cs typeface="Meiryo UI" pitchFamily="50" charset="-128"/>
              </a:rPr>
              <a:t> </a:t>
            </a:r>
            <a:r>
              <a:rPr lang="ja-JP" altLang="en-US" sz="2200" b="1" dirty="0" smtClean="0">
                <a:solidFill>
                  <a:schemeClr val="tx1">
                    <a:lumMod val="65000"/>
                    <a:lumOff val="35000"/>
                  </a:schemeClr>
                </a:solidFill>
                <a:latin typeface="Meiryo UI" pitchFamily="50" charset="-128"/>
                <a:ea typeface="Meiryo UI" pitchFamily="50" charset="-128"/>
                <a:cs typeface="Meiryo UI" pitchFamily="50" charset="-128"/>
              </a:rPr>
              <a:t>   </a:t>
            </a:r>
            <a:r>
              <a:rPr lang="en-US" altLang="ja-JP" sz="2200" b="1" dirty="0" smtClean="0">
                <a:solidFill>
                  <a:schemeClr val="tx1">
                    <a:lumMod val="65000"/>
                    <a:lumOff val="35000"/>
                  </a:schemeClr>
                </a:solidFill>
                <a:latin typeface="Meiryo UI" pitchFamily="50" charset="-128"/>
                <a:ea typeface="Meiryo UI" pitchFamily="50" charset="-128"/>
                <a:cs typeface="Meiryo UI" pitchFamily="50" charset="-128"/>
              </a:rPr>
              <a:t>(</a:t>
            </a:r>
            <a:r>
              <a:rPr lang="en-US" altLang="ja-JP" sz="2200" b="1" dirty="0" smtClean="0">
                <a:solidFill>
                  <a:schemeClr val="tx1">
                    <a:lumMod val="65000"/>
                    <a:lumOff val="35000"/>
                  </a:schemeClr>
                </a:solidFill>
                <a:latin typeface="Trebuchet MS" panose="020B0603020202020204" pitchFamily="34" charset="0"/>
                <a:ea typeface="Meiryo UI" pitchFamily="50" charset="-128"/>
                <a:cs typeface="Meiryo UI" pitchFamily="50" charset="-128"/>
              </a:rPr>
              <a:t>2</a:t>
            </a:r>
            <a:r>
              <a:rPr lang="en-US" altLang="ja-JP" sz="2200" b="1" dirty="0" smtClean="0">
                <a:solidFill>
                  <a:schemeClr val="tx1">
                    <a:lumMod val="65000"/>
                    <a:lumOff val="35000"/>
                  </a:schemeClr>
                </a:solidFill>
                <a:latin typeface="Meiryo UI" pitchFamily="50" charset="-128"/>
                <a:ea typeface="Meiryo UI" pitchFamily="50" charset="-128"/>
                <a:cs typeface="Meiryo UI" pitchFamily="50" charset="-128"/>
              </a:rPr>
              <a:t>)</a:t>
            </a:r>
            <a:r>
              <a:rPr lang="ja-JP" altLang="en-US" sz="2200" b="1" dirty="0" smtClean="0">
                <a:solidFill>
                  <a:schemeClr val="tx1">
                    <a:lumMod val="65000"/>
                    <a:lumOff val="35000"/>
                  </a:schemeClr>
                </a:solidFill>
                <a:latin typeface="Meiryo UI" pitchFamily="50" charset="-128"/>
                <a:ea typeface="Meiryo UI" pitchFamily="50" charset="-128"/>
                <a:cs typeface="Meiryo UI" pitchFamily="50" charset="-128"/>
              </a:rPr>
              <a:t> 人材育成</a:t>
            </a:r>
            <a:endParaRPr lang="en-US" altLang="ja-JP" sz="2200" b="1" dirty="0" smtClean="0">
              <a:solidFill>
                <a:schemeClr val="tx1">
                  <a:lumMod val="65000"/>
                  <a:lumOff val="35000"/>
                </a:schemeClr>
              </a:solidFill>
              <a:latin typeface="Meiryo UI" pitchFamily="50" charset="-128"/>
              <a:ea typeface="Meiryo UI" pitchFamily="50" charset="-128"/>
              <a:cs typeface="Meiryo UI" pitchFamily="50" charset="-128"/>
            </a:endParaRPr>
          </a:p>
          <a:p>
            <a:pPr eaLnBrk="1" hangingPunct="1">
              <a:spcBef>
                <a:spcPts val="600"/>
              </a:spcBef>
            </a:pPr>
            <a:r>
              <a:rPr lang="ja-JP" altLang="en-US" sz="2200" b="1" dirty="0">
                <a:solidFill>
                  <a:schemeClr val="tx1">
                    <a:lumMod val="65000"/>
                    <a:lumOff val="35000"/>
                  </a:schemeClr>
                </a:solidFill>
                <a:latin typeface="Meiryo UI" pitchFamily="50" charset="-128"/>
                <a:ea typeface="Meiryo UI" pitchFamily="50" charset="-128"/>
                <a:cs typeface="Meiryo UI" pitchFamily="50" charset="-128"/>
              </a:rPr>
              <a:t> </a:t>
            </a:r>
            <a:r>
              <a:rPr lang="ja-JP" altLang="en-US" sz="2200" b="1" dirty="0" smtClean="0">
                <a:solidFill>
                  <a:schemeClr val="tx1">
                    <a:lumMod val="65000"/>
                    <a:lumOff val="35000"/>
                  </a:schemeClr>
                </a:solidFill>
                <a:latin typeface="Meiryo UI" pitchFamily="50" charset="-128"/>
                <a:ea typeface="Meiryo UI" pitchFamily="50" charset="-128"/>
                <a:cs typeface="Meiryo UI" pitchFamily="50" charset="-128"/>
              </a:rPr>
              <a:t>   </a:t>
            </a:r>
            <a:r>
              <a:rPr lang="en-US" altLang="ja-JP" sz="2200" b="1" dirty="0" smtClean="0">
                <a:solidFill>
                  <a:schemeClr val="tx1">
                    <a:lumMod val="65000"/>
                    <a:lumOff val="35000"/>
                  </a:schemeClr>
                </a:solidFill>
                <a:latin typeface="Meiryo UI" pitchFamily="50" charset="-128"/>
                <a:ea typeface="Meiryo UI" pitchFamily="50" charset="-128"/>
                <a:cs typeface="Meiryo UI" pitchFamily="50" charset="-128"/>
              </a:rPr>
              <a:t>(</a:t>
            </a:r>
            <a:r>
              <a:rPr lang="en-US" altLang="ja-JP" sz="2200" b="1" dirty="0" smtClean="0">
                <a:solidFill>
                  <a:schemeClr val="tx1">
                    <a:lumMod val="65000"/>
                    <a:lumOff val="35000"/>
                  </a:schemeClr>
                </a:solidFill>
                <a:latin typeface="Trebuchet MS" panose="020B0603020202020204" pitchFamily="34" charset="0"/>
                <a:ea typeface="Meiryo UI" pitchFamily="50" charset="-128"/>
                <a:cs typeface="Meiryo UI" pitchFamily="50" charset="-128"/>
              </a:rPr>
              <a:t>3</a:t>
            </a:r>
            <a:r>
              <a:rPr lang="en-US" altLang="ja-JP" sz="2200" b="1" dirty="0" smtClean="0">
                <a:solidFill>
                  <a:schemeClr val="tx1">
                    <a:lumMod val="65000"/>
                    <a:lumOff val="35000"/>
                  </a:schemeClr>
                </a:solidFill>
                <a:latin typeface="Meiryo UI" pitchFamily="50" charset="-128"/>
                <a:ea typeface="Meiryo UI" pitchFamily="50" charset="-128"/>
                <a:cs typeface="Meiryo UI" pitchFamily="50" charset="-128"/>
              </a:rPr>
              <a:t>)</a:t>
            </a:r>
            <a:r>
              <a:rPr lang="ja-JP" altLang="en-US" sz="2200" b="1" dirty="0" smtClean="0">
                <a:solidFill>
                  <a:schemeClr val="tx1">
                    <a:lumMod val="65000"/>
                    <a:lumOff val="35000"/>
                  </a:schemeClr>
                </a:solidFill>
                <a:latin typeface="Meiryo UI" pitchFamily="50" charset="-128"/>
                <a:ea typeface="Meiryo UI" pitchFamily="50" charset="-128"/>
                <a:cs typeface="Meiryo UI" pitchFamily="50" charset="-128"/>
              </a:rPr>
              <a:t> </a:t>
            </a:r>
            <a:r>
              <a:rPr lang="en-US" altLang="ja-JP" sz="2200" b="1" dirty="0" smtClean="0">
                <a:solidFill>
                  <a:schemeClr val="tx1">
                    <a:lumMod val="65000"/>
                    <a:lumOff val="35000"/>
                  </a:schemeClr>
                </a:solidFill>
                <a:latin typeface="Trebuchet MS" panose="020B0603020202020204" pitchFamily="34" charset="0"/>
                <a:ea typeface="Meiryo UI" pitchFamily="50" charset="-128"/>
                <a:cs typeface="Meiryo UI" pitchFamily="50" charset="-128"/>
              </a:rPr>
              <a:t>GW</a:t>
            </a:r>
            <a:r>
              <a:rPr lang="ja-JP" altLang="en-US" sz="2200" b="1" dirty="0" smtClean="0">
                <a:solidFill>
                  <a:schemeClr val="tx1">
                    <a:lumMod val="65000"/>
                    <a:lumOff val="35000"/>
                  </a:schemeClr>
                </a:solidFill>
                <a:latin typeface="Meiryo UI" pitchFamily="50" charset="-128"/>
                <a:ea typeface="Meiryo UI" pitchFamily="50" charset="-128"/>
                <a:cs typeface="Meiryo UI" pitchFamily="50" charset="-128"/>
              </a:rPr>
              <a:t>  ①自施設の現状</a:t>
            </a:r>
            <a:endParaRPr lang="en-US" altLang="ja-JP" sz="2200" b="1" dirty="0" smtClean="0">
              <a:solidFill>
                <a:schemeClr val="tx1">
                  <a:lumMod val="65000"/>
                  <a:lumOff val="35000"/>
                </a:schemeClr>
              </a:solidFill>
              <a:latin typeface="Meiryo UI" pitchFamily="50" charset="-128"/>
              <a:ea typeface="Meiryo UI" pitchFamily="50" charset="-128"/>
              <a:cs typeface="Meiryo UI" pitchFamily="50" charset="-128"/>
            </a:endParaRPr>
          </a:p>
          <a:p>
            <a:pPr eaLnBrk="1" hangingPunct="1">
              <a:spcBef>
                <a:spcPts val="600"/>
              </a:spcBef>
            </a:pPr>
            <a:r>
              <a:rPr lang="ja-JP" altLang="en-US" sz="2200" b="1" dirty="0">
                <a:solidFill>
                  <a:schemeClr val="tx1">
                    <a:lumMod val="65000"/>
                    <a:lumOff val="35000"/>
                  </a:schemeClr>
                </a:solidFill>
                <a:latin typeface="Meiryo UI" pitchFamily="50" charset="-128"/>
                <a:ea typeface="Meiryo UI" pitchFamily="50" charset="-128"/>
                <a:cs typeface="Meiryo UI" pitchFamily="50" charset="-128"/>
              </a:rPr>
              <a:t> </a:t>
            </a:r>
            <a:r>
              <a:rPr lang="ja-JP" altLang="en-US" sz="2200" b="1" dirty="0" smtClean="0">
                <a:solidFill>
                  <a:schemeClr val="tx1">
                    <a:lumMod val="65000"/>
                    <a:lumOff val="35000"/>
                  </a:schemeClr>
                </a:solidFill>
                <a:latin typeface="Meiryo UI" pitchFamily="50" charset="-128"/>
                <a:ea typeface="Meiryo UI" pitchFamily="50" charset="-128"/>
                <a:cs typeface="Meiryo UI" pitchFamily="50" charset="-128"/>
              </a:rPr>
              <a:t>          </a:t>
            </a:r>
            <a:r>
              <a:rPr lang="ja-JP" altLang="en-US" sz="2000" b="1" dirty="0" smtClean="0">
                <a:solidFill>
                  <a:schemeClr val="tx1">
                    <a:lumMod val="65000"/>
                    <a:lumOff val="35000"/>
                  </a:schemeClr>
                </a:solidFill>
                <a:latin typeface="Meiryo UI" pitchFamily="50" charset="-128"/>
                <a:ea typeface="Meiryo UI" pitchFamily="50" charset="-128"/>
                <a:cs typeface="Meiryo UI" pitchFamily="50" charset="-128"/>
              </a:rPr>
              <a:t>   </a:t>
            </a:r>
            <a:r>
              <a:rPr lang="ja-JP" altLang="en-US" sz="2200" b="1" dirty="0" smtClean="0">
                <a:solidFill>
                  <a:schemeClr val="tx1">
                    <a:lumMod val="65000"/>
                    <a:lumOff val="35000"/>
                  </a:schemeClr>
                </a:solidFill>
                <a:latin typeface="Meiryo UI" pitchFamily="50" charset="-128"/>
                <a:ea typeface="Meiryo UI" pitchFamily="50" charset="-128"/>
                <a:cs typeface="Meiryo UI" pitchFamily="50" charset="-128"/>
              </a:rPr>
              <a:t>   ②人材育成計画の策定</a:t>
            </a:r>
            <a:endParaRPr lang="en-US" altLang="ja-JP" sz="2200" b="1" dirty="0" smtClean="0">
              <a:solidFill>
                <a:schemeClr val="tx1">
                  <a:lumMod val="65000"/>
                  <a:lumOff val="35000"/>
                </a:schemeClr>
              </a:solidFill>
              <a:latin typeface="Meiryo UI" pitchFamily="50" charset="-128"/>
              <a:ea typeface="Meiryo UI" pitchFamily="50" charset="-128"/>
              <a:cs typeface="Meiryo UI" pitchFamily="50" charset="-128"/>
            </a:endParaRPr>
          </a:p>
        </p:txBody>
      </p:sp>
      <p:sp>
        <p:nvSpPr>
          <p:cNvPr id="2" name="テキスト ボックス 1"/>
          <p:cNvSpPr txBox="1"/>
          <p:nvPr/>
        </p:nvSpPr>
        <p:spPr>
          <a:xfrm>
            <a:off x="7184570" y="0"/>
            <a:ext cx="1959429" cy="646331"/>
          </a:xfrm>
          <a:prstGeom prst="rect">
            <a:avLst/>
          </a:prstGeom>
          <a:noFill/>
        </p:spPr>
        <p:txBody>
          <a:bodyPr wrap="square" rtlCol="0">
            <a:spAutoFit/>
          </a:bodyPr>
          <a:lstStyle/>
          <a:p>
            <a:r>
              <a:rPr kumimoji="1" lang="ja-JP" altLang="en-US" b="1" dirty="0" smtClean="0"/>
              <a:t>３．マネジメント編</a:t>
            </a:r>
            <a:endParaRPr kumimoji="1" lang="en-US" altLang="ja-JP" b="1" dirty="0" smtClean="0"/>
          </a:p>
          <a:p>
            <a:r>
              <a:rPr kumimoji="1" lang="ja-JP" altLang="en-US" b="1" dirty="0" smtClean="0"/>
              <a:t>（１）マネジメント</a:t>
            </a:r>
            <a:endParaRPr kumimoji="1" lang="ja-JP" altLang="en-US" b="1" dirty="0"/>
          </a:p>
        </p:txBody>
      </p:sp>
    </p:spTree>
    <p:extLst>
      <p:ext uri="{BB962C8B-B14F-4D97-AF65-F5344CB8AC3E}">
        <p14:creationId xmlns:p14="http://schemas.microsoft.com/office/powerpoint/2010/main" val="223916189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259395" y="1203503"/>
            <a:ext cx="8695419" cy="5139559"/>
          </a:xfrm>
        </p:spPr>
        <p:txBody>
          <a:bodyPr>
            <a:normAutofit/>
          </a:bodyPr>
          <a:lstStyle/>
          <a:p>
            <a:pPr marL="0" indent="0">
              <a:buNone/>
            </a:pPr>
            <a:r>
              <a:rPr lang="ja-JP" altLang="en-US" sz="1800" b="1"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8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800" b="1" dirty="0" smtClean="0">
                <a:latin typeface="Meiryo UI" panose="020B0604030504040204" pitchFamily="50" charset="-128"/>
                <a:ea typeface="Meiryo UI" panose="020B0604030504040204" pitchFamily="50" charset="-128"/>
                <a:cs typeface="Meiryo UI" panose="020B0604030504040204" pitchFamily="50" charset="-128"/>
              </a:rPr>
              <a:t>必要な評価</a:t>
            </a:r>
            <a:r>
              <a:rPr lang="en-US" altLang="ja-JP" sz="18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800" b="1" dirty="0" smtClean="0">
                <a:latin typeface="Meiryo UI" panose="020B0604030504040204" pitchFamily="50" charset="-128"/>
                <a:ea typeface="Meiryo UI" panose="020B0604030504040204" pitchFamily="50" charset="-128"/>
                <a:cs typeface="Meiryo UI" panose="020B0604030504040204" pitchFamily="50" charset="-128"/>
              </a:rPr>
              <a:t>　　必要性</a:t>
            </a:r>
            <a:r>
              <a:rPr lang="ja-JP" altLang="en-US" sz="1800" b="1" dirty="0">
                <a:latin typeface="Meiryo UI" panose="020B0604030504040204" pitchFamily="50" charset="-128"/>
                <a:ea typeface="Meiryo UI" panose="020B0604030504040204" pitchFamily="50" charset="-128"/>
                <a:cs typeface="Meiryo UI" panose="020B0604030504040204" pitchFamily="50" charset="-128"/>
              </a:rPr>
              <a:t>についての定期的な</a:t>
            </a:r>
            <a:r>
              <a:rPr lang="ja-JP" altLang="en-US" sz="1800" b="1" dirty="0" smtClean="0">
                <a:latin typeface="Meiryo UI" panose="020B0604030504040204" pitchFamily="50" charset="-128"/>
                <a:ea typeface="Meiryo UI" panose="020B0604030504040204" pitchFamily="50" charset="-128"/>
                <a:cs typeface="Meiryo UI" panose="020B0604030504040204" pitchFamily="50" charset="-128"/>
              </a:rPr>
              <a:t>評価を行う</a:t>
            </a:r>
            <a:endParaRPr lang="en-US" altLang="ja-JP" sz="1800" b="1" dirty="0">
              <a:latin typeface="Meiryo UI" panose="020B0604030504040204" pitchFamily="50" charset="-128"/>
              <a:ea typeface="Meiryo UI" panose="020B0604030504040204" pitchFamily="50" charset="-128"/>
              <a:cs typeface="Meiryo UI" panose="020B0604030504040204" pitchFamily="50" charset="-128"/>
            </a:endParaRPr>
          </a:p>
          <a:p>
            <a:pPr marL="0" indent="0" algn="just">
              <a:lnSpc>
                <a:spcPct val="100000"/>
              </a:lnSpc>
              <a:spcBef>
                <a:spcPts val="1200"/>
              </a:spcBef>
              <a:spcAft>
                <a:spcPts val="0"/>
              </a:spcAft>
              <a:buNone/>
            </a:pPr>
            <a:r>
              <a:rPr lang="ja-JP" altLang="en-US" sz="180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800" b="1" dirty="0" smtClean="0">
                <a:solidFill>
                  <a:srgbClr val="7145ED"/>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800" b="1" dirty="0" smtClean="0">
                <a:latin typeface="Meiryo UI" panose="020B0604030504040204" pitchFamily="50" charset="-128"/>
                <a:ea typeface="Meiryo UI" panose="020B0604030504040204" pitchFamily="50" charset="-128"/>
                <a:cs typeface="Meiryo UI" panose="020B0604030504040204" pitchFamily="50" charset="-128"/>
              </a:rPr>
              <a:t> カンファレンス</a:t>
            </a:r>
            <a:r>
              <a:rPr lang="ja-JP" altLang="en-US" sz="1800" b="1" dirty="0">
                <a:latin typeface="Meiryo UI" panose="020B0604030504040204" pitchFamily="50" charset="-128"/>
                <a:ea typeface="Meiryo UI" panose="020B0604030504040204" pitchFamily="50" charset="-128"/>
                <a:cs typeface="Meiryo UI" panose="020B0604030504040204" pitchFamily="50" charset="-128"/>
              </a:rPr>
              <a:t>の時間の確保と</a:t>
            </a:r>
            <a:r>
              <a:rPr lang="ja-JP" altLang="en-US" sz="1800" b="1" dirty="0" smtClean="0">
                <a:latin typeface="Meiryo UI" panose="020B0604030504040204" pitchFamily="50" charset="-128"/>
                <a:ea typeface="Meiryo UI" panose="020B0604030504040204" pitchFamily="50" charset="-128"/>
                <a:cs typeface="Meiryo UI" panose="020B0604030504040204" pitchFamily="50" charset="-128"/>
              </a:rPr>
              <a:t>周知方法</a:t>
            </a:r>
            <a:r>
              <a:rPr lang="ja-JP" altLang="en-US" sz="1800" b="1" dirty="0">
                <a:latin typeface="Meiryo UI" panose="020B0604030504040204" pitchFamily="50" charset="-128"/>
                <a:ea typeface="Meiryo UI" panose="020B0604030504040204" pitchFamily="50" charset="-128"/>
                <a:cs typeface="Meiryo UI" panose="020B0604030504040204" pitchFamily="50" charset="-128"/>
              </a:rPr>
              <a:t>の検討</a:t>
            </a:r>
            <a:endParaRPr lang="en-US" altLang="ja-JP" sz="1800" b="1" dirty="0">
              <a:latin typeface="Meiryo UI" panose="020B0604030504040204" pitchFamily="50" charset="-128"/>
              <a:ea typeface="Meiryo UI" panose="020B0604030504040204" pitchFamily="50" charset="-128"/>
              <a:cs typeface="Meiryo UI" panose="020B0604030504040204" pitchFamily="50" charset="-128"/>
            </a:endParaRPr>
          </a:p>
          <a:p>
            <a:pPr marL="0" indent="0" algn="just">
              <a:lnSpc>
                <a:spcPct val="100000"/>
              </a:lnSpc>
              <a:spcBef>
                <a:spcPts val="0"/>
              </a:spcBef>
              <a:buNone/>
            </a:pPr>
            <a:r>
              <a:rPr lang="ja-JP" altLang="en-US" sz="18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80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800" b="1" dirty="0">
                <a:latin typeface="Meiryo UI" panose="020B0604030504040204" pitchFamily="50" charset="-128"/>
                <a:ea typeface="Meiryo UI" panose="020B0604030504040204" pitchFamily="50" charset="-128"/>
                <a:cs typeface="Meiryo UI" panose="020B0604030504040204" pitchFamily="50" charset="-128"/>
              </a:rPr>
              <a:t>時間、回数、人数など</a:t>
            </a:r>
            <a:r>
              <a:rPr lang="ja-JP" altLang="en-US" sz="1800" b="1"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800" b="1"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lgn="just">
              <a:lnSpc>
                <a:spcPct val="100000"/>
              </a:lnSpc>
              <a:spcBef>
                <a:spcPts val="1800"/>
              </a:spcBef>
              <a:buNone/>
            </a:pPr>
            <a:r>
              <a:rPr lang="ja-JP" altLang="en-US" sz="18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8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800" b="1" dirty="0" smtClean="0">
                <a:solidFill>
                  <a:srgbClr val="7145ED"/>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8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800" b="1" dirty="0" smtClean="0">
                <a:latin typeface="Meiryo UI" panose="020B0604030504040204" pitchFamily="50" charset="-128"/>
                <a:ea typeface="Meiryo UI" panose="020B0604030504040204" pitchFamily="50" charset="-128"/>
                <a:cs typeface="Meiryo UI" panose="020B0604030504040204" pitchFamily="50" charset="-128"/>
              </a:rPr>
              <a:t>他職種の参加：リハビリスタッフなど</a:t>
            </a:r>
            <a:endParaRPr lang="en-US" altLang="ja-JP" sz="1800" b="1"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lgn="just">
              <a:lnSpc>
                <a:spcPct val="100000"/>
              </a:lnSpc>
              <a:spcBef>
                <a:spcPts val="1800"/>
              </a:spcBef>
              <a:buNone/>
            </a:pPr>
            <a:r>
              <a:rPr lang="ja-JP" altLang="en-US" sz="180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800" b="1" dirty="0" smtClean="0">
                <a:solidFill>
                  <a:srgbClr val="7145ED"/>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800" b="1" dirty="0" smtClean="0">
                <a:latin typeface="Meiryo UI" panose="020B0604030504040204" pitchFamily="50" charset="-128"/>
                <a:ea typeface="Meiryo UI" panose="020B0604030504040204" pitchFamily="50" charset="-128"/>
                <a:cs typeface="Meiryo UI" panose="020B0604030504040204" pitchFamily="50" charset="-128"/>
              </a:rPr>
              <a:t> 万が一</a:t>
            </a:r>
            <a:r>
              <a:rPr lang="ja-JP" altLang="en-US" sz="1800" b="1" dirty="0">
                <a:latin typeface="Meiryo UI" panose="020B0604030504040204" pitchFamily="50" charset="-128"/>
                <a:ea typeface="Meiryo UI" panose="020B0604030504040204" pitchFamily="50" charset="-128"/>
                <a:cs typeface="Meiryo UI" panose="020B0604030504040204" pitchFamily="50" charset="-128"/>
              </a:rPr>
              <a:t>、身体拘束が必要と判断した場合も</a:t>
            </a:r>
            <a:r>
              <a:rPr lang="ja-JP" altLang="en-US" sz="1800" b="1"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800" b="1"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lgn="just">
              <a:lnSpc>
                <a:spcPct val="100000"/>
              </a:lnSpc>
              <a:spcBef>
                <a:spcPts val="0"/>
              </a:spcBef>
              <a:buNone/>
            </a:pPr>
            <a:r>
              <a:rPr lang="ja-JP" altLang="en-US" sz="18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800" b="1" dirty="0" smtClean="0">
                <a:latin typeface="Meiryo UI" panose="020B0604030504040204" pitchFamily="50" charset="-128"/>
                <a:ea typeface="Meiryo UI" panose="020B0604030504040204" pitchFamily="50" charset="-128"/>
                <a:cs typeface="Meiryo UI" panose="020B0604030504040204" pitchFamily="50" charset="-128"/>
              </a:rPr>
              <a:t>        漫然と継続しない</a:t>
            </a:r>
            <a:r>
              <a:rPr lang="ja-JP" altLang="en-US" sz="1800" b="1" dirty="0">
                <a:latin typeface="Meiryo UI" panose="020B0604030504040204" pitchFamily="50" charset="-128"/>
                <a:ea typeface="Meiryo UI" panose="020B0604030504040204" pitchFamily="50" charset="-128"/>
                <a:cs typeface="Meiryo UI" panose="020B0604030504040204" pitchFamily="50" charset="-128"/>
              </a:rPr>
              <a:t>ような取り組み</a:t>
            </a:r>
            <a:endParaRPr lang="en-US" altLang="ja-JP" sz="1800" b="1" dirty="0">
              <a:latin typeface="Meiryo UI" panose="020B0604030504040204" pitchFamily="50" charset="-128"/>
              <a:ea typeface="Meiryo UI" panose="020B0604030504040204" pitchFamily="50" charset="-128"/>
              <a:cs typeface="Meiryo UI" panose="020B0604030504040204" pitchFamily="50" charset="-128"/>
            </a:endParaRPr>
          </a:p>
          <a:p>
            <a:pPr marL="0" indent="0">
              <a:lnSpc>
                <a:spcPct val="100000"/>
              </a:lnSpc>
              <a:spcBef>
                <a:spcPts val="1800"/>
              </a:spcBef>
              <a:buNone/>
            </a:pPr>
            <a:r>
              <a:rPr lang="ja-JP" altLang="en-US" sz="180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800" b="1" dirty="0" smtClean="0">
                <a:solidFill>
                  <a:srgbClr val="7145ED"/>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800" b="1" dirty="0" smtClean="0">
                <a:latin typeface="Meiryo UI" panose="020B0604030504040204" pitchFamily="50" charset="-128"/>
                <a:ea typeface="Meiryo UI" panose="020B0604030504040204" pitchFamily="50" charset="-128"/>
                <a:cs typeface="Meiryo UI" panose="020B0604030504040204" pitchFamily="50" charset="-128"/>
              </a:rPr>
              <a:t> 身体</a:t>
            </a:r>
            <a:r>
              <a:rPr lang="ja-JP" altLang="en-US" sz="1800" b="1" dirty="0">
                <a:latin typeface="Meiryo UI" panose="020B0604030504040204" pitchFamily="50" charset="-128"/>
                <a:ea typeface="Meiryo UI" panose="020B0604030504040204" pitchFamily="50" charset="-128"/>
                <a:cs typeface="Meiryo UI" panose="020B0604030504040204" pitchFamily="50" charset="-128"/>
              </a:rPr>
              <a:t>拘束以外の事故予防の対策、ケア</a:t>
            </a:r>
            <a:r>
              <a:rPr lang="ja-JP" altLang="en-US" sz="1800" b="1" dirty="0" smtClean="0">
                <a:latin typeface="Meiryo UI" panose="020B0604030504040204" pitchFamily="50" charset="-128"/>
                <a:ea typeface="Meiryo UI" panose="020B0604030504040204" pitchFamily="50" charset="-128"/>
                <a:cs typeface="Meiryo UI" panose="020B0604030504040204" pitchFamily="50" charset="-128"/>
              </a:rPr>
              <a:t>を</a:t>
            </a:r>
            <a:endParaRPr lang="en-US" altLang="ja-JP" sz="1800" b="1"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lnSpc>
                <a:spcPct val="100000"/>
              </a:lnSpc>
              <a:spcBef>
                <a:spcPts val="0"/>
              </a:spcBef>
              <a:buNone/>
            </a:pPr>
            <a:r>
              <a:rPr lang="ja-JP" altLang="en-US" sz="18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800" b="1" dirty="0" smtClean="0">
                <a:latin typeface="Meiryo UI" panose="020B0604030504040204" pitchFamily="50" charset="-128"/>
                <a:ea typeface="Meiryo UI" panose="020B0604030504040204" pitchFamily="50" charset="-128"/>
                <a:cs typeface="Meiryo UI" panose="020B0604030504040204" pitchFamily="50" charset="-128"/>
              </a:rPr>
              <a:t>        積極的に進める</a:t>
            </a:r>
            <a:endParaRPr lang="ja-JP" altLang="en-US" sz="1800" b="1" dirty="0">
              <a:latin typeface="Meiryo UI" panose="020B0604030504040204" pitchFamily="50" charset="-128"/>
              <a:ea typeface="Meiryo UI" panose="020B0604030504040204" pitchFamily="50" charset="-128"/>
              <a:cs typeface="Meiryo UI" panose="020B0604030504040204" pitchFamily="50" charset="-128"/>
            </a:endParaRPr>
          </a:p>
          <a:p>
            <a:endParaRPr kumimoji="1" lang="ja-JP" altLang="en-US" sz="1800" dirty="0"/>
          </a:p>
        </p:txBody>
      </p:sp>
      <p:sp>
        <p:nvSpPr>
          <p:cNvPr id="5" name="タイトル 1"/>
          <p:cNvSpPr>
            <a:spLocks noGrp="1"/>
          </p:cNvSpPr>
          <p:nvPr>
            <p:ph type="title"/>
          </p:nvPr>
        </p:nvSpPr>
        <p:spPr>
          <a:xfrm>
            <a:off x="259395" y="150127"/>
            <a:ext cx="8569325" cy="935140"/>
          </a:xfrm>
        </p:spPr>
        <p:txBody>
          <a:bodyPr>
            <a:normAutofit fontScale="90000"/>
          </a:bodyPr>
          <a:lstStyle/>
          <a:p>
            <a:pPr algn="ctr"/>
            <a:r>
              <a:rPr kumimoji="1" lang="ja-JP" altLang="en-US" sz="3200" b="1" dirty="0" smtClean="0">
                <a:latin typeface="Meiryo UI" panose="020B0604030504040204" pitchFamily="50" charset="-128"/>
                <a:ea typeface="Meiryo UI" panose="020B0604030504040204" pitchFamily="50" charset="-128"/>
                <a:cs typeface="Meiryo UI" panose="020B0604030504040204" pitchFamily="50" charset="-128"/>
              </a:rPr>
              <a:t>行動制限に関する</a:t>
            </a:r>
            <a:r>
              <a:rPr kumimoji="1" lang="en-US" altLang="ja-JP" sz="3200" b="1" dirty="0" smtClean="0">
                <a:latin typeface="Meiryo UI" panose="020B0604030504040204" pitchFamily="50" charset="-128"/>
                <a:ea typeface="Meiryo UI" panose="020B0604030504040204" pitchFamily="50" charset="-128"/>
                <a:cs typeface="Meiryo UI" panose="020B0604030504040204" pitchFamily="50" charset="-128"/>
              </a:rPr>
              <a:t/>
            </a:r>
            <a:br>
              <a:rPr kumimoji="1" lang="en-US" altLang="ja-JP" sz="3200" b="1" dirty="0" smtClean="0">
                <a:latin typeface="Meiryo UI" panose="020B0604030504040204" pitchFamily="50" charset="-128"/>
                <a:ea typeface="Meiryo UI" panose="020B0604030504040204" pitchFamily="50" charset="-128"/>
                <a:cs typeface="Meiryo UI" panose="020B0604030504040204" pitchFamily="50" charset="-128"/>
              </a:rPr>
            </a:br>
            <a:r>
              <a:rPr kumimoji="1" lang="ja-JP" altLang="en-US" sz="3200" b="1" dirty="0" smtClean="0">
                <a:latin typeface="Meiryo UI" panose="020B0604030504040204" pitchFamily="50" charset="-128"/>
                <a:ea typeface="Meiryo UI" panose="020B0604030504040204" pitchFamily="50" charset="-128"/>
                <a:cs typeface="Meiryo UI" panose="020B0604030504040204" pitchFamily="50" charset="-128"/>
              </a:rPr>
              <a:t>医療チームによる定期的な評価</a:t>
            </a:r>
            <a:r>
              <a:rPr lang="ja-JP" altLang="en-US" sz="3200" b="1" dirty="0" smtClean="0">
                <a:latin typeface="Meiryo UI" panose="020B0604030504040204" pitchFamily="50" charset="-128"/>
                <a:ea typeface="Meiryo UI" panose="020B0604030504040204" pitchFamily="50" charset="-128"/>
                <a:cs typeface="Meiryo UI" panose="020B0604030504040204" pitchFamily="50" charset="-128"/>
              </a:rPr>
              <a:t>②</a:t>
            </a:r>
            <a:endParaRPr kumimoji="1" lang="ja-JP" altLang="en-US" sz="3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Rectangle 3"/>
          <p:cNvSpPr>
            <a:spLocks noChangeArrowheads="1"/>
          </p:cNvSpPr>
          <p:nvPr/>
        </p:nvSpPr>
        <p:spPr bwMode="auto">
          <a:xfrm>
            <a:off x="259395" y="1085267"/>
            <a:ext cx="8569325" cy="118236"/>
          </a:xfrm>
          <a:prstGeom prst="rect">
            <a:avLst/>
          </a:prstGeom>
          <a:gradFill rotWithShape="1">
            <a:gsLst>
              <a:gs pos="0">
                <a:srgbClr val="E4DEF2"/>
              </a:gs>
              <a:gs pos="100000">
                <a:srgbClr val="8A71C9"/>
              </a:gs>
            </a:gsLst>
            <a:lin ang="0" scaled="1"/>
          </a:gradFill>
          <a:ln>
            <a:noFill/>
          </a:ln>
          <a:extLst/>
        </p:spPr>
        <p:txBody>
          <a:bodyPr wrap="none" anchor="ctr"/>
          <a:lstStyle/>
          <a:p>
            <a:pPr algn="r">
              <a:defRPr/>
            </a:pPr>
            <a:endParaRPr lang="ja-JP" altLang="en-US">
              <a:effectLst>
                <a:outerShdw blurRad="38100" dist="38100" dir="2700000" algn="tl">
                  <a:srgbClr val="000000">
                    <a:alpha val="43137"/>
                  </a:srgbClr>
                </a:outerShdw>
              </a:effectLst>
              <a:latin typeface="Arial" charset="0"/>
            </a:endParaRPr>
          </a:p>
        </p:txBody>
      </p:sp>
      <p:sp>
        <p:nvSpPr>
          <p:cNvPr id="2" name="正方形/長方形 1"/>
          <p:cNvSpPr/>
          <p:nvPr/>
        </p:nvSpPr>
        <p:spPr>
          <a:xfrm>
            <a:off x="259395" y="4305300"/>
            <a:ext cx="8569325" cy="2343150"/>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lvl="0">
              <a:lnSpc>
                <a:spcPts val="1960"/>
              </a:lnSpc>
            </a:pPr>
            <a:r>
              <a:rPr lang="ja-JP" altLang="en-US" sz="2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例：点滴ルートに触っている：  点滴が漏れて痛かった？テープが痒い？ ⇒</a:t>
            </a:r>
            <a:endParaRPr lang="en-US" altLang="ja-JP" sz="20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lnSpc>
                <a:spcPts val="1960"/>
              </a:lnSpc>
            </a:pPr>
            <a:r>
              <a:rPr lang="ja-JP" altLang="en-US" sz="2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観察を行い、早めにキャッチする。むやみに制止せず、可能であれば</a:t>
            </a:r>
            <a:endParaRPr lang="en-US" altLang="ja-JP" sz="20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lnSpc>
                <a:spcPts val="1960"/>
              </a:lnSpc>
            </a:pPr>
            <a:r>
              <a:rPr lang="ja-JP" altLang="en-US" sz="2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触っている理由を考えてみる（聞いてみる）。身体全体の掻痒感 ⇒</a:t>
            </a:r>
            <a:endParaRPr lang="en-US" altLang="ja-JP" sz="20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lnSpc>
                <a:spcPts val="1960"/>
              </a:lnSpc>
            </a:pPr>
            <a:r>
              <a:rPr lang="ja-JP" altLang="en-US" sz="2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保湿を行う</a:t>
            </a:r>
            <a:endParaRPr lang="en-US" altLang="ja-JP" sz="20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lnSpc>
                <a:spcPts val="1960"/>
              </a:lnSpc>
            </a:pPr>
            <a:r>
              <a:rPr lang="ja-JP" altLang="en-US" sz="2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車椅子から立ち上がろうとする：車椅子に長時間座っていると疲れる ⇒</a:t>
            </a:r>
            <a:endParaRPr lang="en-US" altLang="ja-JP" sz="20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lnSpc>
                <a:spcPts val="1960"/>
              </a:lnSpc>
            </a:pPr>
            <a:r>
              <a:rPr lang="ja-JP" altLang="en-US" sz="2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本来車椅子は移送用のもの。単に腰が痛かっただけかもしれない ⇒</a:t>
            </a:r>
            <a:endParaRPr lang="en-US" altLang="ja-JP" sz="20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lnSpc>
                <a:spcPts val="1960"/>
              </a:lnSpc>
            </a:pPr>
            <a:r>
              <a:rPr lang="ja-JP" altLang="en-US" sz="2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普通の椅子の方がよいかもしれない</a:t>
            </a:r>
          </a:p>
        </p:txBody>
      </p:sp>
    </p:spTree>
    <p:extLst>
      <p:ext uri="{BB962C8B-B14F-4D97-AF65-F5344CB8AC3E}">
        <p14:creationId xmlns:p14="http://schemas.microsoft.com/office/powerpoint/2010/main" val="110239104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198435" y="1303628"/>
            <a:ext cx="8753475" cy="5001638"/>
          </a:xfrm>
        </p:spPr>
        <p:txBody>
          <a:bodyPr>
            <a:noAutofit/>
          </a:bodyPr>
          <a:lstStyle/>
          <a:p>
            <a:pPr marL="0" indent="0" algn="just">
              <a:lnSpc>
                <a:spcPct val="100000"/>
              </a:lnSpc>
              <a:buNone/>
            </a:pPr>
            <a:r>
              <a:rPr lang="ja-JP" altLang="en-US" sz="2400" b="1" kern="1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2400" b="1" kern="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ja-JP" sz="2400" b="1" kern="100" dirty="0" smtClean="0">
                <a:latin typeface="Meiryo UI" panose="020B0604030504040204" pitchFamily="50" charset="-128"/>
                <a:ea typeface="Meiryo UI" panose="020B0604030504040204" pitchFamily="50" charset="-128"/>
                <a:cs typeface="Meiryo UI" panose="020B0604030504040204" pitchFamily="50" charset="-128"/>
              </a:rPr>
              <a:t>振り返り</a:t>
            </a:r>
            <a:r>
              <a:rPr lang="ja-JP" altLang="ja-JP" sz="2400" b="1" kern="100" dirty="0">
                <a:latin typeface="Meiryo UI" panose="020B0604030504040204" pitchFamily="50" charset="-128"/>
                <a:ea typeface="Meiryo UI" panose="020B0604030504040204" pitchFamily="50" charset="-128"/>
                <a:cs typeface="Meiryo UI" panose="020B0604030504040204" pitchFamily="50" charset="-128"/>
              </a:rPr>
              <a:t>の重要な</a:t>
            </a:r>
            <a:r>
              <a:rPr lang="ja-JP" altLang="ja-JP" sz="2400" b="1" kern="100" dirty="0" smtClean="0">
                <a:latin typeface="Meiryo UI" panose="020B0604030504040204" pitchFamily="50" charset="-128"/>
                <a:ea typeface="Meiryo UI" panose="020B0604030504040204" pitchFamily="50" charset="-128"/>
                <a:cs typeface="Meiryo UI" panose="020B0604030504040204" pitchFamily="50" charset="-128"/>
              </a:rPr>
              <a:t>視点</a:t>
            </a:r>
            <a:r>
              <a:rPr lang="en-US" altLang="ja-JP" sz="2400" b="1" kern="100" dirty="0" smtClean="0">
                <a:latin typeface="Meiryo UI" panose="020B0604030504040204" pitchFamily="50" charset="-128"/>
                <a:ea typeface="Meiryo UI" panose="020B0604030504040204" pitchFamily="50" charset="-128"/>
                <a:cs typeface="Meiryo UI" panose="020B0604030504040204" pitchFamily="50" charset="-128"/>
              </a:rPr>
              <a:t>〉</a:t>
            </a:r>
          </a:p>
          <a:p>
            <a:pPr marL="0" indent="0" algn="just">
              <a:lnSpc>
                <a:spcPct val="100000"/>
              </a:lnSpc>
              <a:spcAft>
                <a:spcPts val="0"/>
              </a:spcAft>
              <a:buNone/>
            </a:pPr>
            <a:r>
              <a:rPr lang="ja-JP" altLang="en-US" sz="2700" b="1" kern="100" dirty="0" smtClean="0">
                <a:latin typeface="Meiryo UI" panose="020B0604030504040204" pitchFamily="50" charset="-128"/>
                <a:ea typeface="Meiryo UI" panose="020B0604030504040204" pitchFamily="50" charset="-128"/>
                <a:cs typeface="Meiryo UI" panose="020B0604030504040204" pitchFamily="50" charset="-128"/>
              </a:rPr>
              <a:t>      ● 認知症およびせん妄を含めた認知機能障害の</a:t>
            </a:r>
            <a:endParaRPr lang="en-US" altLang="ja-JP" sz="2700" b="1" kern="1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lgn="just">
              <a:lnSpc>
                <a:spcPct val="100000"/>
              </a:lnSpc>
              <a:spcAft>
                <a:spcPts val="0"/>
              </a:spcAft>
              <a:buNone/>
            </a:pPr>
            <a:r>
              <a:rPr lang="ja-JP" altLang="en-US" sz="2700" b="1" kern="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2700" b="1" kern="100" dirty="0" smtClean="0">
                <a:latin typeface="Meiryo UI" panose="020B0604030504040204" pitchFamily="50" charset="-128"/>
                <a:ea typeface="Meiryo UI" panose="020B0604030504040204" pitchFamily="50" charset="-128"/>
                <a:cs typeface="Meiryo UI" panose="020B0604030504040204" pitchFamily="50" charset="-128"/>
              </a:rPr>
              <a:t>         アセスメントはできていたか</a:t>
            </a:r>
            <a:endParaRPr lang="en-US" altLang="ja-JP" sz="2700" b="1" kern="1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lgn="just">
              <a:lnSpc>
                <a:spcPct val="100000"/>
              </a:lnSpc>
              <a:spcAft>
                <a:spcPts val="0"/>
              </a:spcAft>
              <a:buNone/>
            </a:pPr>
            <a:r>
              <a:rPr lang="ja-JP" altLang="en-US" sz="2700" b="1" kern="100" dirty="0" smtClean="0">
                <a:latin typeface="Meiryo UI" panose="020B0604030504040204" pitchFamily="50" charset="-128"/>
                <a:ea typeface="Meiryo UI" panose="020B0604030504040204" pitchFamily="50" charset="-128"/>
                <a:cs typeface="Meiryo UI" panose="020B0604030504040204" pitchFamily="50" charset="-128"/>
              </a:rPr>
              <a:t>      ● </a:t>
            </a:r>
            <a:r>
              <a:rPr lang="ja-JP" altLang="en-US" sz="2700" b="1" u="sng" kern="100" dirty="0" smtClean="0">
                <a:solidFill>
                  <a:srgbClr val="7145ED"/>
                </a:solidFill>
                <a:latin typeface="Meiryo UI" panose="020B0604030504040204" pitchFamily="50" charset="-128"/>
                <a:ea typeface="Meiryo UI" panose="020B0604030504040204" pitchFamily="50" charset="-128"/>
                <a:cs typeface="Meiryo UI" panose="020B0604030504040204" pitchFamily="50" charset="-128"/>
              </a:rPr>
              <a:t>アセスメント</a:t>
            </a:r>
            <a:r>
              <a:rPr lang="ja-JP" altLang="ja-JP" sz="2700" b="1" kern="100" dirty="0" smtClean="0">
                <a:latin typeface="Meiryo UI" panose="020B0604030504040204" pitchFamily="50" charset="-128"/>
                <a:ea typeface="Meiryo UI" panose="020B0604030504040204" pitchFamily="50" charset="-128"/>
                <a:cs typeface="Meiryo UI" panose="020B0604030504040204" pitchFamily="50" charset="-128"/>
              </a:rPr>
              <a:t>に</a:t>
            </a:r>
            <a:r>
              <a:rPr lang="ja-JP" altLang="en-US" sz="2700" b="1" kern="100" dirty="0" smtClean="0">
                <a:latin typeface="Meiryo UI" panose="020B0604030504040204" pitchFamily="50" charset="-128"/>
                <a:ea typeface="Meiryo UI" panose="020B0604030504040204" pitchFamily="50" charset="-128"/>
                <a:cs typeface="Meiryo UI" panose="020B0604030504040204" pitchFamily="50" charset="-128"/>
              </a:rPr>
              <a:t>伴ったリスクは予測されていたか</a:t>
            </a:r>
            <a:endParaRPr lang="en-US" altLang="ja-JP" sz="2700" b="1" kern="1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lgn="just">
              <a:lnSpc>
                <a:spcPct val="100000"/>
              </a:lnSpc>
              <a:spcAft>
                <a:spcPts val="0"/>
              </a:spcAft>
              <a:buNone/>
            </a:pPr>
            <a:r>
              <a:rPr lang="ja-JP" altLang="en-US" sz="2700" b="1" kern="100" dirty="0" smtClean="0">
                <a:latin typeface="Meiryo UI" panose="020B0604030504040204" pitchFamily="50" charset="-128"/>
                <a:ea typeface="Meiryo UI" panose="020B0604030504040204" pitchFamily="50" charset="-128"/>
                <a:cs typeface="Meiryo UI" panose="020B0604030504040204" pitchFamily="50" charset="-128"/>
              </a:rPr>
              <a:t>      ● リスクを回避するための</a:t>
            </a:r>
            <a:r>
              <a:rPr lang="ja-JP" altLang="ja-JP" sz="2700" b="1" u="sng" kern="100" dirty="0" smtClean="0">
                <a:solidFill>
                  <a:srgbClr val="7145ED"/>
                </a:solidFill>
                <a:latin typeface="Meiryo UI" panose="020B0604030504040204" pitchFamily="50" charset="-128"/>
                <a:ea typeface="Meiryo UI" panose="020B0604030504040204" pitchFamily="50" charset="-128"/>
                <a:cs typeface="Meiryo UI" panose="020B0604030504040204" pitchFamily="50" charset="-128"/>
              </a:rPr>
              <a:t>先</a:t>
            </a:r>
            <a:r>
              <a:rPr lang="ja-JP" altLang="ja-JP" sz="2700" b="1" u="sng" kern="100" dirty="0">
                <a:solidFill>
                  <a:srgbClr val="7145ED"/>
                </a:solidFill>
                <a:latin typeface="Meiryo UI" panose="020B0604030504040204" pitchFamily="50" charset="-128"/>
                <a:ea typeface="Meiryo UI" panose="020B0604030504040204" pitchFamily="50" charset="-128"/>
                <a:cs typeface="Meiryo UI" panose="020B0604030504040204" pitchFamily="50" charset="-128"/>
              </a:rPr>
              <a:t>回りの</a:t>
            </a:r>
            <a:r>
              <a:rPr lang="ja-JP" altLang="ja-JP" sz="2700" b="1" u="sng" kern="100" dirty="0" smtClean="0">
                <a:solidFill>
                  <a:srgbClr val="7145ED"/>
                </a:solidFill>
                <a:latin typeface="Meiryo UI" panose="020B0604030504040204" pitchFamily="50" charset="-128"/>
                <a:ea typeface="Meiryo UI" panose="020B0604030504040204" pitchFamily="50" charset="-128"/>
                <a:cs typeface="Meiryo UI" panose="020B0604030504040204" pitchFamily="50" charset="-128"/>
              </a:rPr>
              <a:t>ケア</a:t>
            </a:r>
            <a:r>
              <a:rPr lang="ja-JP" altLang="ja-JP" sz="2700" b="1" kern="100" dirty="0" smtClean="0">
                <a:latin typeface="Meiryo UI" panose="020B0604030504040204" pitchFamily="50" charset="-128"/>
                <a:ea typeface="Meiryo UI" panose="020B0604030504040204" pitchFamily="50" charset="-128"/>
                <a:cs typeface="Meiryo UI" panose="020B0604030504040204" pitchFamily="50" charset="-128"/>
              </a:rPr>
              <a:t>と</a:t>
            </a:r>
            <a:r>
              <a:rPr lang="ja-JP" altLang="ja-JP" sz="2700" b="1" kern="100" dirty="0">
                <a:latin typeface="Meiryo UI" panose="020B0604030504040204" pitchFamily="50" charset="-128"/>
                <a:ea typeface="Meiryo UI" panose="020B0604030504040204" pitchFamily="50" charset="-128"/>
                <a:cs typeface="Meiryo UI" panose="020B0604030504040204" pitchFamily="50" charset="-128"/>
              </a:rPr>
              <a:t>して</a:t>
            </a:r>
            <a:r>
              <a:rPr lang="ja-JP" altLang="ja-JP" sz="2700" b="1" kern="100" dirty="0" smtClean="0">
                <a:latin typeface="Meiryo UI" panose="020B0604030504040204" pitchFamily="50" charset="-128"/>
                <a:ea typeface="Meiryo UI" panose="020B0604030504040204" pitchFamily="50" charset="-128"/>
                <a:cs typeface="Meiryo UI" panose="020B0604030504040204" pitchFamily="50" charset="-128"/>
              </a:rPr>
              <a:t>、何が</a:t>
            </a:r>
            <a:endParaRPr lang="en-US" altLang="ja-JP" sz="2700" b="1" kern="1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lgn="just">
              <a:lnSpc>
                <a:spcPct val="100000"/>
              </a:lnSpc>
              <a:spcAft>
                <a:spcPts val="0"/>
              </a:spcAft>
              <a:buNone/>
            </a:pPr>
            <a:r>
              <a:rPr lang="ja-JP" altLang="en-US" sz="2700" b="1" kern="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2700" b="1" kern="1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ja-JP" sz="2700" b="1" kern="100" dirty="0" smtClean="0">
                <a:latin typeface="Meiryo UI" panose="020B0604030504040204" pitchFamily="50" charset="-128"/>
                <a:ea typeface="Meiryo UI" panose="020B0604030504040204" pitchFamily="50" charset="-128"/>
                <a:cs typeface="Meiryo UI" panose="020B0604030504040204" pitchFamily="50" charset="-128"/>
              </a:rPr>
              <a:t>必要であった</a:t>
            </a:r>
            <a:r>
              <a:rPr lang="ja-JP" altLang="en-US" sz="2700" b="1" kern="100" dirty="0" smtClean="0">
                <a:latin typeface="Meiryo UI" panose="020B0604030504040204" pitchFamily="50" charset="-128"/>
                <a:ea typeface="Meiryo UI" panose="020B0604030504040204" pitchFamily="50" charset="-128"/>
                <a:cs typeface="Meiryo UI" panose="020B0604030504040204" pitchFamily="50" charset="-128"/>
              </a:rPr>
              <a:t>か</a:t>
            </a:r>
            <a:endParaRPr lang="en-US" altLang="ja-JP" sz="2700" b="1" kern="1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lgn="just">
              <a:lnSpc>
                <a:spcPct val="100000"/>
              </a:lnSpc>
              <a:spcBef>
                <a:spcPts val="1800"/>
              </a:spcBef>
              <a:spcAft>
                <a:spcPts val="0"/>
              </a:spcAft>
              <a:buNone/>
            </a:pPr>
            <a:r>
              <a:rPr lang="ja-JP" altLang="en-US" sz="2300" b="1" kern="1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ja-JP" sz="2300" b="1" kern="100" dirty="0" smtClean="0">
                <a:latin typeface="Meiryo UI" panose="020B0604030504040204" pitchFamily="50" charset="-128"/>
                <a:ea typeface="Meiryo UI" panose="020B0604030504040204" pitchFamily="50" charset="-128"/>
                <a:cs typeface="Meiryo UI" panose="020B0604030504040204" pitchFamily="50" charset="-128"/>
              </a:rPr>
              <a:t>先回りのケア</a:t>
            </a:r>
            <a:r>
              <a:rPr lang="ja-JP" altLang="en-US" sz="2300" b="1" kern="1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b="1" kern="100" dirty="0" smtClean="0">
                <a:solidFill>
                  <a:srgbClr val="D054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300" b="1" kern="100" dirty="0" smtClean="0">
                <a:solidFill>
                  <a:srgbClr val="D05400"/>
                </a:solidFill>
                <a:latin typeface="Meiryo UI" panose="020B0604030504040204" pitchFamily="50" charset="-128"/>
                <a:ea typeface="Meiryo UI" panose="020B0604030504040204" pitchFamily="50" charset="-128"/>
                <a:cs typeface="Meiryo UI" panose="020B0604030504040204" pitchFamily="50" charset="-128"/>
              </a:rPr>
              <a:t>危険を予測して早めに身体拘束すること</a:t>
            </a:r>
            <a:endParaRPr lang="ja-JP" altLang="ja-JP" sz="2300" b="1" kern="100" dirty="0">
              <a:solidFill>
                <a:srgbClr val="D05400"/>
              </a:solidFill>
              <a:latin typeface="Meiryo UI" panose="020B0604030504040204" pitchFamily="50" charset="-128"/>
              <a:ea typeface="Meiryo UI" panose="020B0604030504040204" pitchFamily="50" charset="-128"/>
              <a:cs typeface="Meiryo UI" panose="020B0604030504040204" pitchFamily="50" charset="-128"/>
            </a:endParaRPr>
          </a:p>
          <a:p>
            <a:pPr marL="0" indent="0" algn="just">
              <a:buNone/>
            </a:pPr>
            <a:r>
              <a:rPr kumimoji="1" lang="ja-JP" altLang="en-US" sz="2300" dirty="0" smtClean="0"/>
              <a:t>　</a:t>
            </a:r>
            <a:r>
              <a:rPr kumimoji="1" lang="ja-JP" altLang="en-US" sz="23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2300" b="1" dirty="0" smtClean="0">
                <a:latin typeface="Meiryo UI" panose="020B0604030504040204" pitchFamily="50" charset="-128"/>
                <a:ea typeface="Meiryo UI" panose="020B0604030504040204" pitchFamily="50" charset="-128"/>
                <a:cs typeface="Meiryo UI" panose="020B0604030504040204" pitchFamily="50" charset="-128"/>
              </a:rPr>
              <a:t>・環境調整・かかわり</a:t>
            </a:r>
            <a:r>
              <a:rPr lang="ja-JP" altLang="en-US" sz="2300" b="1" dirty="0">
                <a:latin typeface="Meiryo UI" panose="020B0604030504040204" pitchFamily="50" charset="-128"/>
                <a:ea typeface="Meiryo UI" panose="020B0604030504040204" pitchFamily="50" charset="-128"/>
                <a:cs typeface="Meiryo UI" panose="020B0604030504040204" pitchFamily="50" charset="-128"/>
              </a:rPr>
              <a:t>の</a:t>
            </a:r>
            <a:r>
              <a:rPr lang="ja-JP" altLang="en-US" sz="2300" b="1" dirty="0" smtClean="0">
                <a:latin typeface="Meiryo UI" panose="020B0604030504040204" pitchFamily="50" charset="-128"/>
                <a:ea typeface="Meiryo UI" panose="020B0604030504040204" pitchFamily="50" charset="-128"/>
                <a:cs typeface="Meiryo UI" panose="020B0604030504040204" pitchFamily="50" charset="-128"/>
              </a:rPr>
              <a:t>工夫で、</a:t>
            </a:r>
            <a:r>
              <a:rPr kumimoji="1" lang="ja-JP" altLang="en-US" sz="2300" b="1" dirty="0" smtClean="0">
                <a:latin typeface="Meiryo UI" panose="020B0604030504040204" pitchFamily="50" charset="-128"/>
                <a:ea typeface="Meiryo UI" panose="020B0604030504040204" pitchFamily="50" charset="-128"/>
                <a:cs typeface="Meiryo UI" panose="020B0604030504040204" pitchFamily="50" charset="-128"/>
              </a:rPr>
              <a:t>落ち着かなくなる誘因を取り除く</a:t>
            </a:r>
            <a:endParaRPr kumimoji="1" lang="en-US" altLang="ja-JP" sz="2300" b="1"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lgn="just">
              <a:buNone/>
            </a:pPr>
            <a:r>
              <a:rPr kumimoji="1" lang="ja-JP" altLang="en-US" sz="2300" b="1" dirty="0" smtClean="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2300" b="1" dirty="0" smtClean="0">
                <a:solidFill>
                  <a:srgbClr val="7145ED"/>
                </a:solidFill>
                <a:latin typeface="Meiryo UI" panose="020B0604030504040204" pitchFamily="50" charset="-128"/>
                <a:ea typeface="Meiryo UI" panose="020B0604030504040204" pitchFamily="50" charset="-128"/>
                <a:cs typeface="Meiryo UI" panose="020B0604030504040204" pitchFamily="50" charset="-128"/>
              </a:rPr>
              <a:t>＝</a:t>
            </a:r>
            <a:r>
              <a:rPr lang="ja-JP" altLang="ja-JP" sz="2300" b="1" u="sng" kern="100" dirty="0">
                <a:solidFill>
                  <a:srgbClr val="7145ED"/>
                </a:solidFill>
                <a:latin typeface="Meiryo UI" panose="020B0604030504040204" pitchFamily="50" charset="-128"/>
                <a:ea typeface="Meiryo UI" panose="020B0604030504040204" pitchFamily="50" charset="-128"/>
                <a:cs typeface="Meiryo UI" panose="020B0604030504040204" pitchFamily="50" charset="-128"/>
              </a:rPr>
              <a:t>先回りの</a:t>
            </a:r>
            <a:r>
              <a:rPr lang="ja-JP" altLang="ja-JP" sz="2300" b="1" u="sng" kern="100" dirty="0" smtClean="0">
                <a:solidFill>
                  <a:srgbClr val="7145ED"/>
                </a:solidFill>
                <a:latin typeface="Meiryo UI" panose="020B0604030504040204" pitchFamily="50" charset="-128"/>
                <a:ea typeface="Meiryo UI" panose="020B0604030504040204" pitchFamily="50" charset="-128"/>
                <a:cs typeface="Meiryo UI" panose="020B0604030504040204" pitchFamily="50" charset="-128"/>
              </a:rPr>
              <a:t>ケア</a:t>
            </a:r>
            <a:r>
              <a:rPr lang="ja-JP" altLang="en-US" sz="2300" b="1" kern="100" dirty="0" smtClean="0">
                <a:solidFill>
                  <a:srgbClr val="7145ED"/>
                </a:solidFill>
                <a:latin typeface="Meiryo UI" panose="020B0604030504040204" pitchFamily="50" charset="-128"/>
                <a:ea typeface="Meiryo UI" panose="020B0604030504040204" pitchFamily="50" charset="-128"/>
                <a:cs typeface="Meiryo UI" panose="020B0604030504040204" pitchFamily="50" charset="-128"/>
              </a:rPr>
              <a:t>（認知症ケア</a:t>
            </a:r>
            <a:r>
              <a:rPr lang="ja-JP" altLang="en-US" sz="2300" b="1" kern="100" dirty="0">
                <a:solidFill>
                  <a:srgbClr val="7145ED"/>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2300" b="1" dirty="0">
              <a:solidFill>
                <a:srgbClr val="7145ED"/>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Rectangle 3"/>
          <p:cNvSpPr>
            <a:spLocks noChangeArrowheads="1"/>
          </p:cNvSpPr>
          <p:nvPr/>
        </p:nvSpPr>
        <p:spPr bwMode="auto">
          <a:xfrm>
            <a:off x="290511" y="1046351"/>
            <a:ext cx="8569325" cy="118236"/>
          </a:xfrm>
          <a:prstGeom prst="rect">
            <a:avLst/>
          </a:prstGeom>
          <a:gradFill rotWithShape="1">
            <a:gsLst>
              <a:gs pos="0">
                <a:srgbClr val="E4DEF2"/>
              </a:gs>
              <a:gs pos="100000">
                <a:srgbClr val="8A71C9"/>
              </a:gs>
            </a:gsLst>
            <a:lin ang="0" scaled="1"/>
          </a:gradFill>
          <a:ln>
            <a:noFill/>
          </a:ln>
          <a:extLst/>
        </p:spPr>
        <p:txBody>
          <a:bodyPr wrap="none" anchor="ctr"/>
          <a:lstStyle/>
          <a:p>
            <a:pPr algn="r">
              <a:defRPr/>
            </a:pPr>
            <a:endParaRPr lang="ja-JP" altLang="en-US">
              <a:effectLst>
                <a:outerShdw blurRad="38100" dist="38100" dir="2700000" algn="tl">
                  <a:srgbClr val="000000">
                    <a:alpha val="43137"/>
                  </a:srgbClr>
                </a:outerShdw>
              </a:effectLst>
              <a:latin typeface="Arial" charset="0"/>
            </a:endParaRPr>
          </a:p>
        </p:txBody>
      </p:sp>
      <p:sp>
        <p:nvSpPr>
          <p:cNvPr id="7" name="タイトル 1"/>
          <p:cNvSpPr>
            <a:spLocks noGrp="1"/>
          </p:cNvSpPr>
          <p:nvPr>
            <p:ph type="title"/>
          </p:nvPr>
        </p:nvSpPr>
        <p:spPr>
          <a:xfrm>
            <a:off x="1137891" y="6154876"/>
            <a:ext cx="6874564" cy="573471"/>
          </a:xfrm>
          <a:solidFill>
            <a:srgbClr val="9966FF"/>
          </a:solidFill>
        </p:spPr>
        <p:txBody>
          <a:bodyPr>
            <a:normAutofit/>
          </a:bodyPr>
          <a:lstStyle/>
          <a:p>
            <a:pPr algn="ctr"/>
            <a:r>
              <a:rPr lang="ja-JP" altLang="en-US" sz="27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事故の振り返りも認知症ケアの学びの場に</a:t>
            </a:r>
            <a:endParaRPr kumimoji="1" lang="ja-JP" altLang="en-US" sz="27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Rectangle 2"/>
          <p:cNvSpPr txBox="1">
            <a:spLocks noChangeArrowheads="1"/>
          </p:cNvSpPr>
          <p:nvPr/>
        </p:nvSpPr>
        <p:spPr>
          <a:xfrm>
            <a:off x="106361" y="122831"/>
            <a:ext cx="8753475" cy="982638"/>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lnSpc>
                <a:spcPct val="110000"/>
              </a:lnSpc>
            </a:pPr>
            <a:r>
              <a:rPr lang="en-US" altLang="ja-JP" sz="2500" b="1" dirty="0" smtClean="0">
                <a:solidFill>
                  <a:schemeClr val="tx1">
                    <a:lumMod val="50000"/>
                    <a:lumOff val="50000"/>
                  </a:schemeClr>
                </a:solidFill>
                <a:latin typeface="Trebuchet MS" panose="020B0603020202020204" pitchFamily="34" charset="0"/>
                <a:ea typeface="Meiryo UI" panose="020B0604030504040204" pitchFamily="50" charset="-128"/>
                <a:cs typeface="Meiryo UI" panose="020B0604030504040204" pitchFamily="50" charset="-128"/>
              </a:rPr>
              <a:t>1</a:t>
            </a:r>
            <a:r>
              <a:rPr lang="en-US" altLang="ja-JP" sz="2400" b="1" dirty="0" smtClean="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2500" b="1" dirty="0" smtClean="0">
                <a:solidFill>
                  <a:schemeClr val="tx1">
                    <a:lumMod val="50000"/>
                    <a:lumOff val="50000"/>
                  </a:schemeClr>
                </a:solidFill>
                <a:latin typeface="Trebuchet MS" panose="020B0603020202020204" pitchFamily="34" charset="0"/>
                <a:ea typeface="Meiryo UI" panose="020B0604030504040204" pitchFamily="50" charset="-128"/>
                <a:cs typeface="Meiryo UI" panose="020B0604030504040204" pitchFamily="50" charset="-128"/>
              </a:rPr>
              <a:t>-2</a:t>
            </a:r>
            <a:r>
              <a:rPr lang="ja-JP" altLang="en-US" sz="2500" b="1" dirty="0" smtClean="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rPr>
              <a:t>　医療安全を推進する方法</a:t>
            </a:r>
            <a:endParaRPr lang="en-US" altLang="ja-JP" sz="2500" b="1" dirty="0" smtClean="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endParaRPr>
          </a:p>
          <a:p>
            <a:pPr algn="ctr">
              <a:lnSpc>
                <a:spcPct val="110000"/>
              </a:lnSpc>
              <a:spcAft>
                <a:spcPts val="600"/>
              </a:spcAft>
            </a:pPr>
            <a:r>
              <a:rPr lang="ja-JP" altLang="en-US" sz="2800" b="1" dirty="0">
                <a:latin typeface="Meiryo UI" panose="020B0604030504040204" pitchFamily="50" charset="-128"/>
                <a:ea typeface="Meiryo UI" panose="020B0604030504040204" pitchFamily="50" charset="-128"/>
                <a:cs typeface="Meiryo UI" panose="020B0604030504040204" pitchFamily="50" charset="-128"/>
              </a:rPr>
              <a:t> ② 認知症患者に関連した医療事故の振り返りを</a:t>
            </a:r>
            <a:r>
              <a:rPr lang="ja-JP" altLang="en-US" sz="2800" b="1" dirty="0" smtClean="0">
                <a:latin typeface="Meiryo UI" panose="020B0604030504040204" pitchFamily="50" charset="-128"/>
                <a:ea typeface="Meiryo UI" panose="020B0604030504040204" pitchFamily="50" charset="-128"/>
                <a:cs typeface="Meiryo UI" panose="020B0604030504040204" pitchFamily="50" charset="-128"/>
              </a:rPr>
              <a:t>行う</a:t>
            </a:r>
            <a:endParaRPr lang="en-US" altLang="ja-JP" sz="2800" b="1"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四角形吹き出し 1"/>
          <p:cNvSpPr/>
          <p:nvPr/>
        </p:nvSpPr>
        <p:spPr>
          <a:xfrm>
            <a:off x="4210050" y="4038600"/>
            <a:ext cx="4476750" cy="590550"/>
          </a:xfrm>
          <a:prstGeom prst="wedgeRectCallout">
            <a:avLst>
              <a:gd name="adj1" fmla="val -22110"/>
              <a:gd name="adj2" fmla="val -76210"/>
            </a:avLst>
          </a:prstGeom>
          <a:ln/>
        </p:spPr>
        <p:style>
          <a:lnRef idx="1">
            <a:schemeClr val="accent2"/>
          </a:lnRef>
          <a:fillRef idx="2">
            <a:schemeClr val="accent2"/>
          </a:fillRef>
          <a:effectRef idx="1">
            <a:schemeClr val="accent2"/>
          </a:effectRef>
          <a:fontRef idx="minor">
            <a:schemeClr val="dk1"/>
          </a:fontRef>
        </p:style>
        <p:txBody>
          <a:bodyPr rtlCol="0" anchor="ctr" anchorCtr="0"/>
          <a:lstStyle/>
          <a:p>
            <a:pPr algn="ctr"/>
            <a:r>
              <a:rPr kumimoji="1" lang="en-US" altLang="ja-JP" sz="2400" b="1" dirty="0" smtClean="0">
                <a:solidFill>
                  <a:schemeClr val="tx1"/>
                </a:solidFill>
              </a:rPr>
              <a:t>ADL</a:t>
            </a:r>
            <a:r>
              <a:rPr lang="ja-JP" altLang="en-US" sz="2400" b="1" dirty="0" smtClean="0">
                <a:solidFill>
                  <a:schemeClr val="tx1"/>
                </a:solidFill>
              </a:rPr>
              <a:t>低下とのジレンマが生じる</a:t>
            </a:r>
            <a:endParaRPr kumimoji="1" lang="ja-JP" altLang="en-US" sz="2400" b="1" dirty="0" smtClean="0">
              <a:solidFill>
                <a:schemeClr val="tx1"/>
              </a:solidFill>
            </a:endParaRPr>
          </a:p>
        </p:txBody>
      </p:sp>
    </p:spTree>
    <p:extLst>
      <p:ext uri="{BB962C8B-B14F-4D97-AF65-F5344CB8AC3E}">
        <p14:creationId xmlns:p14="http://schemas.microsoft.com/office/powerpoint/2010/main" val="237723483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106361" y="1280855"/>
            <a:ext cx="9037639" cy="5295330"/>
          </a:xfrm>
        </p:spPr>
        <p:txBody>
          <a:bodyPr>
            <a:noAutofit/>
          </a:bodyPr>
          <a:lstStyle/>
          <a:p>
            <a:pPr marL="0" indent="0">
              <a:buNone/>
            </a:pPr>
            <a:r>
              <a:rPr kumimoji="1"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  ● 院内共通の方法でデータ収集・分析し、各部署の傾向</a:t>
            </a:r>
            <a:endParaRPr kumimoji="1" lang="en-US" altLang="ja-JP" sz="2000" b="1"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を把握する</a:t>
            </a:r>
            <a:r>
              <a:rPr lang="en-US" altLang="ja-JP" sz="20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分析方法の例</a:t>
            </a:r>
            <a:r>
              <a:rPr lang="en-US" altLang="ja-JP" sz="20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ja-JP" sz="2000" b="1" kern="100" dirty="0" smtClean="0">
                <a:latin typeface="Meiryo UI" panose="020B0604030504040204" pitchFamily="50" charset="-128"/>
                <a:ea typeface="Meiryo UI" panose="020B0604030504040204" pitchFamily="50" charset="-128"/>
                <a:cs typeface="Meiryo UI" panose="020B0604030504040204" pitchFamily="50" charset="-128"/>
              </a:rPr>
              <a:t>収集</a:t>
            </a:r>
            <a:r>
              <a:rPr lang="ja-JP" altLang="ja-JP" sz="2000" b="1" kern="100" dirty="0">
                <a:latin typeface="Meiryo UI" panose="020B0604030504040204" pitchFamily="50" charset="-128"/>
                <a:ea typeface="Meiryo UI" panose="020B0604030504040204" pitchFamily="50" charset="-128"/>
                <a:cs typeface="Meiryo UI" panose="020B0604030504040204" pitchFamily="50" charset="-128"/>
              </a:rPr>
              <a:t>したデータ</a:t>
            </a:r>
            <a:r>
              <a:rPr lang="ja-JP" altLang="ja-JP" sz="2000" b="1" kern="100" dirty="0" smtClean="0">
                <a:latin typeface="Meiryo UI" panose="020B0604030504040204" pitchFamily="50" charset="-128"/>
                <a:ea typeface="Meiryo UI" panose="020B0604030504040204" pitchFamily="50" charset="-128"/>
                <a:cs typeface="Meiryo UI" panose="020B0604030504040204" pitchFamily="50" charset="-128"/>
              </a:rPr>
              <a:t>を以下</a:t>
            </a:r>
            <a:r>
              <a:rPr lang="ja-JP" altLang="ja-JP" sz="2000" b="1" kern="100" dirty="0">
                <a:latin typeface="Meiryo UI" panose="020B0604030504040204" pitchFamily="50" charset="-128"/>
                <a:ea typeface="Meiryo UI" panose="020B0604030504040204" pitchFamily="50" charset="-128"/>
                <a:cs typeface="Meiryo UI" panose="020B0604030504040204" pitchFamily="50" charset="-128"/>
              </a:rPr>
              <a:t>の</a:t>
            </a:r>
            <a:r>
              <a:rPr lang="en-US" altLang="ja-JP" sz="2000" b="1" kern="100" dirty="0">
                <a:latin typeface="Trebuchet MS" panose="020B0603020202020204" pitchFamily="34" charset="0"/>
                <a:ea typeface="Meiryo UI" panose="020B0604030504040204" pitchFamily="50" charset="-128"/>
                <a:cs typeface="Meiryo UI" panose="020B0604030504040204" pitchFamily="50" charset="-128"/>
              </a:rPr>
              <a:t>2</a:t>
            </a:r>
            <a:r>
              <a:rPr lang="ja-JP" altLang="ja-JP" sz="2000" b="1" kern="100" dirty="0" err="1">
                <a:latin typeface="Meiryo UI" panose="020B0604030504040204" pitchFamily="50" charset="-128"/>
                <a:ea typeface="Meiryo UI" panose="020B0604030504040204" pitchFamily="50" charset="-128"/>
                <a:cs typeface="Meiryo UI" panose="020B0604030504040204" pitchFamily="50" charset="-128"/>
              </a:rPr>
              <a:t>つの</a:t>
            </a:r>
            <a:r>
              <a:rPr lang="ja-JP" altLang="ja-JP" sz="2000" b="1" kern="100" dirty="0" smtClean="0">
                <a:latin typeface="Meiryo UI" panose="020B0604030504040204" pitchFamily="50" charset="-128"/>
                <a:ea typeface="Meiryo UI" panose="020B0604030504040204" pitchFamily="50" charset="-128"/>
                <a:cs typeface="Meiryo UI" panose="020B0604030504040204" pitchFamily="50" charset="-128"/>
              </a:rPr>
              <a:t>カテゴリに</a:t>
            </a:r>
            <a:r>
              <a:rPr lang="ja-JP" altLang="ja-JP" sz="2000" b="1" kern="100" dirty="0">
                <a:latin typeface="Meiryo UI" panose="020B0604030504040204" pitchFamily="50" charset="-128"/>
                <a:ea typeface="Meiryo UI" panose="020B0604030504040204" pitchFamily="50" charset="-128"/>
                <a:cs typeface="Meiryo UI" panose="020B0604030504040204" pitchFamily="50" charset="-128"/>
              </a:rPr>
              <a:t>分けてみる</a:t>
            </a:r>
            <a:endParaRPr lang="en-US" altLang="ja-JP" sz="2000" dirty="0" smtClean="0"/>
          </a:p>
          <a:p>
            <a:pPr marL="0" indent="0">
              <a:lnSpc>
                <a:spcPct val="100000"/>
              </a:lnSpc>
              <a:spcBef>
                <a:spcPts val="1800"/>
              </a:spcBef>
              <a:buNone/>
            </a:pPr>
            <a:r>
              <a:rPr lang="ja-JP" altLang="en-US" sz="2000" dirty="0" smtClean="0"/>
              <a:t>　</a:t>
            </a:r>
            <a:r>
              <a:rPr lang="ja-JP" altLang="en-US" sz="2000" b="1" kern="100" dirty="0">
                <a:latin typeface="Meiryo UI" panose="020B0604030504040204" pitchFamily="50" charset="-128"/>
                <a:ea typeface="Meiryo UI" panose="020B0604030504040204" pitchFamily="50" charset="-128"/>
                <a:cs typeface="Meiryo UI" panose="020B0604030504040204" pitchFamily="50" charset="-128"/>
              </a:rPr>
              <a:t> </a:t>
            </a:r>
            <a:r>
              <a:rPr lang="ja-JP" altLang="ja-JP" sz="2000" b="1" kern="100" dirty="0">
                <a:solidFill>
                  <a:srgbClr val="7145ED"/>
                </a:solidFill>
                <a:latin typeface="Meiryo UI" panose="020B0604030504040204" pitchFamily="50" charset="-128"/>
                <a:ea typeface="Meiryo UI" panose="020B0604030504040204" pitchFamily="50" charset="-128"/>
                <a:cs typeface="Meiryo UI" panose="020B0604030504040204" pitchFamily="50" charset="-128"/>
              </a:rPr>
              <a:t>①</a:t>
            </a:r>
            <a:r>
              <a:rPr lang="ja-JP" altLang="en-US" sz="2000" b="1" kern="100" dirty="0">
                <a:solidFill>
                  <a:srgbClr val="7145ED"/>
                </a:solidFill>
                <a:latin typeface="Meiryo UI" panose="020B0604030504040204" pitchFamily="50" charset="-128"/>
                <a:ea typeface="Meiryo UI" panose="020B0604030504040204" pitchFamily="50" charset="-128"/>
                <a:cs typeface="Meiryo UI" panose="020B0604030504040204" pitchFamily="50" charset="-128"/>
              </a:rPr>
              <a:t> </a:t>
            </a:r>
            <a:r>
              <a:rPr lang="ja-JP" altLang="ja-JP" sz="2000" b="1" kern="100" dirty="0">
                <a:solidFill>
                  <a:srgbClr val="7145ED"/>
                </a:solidFill>
                <a:latin typeface="Meiryo UI" panose="020B0604030504040204" pitchFamily="50" charset="-128"/>
                <a:ea typeface="Meiryo UI" panose="020B0604030504040204" pitchFamily="50" charset="-128"/>
                <a:cs typeface="Meiryo UI" panose="020B0604030504040204" pitchFamily="50" charset="-128"/>
              </a:rPr>
              <a:t>「認知症の中核症状に関連した危険行動</a:t>
            </a:r>
            <a:r>
              <a:rPr lang="ja-JP" altLang="ja-JP" sz="2000" b="1" kern="100" dirty="0" smtClean="0">
                <a:solidFill>
                  <a:srgbClr val="7145ED"/>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2000" dirty="0" smtClean="0"/>
          </a:p>
          <a:p>
            <a:pPr marL="0" indent="0">
              <a:buNone/>
            </a:pPr>
            <a:r>
              <a:rPr lang="en-US" altLang="ja-JP" sz="2000" b="1" kern="1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2000" b="1" kern="1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2000" b="1" kern="1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2000" b="1" kern="1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2000" b="1" kern="100" dirty="0" smtClean="0">
                <a:latin typeface="Meiryo UI" panose="020B0604030504040204" pitchFamily="50" charset="-128"/>
                <a:ea typeface="Meiryo UI" panose="020B0604030504040204" pitchFamily="50" charset="-128"/>
                <a:cs typeface="Meiryo UI" panose="020B0604030504040204" pitchFamily="50" charset="-128"/>
              </a:rPr>
              <a:t>例</a:t>
            </a:r>
            <a:r>
              <a:rPr lang="ja-JP" altLang="en-US" sz="2000" b="1" kern="100" dirty="0">
                <a:latin typeface="Meiryo UI" panose="020B0604030504040204" pitchFamily="50" charset="-128"/>
                <a:ea typeface="Meiryo UI" panose="020B0604030504040204" pitchFamily="50" charset="-128"/>
                <a:cs typeface="Meiryo UI" panose="020B0604030504040204" pitchFamily="50" charset="-128"/>
              </a:rPr>
              <a:t>：</a:t>
            </a:r>
            <a:r>
              <a:rPr lang="ja-JP" altLang="ja-JP" sz="2000" b="1" kern="100" dirty="0">
                <a:latin typeface="Meiryo UI" panose="020B0604030504040204" pitchFamily="50" charset="-128"/>
                <a:ea typeface="Meiryo UI" panose="020B0604030504040204" pitchFamily="50" charset="-128"/>
                <a:cs typeface="Meiryo UI" panose="020B0604030504040204" pitchFamily="50" charset="-128"/>
              </a:rPr>
              <a:t>転倒・転落、離院・離棟、ルート類</a:t>
            </a:r>
            <a:r>
              <a:rPr lang="ja-JP" altLang="ja-JP" sz="2000" b="1" kern="100" dirty="0" smtClean="0">
                <a:latin typeface="Meiryo UI" panose="020B0604030504040204" pitchFamily="50" charset="-128"/>
                <a:ea typeface="Meiryo UI" panose="020B0604030504040204" pitchFamily="50" charset="-128"/>
                <a:cs typeface="Meiryo UI" panose="020B0604030504040204" pitchFamily="50" charset="-128"/>
              </a:rPr>
              <a:t>の自己抜去</a:t>
            </a:r>
            <a:r>
              <a:rPr lang="ja-JP" altLang="ja-JP" sz="2000" b="1" kern="100" dirty="0">
                <a:latin typeface="Meiryo UI" panose="020B0604030504040204" pitchFamily="50" charset="-128"/>
                <a:ea typeface="Meiryo UI" panose="020B0604030504040204" pitchFamily="50" charset="-128"/>
                <a:cs typeface="Meiryo UI" panose="020B0604030504040204" pitchFamily="50" charset="-128"/>
              </a:rPr>
              <a:t>など</a:t>
            </a:r>
          </a:p>
          <a:p>
            <a:pPr marL="0" indent="0">
              <a:lnSpc>
                <a:spcPct val="100000"/>
              </a:lnSpc>
              <a:spcBef>
                <a:spcPts val="1800"/>
              </a:spcBef>
              <a:buNone/>
            </a:pPr>
            <a:r>
              <a:rPr kumimoji="1" lang="ja-JP" altLang="en-US" sz="2000" dirty="0" smtClean="0"/>
              <a:t>　 </a:t>
            </a:r>
            <a:r>
              <a:rPr lang="ja-JP" altLang="ja-JP" sz="2000" b="1" kern="100" dirty="0" smtClean="0">
                <a:solidFill>
                  <a:srgbClr val="7145ED"/>
                </a:solidFill>
                <a:latin typeface="Meiryo UI" panose="020B0604030504040204" pitchFamily="50" charset="-128"/>
                <a:ea typeface="Meiryo UI" panose="020B0604030504040204" pitchFamily="50" charset="-128"/>
                <a:cs typeface="Meiryo UI" panose="020B0604030504040204" pitchFamily="50" charset="-128"/>
              </a:rPr>
              <a:t>②</a:t>
            </a:r>
            <a:r>
              <a:rPr lang="ja-JP" altLang="en-US" sz="2000" b="1" kern="100" dirty="0" smtClean="0">
                <a:solidFill>
                  <a:srgbClr val="7145ED"/>
                </a:solidFill>
                <a:latin typeface="Meiryo UI" panose="020B0604030504040204" pitchFamily="50" charset="-128"/>
                <a:ea typeface="Meiryo UI" panose="020B0604030504040204" pitchFamily="50" charset="-128"/>
                <a:cs typeface="Meiryo UI" panose="020B0604030504040204" pitchFamily="50" charset="-128"/>
              </a:rPr>
              <a:t> </a:t>
            </a:r>
            <a:r>
              <a:rPr lang="ja-JP" altLang="ja-JP" sz="2000" b="1" kern="100" dirty="0">
                <a:solidFill>
                  <a:srgbClr val="7145ED"/>
                </a:solidFill>
                <a:latin typeface="Meiryo UI" panose="020B0604030504040204" pitchFamily="50" charset="-128"/>
                <a:ea typeface="Meiryo UI" panose="020B0604030504040204" pitchFamily="50" charset="-128"/>
                <a:cs typeface="Meiryo UI" panose="020B0604030504040204" pitchFamily="50" charset="-128"/>
              </a:rPr>
              <a:t>「医療者の行動にともなう事故</a:t>
            </a:r>
            <a:r>
              <a:rPr lang="ja-JP" altLang="ja-JP" sz="2000" b="1" kern="100" dirty="0" smtClean="0">
                <a:solidFill>
                  <a:srgbClr val="7145ED"/>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2000" dirty="0"/>
          </a:p>
          <a:p>
            <a:pPr marL="0" indent="0">
              <a:buNone/>
            </a:pPr>
            <a:r>
              <a:rPr lang="en-US" altLang="ja-JP" sz="2000" b="1" kern="1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2000" b="1" kern="1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2000" b="1" kern="1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2000" b="1" kern="100" dirty="0" smtClean="0">
                <a:latin typeface="Meiryo UI" panose="020B0604030504040204" pitchFamily="50" charset="-128"/>
                <a:ea typeface="Meiryo UI" panose="020B0604030504040204" pitchFamily="50" charset="-128"/>
                <a:cs typeface="Meiryo UI" panose="020B0604030504040204" pitchFamily="50" charset="-128"/>
              </a:rPr>
              <a:t>例</a:t>
            </a:r>
            <a:r>
              <a:rPr lang="ja-JP" altLang="en-US" sz="2000" b="1" kern="100" dirty="0">
                <a:latin typeface="Meiryo UI" panose="020B0604030504040204" pitchFamily="50" charset="-128"/>
                <a:ea typeface="Meiryo UI" panose="020B0604030504040204" pitchFamily="50" charset="-128"/>
                <a:cs typeface="Meiryo UI" panose="020B0604030504040204" pitchFamily="50" charset="-128"/>
              </a:rPr>
              <a:t>：</a:t>
            </a:r>
            <a:r>
              <a:rPr lang="ja-JP" altLang="ja-JP" sz="2000" b="1" kern="100" dirty="0">
                <a:latin typeface="Meiryo UI" panose="020B0604030504040204" pitchFamily="50" charset="-128"/>
                <a:ea typeface="Meiryo UI" panose="020B0604030504040204" pitchFamily="50" charset="-128"/>
                <a:cs typeface="Meiryo UI" panose="020B0604030504040204" pitchFamily="50" charset="-128"/>
              </a:rPr>
              <a:t>医療機器の操作ミス、患者の</a:t>
            </a:r>
            <a:r>
              <a:rPr lang="ja-JP" altLang="ja-JP" sz="2000" b="1" kern="100" dirty="0" smtClean="0">
                <a:latin typeface="Meiryo UI" panose="020B0604030504040204" pitchFamily="50" charset="-128"/>
                <a:ea typeface="Meiryo UI" panose="020B0604030504040204" pitchFamily="50" charset="-128"/>
                <a:cs typeface="Meiryo UI" panose="020B0604030504040204" pitchFamily="50" charset="-128"/>
              </a:rPr>
              <a:t>取り違え</a:t>
            </a:r>
            <a:r>
              <a:rPr lang="ja-JP" altLang="en-US" sz="2000" b="1" kern="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ja-JP" sz="2000" b="1" kern="100" dirty="0" smtClean="0">
                <a:latin typeface="Meiryo UI" panose="020B0604030504040204" pitchFamily="50" charset="-128"/>
                <a:ea typeface="Meiryo UI" panose="020B0604030504040204" pitchFamily="50" charset="-128"/>
                <a:cs typeface="Meiryo UI" panose="020B0604030504040204" pitchFamily="50" charset="-128"/>
              </a:rPr>
              <a:t>食事</a:t>
            </a:r>
            <a:r>
              <a:rPr lang="ja-JP" altLang="ja-JP" sz="2000" b="1" kern="100" dirty="0">
                <a:latin typeface="Meiryo UI" panose="020B0604030504040204" pitchFamily="50" charset="-128"/>
                <a:ea typeface="Meiryo UI" panose="020B0604030504040204" pitchFamily="50" charset="-128"/>
                <a:cs typeface="Meiryo UI" panose="020B0604030504040204" pitchFamily="50" charset="-128"/>
              </a:rPr>
              <a:t>や</a:t>
            </a:r>
            <a:r>
              <a:rPr lang="ja-JP" altLang="ja-JP" sz="2000" b="1" kern="100" dirty="0" smtClean="0">
                <a:latin typeface="Meiryo UI" panose="020B0604030504040204" pitchFamily="50" charset="-128"/>
                <a:ea typeface="Meiryo UI" panose="020B0604030504040204" pitchFamily="50" charset="-128"/>
                <a:cs typeface="Meiryo UI" panose="020B0604030504040204" pitchFamily="50" charset="-128"/>
              </a:rPr>
              <a:t>薬物</a:t>
            </a:r>
            <a:endParaRPr lang="en-US" altLang="ja-JP" sz="2000" b="1" kern="1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2000" b="1" kern="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2000" b="1" kern="1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ja-JP" sz="2000" b="1" kern="100" dirty="0" smtClean="0">
                <a:latin typeface="Meiryo UI" panose="020B0604030504040204" pitchFamily="50" charset="-128"/>
                <a:ea typeface="Meiryo UI" panose="020B0604030504040204" pitchFamily="50" charset="-128"/>
                <a:cs typeface="Meiryo UI" panose="020B0604030504040204" pitchFamily="50" charset="-128"/>
              </a:rPr>
              <a:t>の</a:t>
            </a:r>
            <a:r>
              <a:rPr lang="ja-JP" altLang="ja-JP" sz="2000" b="1" kern="100" dirty="0">
                <a:latin typeface="Meiryo UI" panose="020B0604030504040204" pitchFamily="50" charset="-128"/>
                <a:ea typeface="Meiryo UI" panose="020B0604030504040204" pitchFamily="50" charset="-128"/>
                <a:cs typeface="Meiryo UI" panose="020B0604030504040204" pitchFamily="50" charset="-128"/>
              </a:rPr>
              <a:t>提</a:t>
            </a:r>
            <a:r>
              <a:rPr lang="ja-JP" altLang="ja-JP" sz="2000" b="1" dirty="0">
                <a:latin typeface="Meiryo UI" panose="020B0604030504040204" pitchFamily="50" charset="-128"/>
                <a:ea typeface="Meiryo UI" panose="020B0604030504040204" pitchFamily="50" charset="-128"/>
                <a:cs typeface="Meiryo UI" panose="020B0604030504040204" pitchFamily="50" charset="-128"/>
              </a:rPr>
              <a:t>供ミス</a:t>
            </a:r>
            <a:r>
              <a:rPr lang="ja-JP" altLang="ja-JP" sz="2000" b="1" dirty="0" smtClean="0">
                <a:latin typeface="Meiryo UI" panose="020B0604030504040204" pitchFamily="50" charset="-128"/>
                <a:ea typeface="Meiryo UI" panose="020B0604030504040204" pitchFamily="50" charset="-128"/>
                <a:cs typeface="Meiryo UI" panose="020B0604030504040204" pitchFamily="50" charset="-128"/>
              </a:rPr>
              <a:t>など</a:t>
            </a:r>
            <a:r>
              <a:rPr lang="ja-JP" altLang="en-US" sz="2000" dirty="0" smtClean="0">
                <a:solidFill>
                  <a:srgbClr val="FF0000"/>
                </a:solidFill>
              </a:rPr>
              <a:t> </a:t>
            </a:r>
            <a:r>
              <a:rPr lang="ja-JP" altLang="en-US" sz="20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それぞれの傾向を分析することで、課題がみえてくる</a:t>
            </a:r>
            <a:endParaRPr lang="en-US" altLang="ja-JP" sz="20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Rectangle 3"/>
          <p:cNvSpPr>
            <a:spLocks noChangeArrowheads="1"/>
          </p:cNvSpPr>
          <p:nvPr/>
        </p:nvSpPr>
        <p:spPr bwMode="auto">
          <a:xfrm>
            <a:off x="298957" y="1105469"/>
            <a:ext cx="8569325" cy="118236"/>
          </a:xfrm>
          <a:prstGeom prst="rect">
            <a:avLst/>
          </a:prstGeom>
          <a:gradFill rotWithShape="1">
            <a:gsLst>
              <a:gs pos="0">
                <a:srgbClr val="E4DEF2"/>
              </a:gs>
              <a:gs pos="100000">
                <a:srgbClr val="8A71C9"/>
              </a:gs>
            </a:gsLst>
            <a:lin ang="0" scaled="1"/>
          </a:gradFill>
          <a:ln>
            <a:noFill/>
          </a:ln>
          <a:extLst/>
        </p:spPr>
        <p:txBody>
          <a:bodyPr wrap="none" anchor="ctr"/>
          <a:lstStyle/>
          <a:p>
            <a:pPr algn="r">
              <a:defRPr/>
            </a:pPr>
            <a:endParaRPr lang="ja-JP" altLang="en-US">
              <a:effectLst>
                <a:outerShdw blurRad="38100" dist="38100" dir="2700000" algn="tl">
                  <a:srgbClr val="000000">
                    <a:alpha val="43137"/>
                  </a:srgbClr>
                </a:outerShdw>
              </a:effectLst>
              <a:latin typeface="Arial" charset="0"/>
            </a:endParaRPr>
          </a:p>
        </p:txBody>
      </p:sp>
      <p:sp>
        <p:nvSpPr>
          <p:cNvPr id="5" name="Rectangle 2"/>
          <p:cNvSpPr txBox="1">
            <a:spLocks noChangeArrowheads="1"/>
          </p:cNvSpPr>
          <p:nvPr/>
        </p:nvSpPr>
        <p:spPr>
          <a:xfrm>
            <a:off x="106361" y="122831"/>
            <a:ext cx="8753475" cy="982638"/>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lnSpc>
                <a:spcPct val="110000"/>
              </a:lnSpc>
            </a:pPr>
            <a:r>
              <a:rPr lang="en-US" altLang="ja-JP" sz="2500" b="1" dirty="0" smtClean="0">
                <a:solidFill>
                  <a:schemeClr val="tx1">
                    <a:lumMod val="50000"/>
                    <a:lumOff val="50000"/>
                  </a:schemeClr>
                </a:solidFill>
                <a:latin typeface="Trebuchet MS" panose="020B0603020202020204" pitchFamily="34" charset="0"/>
                <a:ea typeface="Meiryo UI" panose="020B0604030504040204" pitchFamily="50" charset="-128"/>
                <a:cs typeface="Meiryo UI" panose="020B0604030504040204" pitchFamily="50" charset="-128"/>
              </a:rPr>
              <a:t>1</a:t>
            </a:r>
            <a:r>
              <a:rPr lang="en-US" altLang="ja-JP" sz="2400" b="1" dirty="0" smtClean="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2500" b="1" dirty="0" smtClean="0">
                <a:solidFill>
                  <a:schemeClr val="tx1">
                    <a:lumMod val="50000"/>
                    <a:lumOff val="50000"/>
                  </a:schemeClr>
                </a:solidFill>
                <a:latin typeface="Trebuchet MS" panose="020B0603020202020204" pitchFamily="34" charset="0"/>
                <a:ea typeface="Meiryo UI" panose="020B0604030504040204" pitchFamily="50" charset="-128"/>
                <a:cs typeface="Meiryo UI" panose="020B0604030504040204" pitchFamily="50" charset="-128"/>
              </a:rPr>
              <a:t>-2</a:t>
            </a:r>
            <a:r>
              <a:rPr lang="ja-JP" altLang="en-US" sz="2500" b="1" dirty="0" smtClean="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rPr>
              <a:t>　医療安全を推進する方法</a:t>
            </a:r>
            <a:endParaRPr lang="en-US" altLang="ja-JP" sz="2500" b="1" dirty="0" smtClean="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endParaRPr>
          </a:p>
          <a:p>
            <a:pPr algn="ctr">
              <a:lnSpc>
                <a:spcPct val="110000"/>
              </a:lnSpc>
              <a:spcAft>
                <a:spcPts val="600"/>
              </a:spcAft>
            </a:pPr>
            <a:r>
              <a:rPr lang="ja-JP" altLang="en-US" sz="28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2800" b="1" dirty="0" smtClean="0">
                <a:latin typeface="Meiryo UI" panose="020B0604030504040204" pitchFamily="50" charset="-128"/>
                <a:ea typeface="Meiryo UI" panose="020B0604030504040204" pitchFamily="50" charset="-128"/>
                <a:cs typeface="Meiryo UI" panose="020B0604030504040204" pitchFamily="50" charset="-128"/>
              </a:rPr>
              <a:t>③ 医療</a:t>
            </a:r>
            <a:r>
              <a:rPr lang="ja-JP" altLang="en-US" sz="2800" b="1" dirty="0">
                <a:latin typeface="Meiryo UI" panose="020B0604030504040204" pitchFamily="50" charset="-128"/>
                <a:ea typeface="Meiryo UI" panose="020B0604030504040204" pitchFamily="50" charset="-128"/>
                <a:cs typeface="Meiryo UI" panose="020B0604030504040204" pitchFamily="50" charset="-128"/>
              </a:rPr>
              <a:t>事故のデータから自施設の傾向を</a:t>
            </a:r>
            <a:r>
              <a:rPr lang="ja-JP" altLang="en-US" sz="2800" b="1" dirty="0" smtClean="0">
                <a:latin typeface="Meiryo UI" panose="020B0604030504040204" pitchFamily="50" charset="-128"/>
                <a:ea typeface="Meiryo UI" panose="020B0604030504040204" pitchFamily="50" charset="-128"/>
                <a:cs typeface="Meiryo UI" panose="020B0604030504040204" pitchFamily="50" charset="-128"/>
              </a:rPr>
              <a:t>把握</a:t>
            </a:r>
            <a:endParaRPr lang="en-US" altLang="ja-JP" sz="2800" b="1"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角丸四角形 1"/>
          <p:cNvSpPr/>
          <p:nvPr/>
        </p:nvSpPr>
        <p:spPr>
          <a:xfrm>
            <a:off x="298956" y="4476750"/>
            <a:ext cx="8560879" cy="2152650"/>
          </a:xfrm>
          <a:prstGeom prst="roundRect">
            <a:avLst/>
          </a:prstGeom>
          <a:ln/>
        </p:spPr>
        <p:style>
          <a:lnRef idx="1">
            <a:schemeClr val="accent4"/>
          </a:lnRef>
          <a:fillRef idx="2">
            <a:schemeClr val="accent4"/>
          </a:fillRef>
          <a:effectRef idx="1">
            <a:schemeClr val="accent4"/>
          </a:effectRef>
          <a:fontRef idx="minor">
            <a:schemeClr val="dk1"/>
          </a:fontRef>
        </p:style>
        <p:txBody>
          <a:bodyPr rtlCol="0" anchor="t" anchorCtr="0"/>
          <a:lstStyle/>
          <a:p>
            <a:pPr marL="342900" lvl="0" indent="-342900">
              <a:lnSpc>
                <a:spcPts val="1960"/>
              </a:lnSpc>
              <a:buFont typeface="Wingdings" panose="05000000000000000000" pitchFamily="2" charset="2"/>
              <a:buChar char="p"/>
            </a:pPr>
            <a:r>
              <a:rPr lang="ja-JP" altLang="en-US" sz="2400" b="1"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しっかりとその患者の認知症およびせん妄のアセスメントができていたか</a:t>
            </a:r>
            <a:r>
              <a:rPr lang="ja-JP" altLang="en-US" sz="2400" b="1" kern="1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2400" b="1" kern="1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marL="342900" lvl="0" indent="-342900">
              <a:lnSpc>
                <a:spcPts val="1960"/>
              </a:lnSpc>
              <a:buFont typeface="Wingdings" panose="05000000000000000000" pitchFamily="2" charset="2"/>
              <a:buChar char="p"/>
            </a:pPr>
            <a:r>
              <a:rPr lang="ja-JP" altLang="en-US" sz="2400" b="1" kern="100" dirty="0">
                <a:solidFill>
                  <a:srgbClr val="FF0000"/>
                </a:solidFill>
                <a:latin typeface="HGS創英角ｺﾞｼｯｸUB" panose="020B0900000000000000" pitchFamily="50" charset="-128"/>
                <a:ea typeface="HGS創英角ｺﾞｼｯｸUB" panose="020B0900000000000000" pitchFamily="50" charset="-128"/>
                <a:cs typeface="Meiryo UI" panose="020B0604030504040204" pitchFamily="50" charset="-128"/>
              </a:rPr>
              <a:t>どこが不足していた</a:t>
            </a:r>
            <a:r>
              <a:rPr lang="ja-JP" altLang="en-US" sz="2400" b="1" kern="100" dirty="0" smtClean="0">
                <a:solidFill>
                  <a:srgbClr val="FF0000"/>
                </a:solidFill>
                <a:latin typeface="HGS創英角ｺﾞｼｯｸUB" panose="020B0900000000000000" pitchFamily="50" charset="-128"/>
                <a:ea typeface="HGS創英角ｺﾞｼｯｸUB" panose="020B0900000000000000" pitchFamily="50" charset="-128"/>
                <a:cs typeface="Meiryo UI" panose="020B0604030504040204" pitchFamily="50" charset="-128"/>
              </a:rPr>
              <a:t>か？を振り返り</a:t>
            </a:r>
            <a:endParaRPr lang="en-US" altLang="ja-JP" sz="3600" b="1"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lvl="0">
              <a:lnSpc>
                <a:spcPts val="1960"/>
              </a:lnSpc>
            </a:pPr>
            <a:endParaRPr lang="en-US" altLang="ja-JP" sz="3600" b="1" kern="1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marL="342900" lvl="0" indent="-342900">
              <a:lnSpc>
                <a:spcPts val="1960"/>
              </a:lnSpc>
              <a:buFont typeface="Wingdings" panose="05000000000000000000" pitchFamily="2" charset="2"/>
              <a:buChar char="p"/>
            </a:pPr>
            <a:r>
              <a:rPr lang="ja-JP" altLang="en-US" sz="3600" b="1"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患者</a:t>
            </a:r>
            <a:r>
              <a:rPr lang="ja-JP" altLang="en-US" sz="3600" b="1" kern="1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の行動によるものだけでなく、</a:t>
            </a:r>
            <a:endParaRPr lang="en-US" altLang="ja-JP" sz="3600" b="1" kern="1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marL="342900" lvl="0" indent="-342900">
              <a:lnSpc>
                <a:spcPts val="1960"/>
              </a:lnSpc>
              <a:buFont typeface="Wingdings" panose="05000000000000000000" pitchFamily="2" charset="2"/>
              <a:buChar char="p"/>
            </a:pPr>
            <a:endParaRPr lang="en-US" altLang="ja-JP" sz="3600" b="1"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marL="342900" lvl="0" indent="-342900">
              <a:lnSpc>
                <a:spcPts val="1960"/>
              </a:lnSpc>
              <a:buFont typeface="Wingdings" panose="05000000000000000000" pitchFamily="2" charset="2"/>
              <a:buChar char="p"/>
            </a:pPr>
            <a:r>
              <a:rPr lang="ja-JP" altLang="en-US" sz="3600" b="1" kern="1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看護師の姿勢の振り返りにもなる。</a:t>
            </a:r>
            <a:endParaRPr lang="en-US" altLang="ja-JP" sz="24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32986263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358302" y="1651378"/>
            <a:ext cx="8562492" cy="4872251"/>
          </a:xfrm>
        </p:spPr>
        <p:txBody>
          <a:bodyPr>
            <a:noAutofit/>
          </a:bodyPr>
          <a:lstStyle/>
          <a:p>
            <a:pPr marL="0" indent="0">
              <a:buNone/>
            </a:pPr>
            <a:r>
              <a:rPr lang="ja-JP" altLang="en-US" sz="2700" b="1" kern="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ja-JP" sz="2700" b="1" kern="100" dirty="0" smtClean="0">
                <a:latin typeface="Meiryo UI" panose="020B0604030504040204" pitchFamily="50" charset="-128"/>
                <a:ea typeface="Meiryo UI" panose="020B0604030504040204" pitchFamily="50" charset="-128"/>
                <a:cs typeface="Meiryo UI" panose="020B0604030504040204" pitchFamily="50" charset="-128"/>
              </a:rPr>
              <a:t>危険</a:t>
            </a:r>
            <a:r>
              <a:rPr lang="ja-JP" altLang="ja-JP" sz="2700" b="1" kern="100" dirty="0">
                <a:latin typeface="Meiryo UI" panose="020B0604030504040204" pitchFamily="50" charset="-128"/>
                <a:ea typeface="Meiryo UI" panose="020B0604030504040204" pitchFamily="50" charset="-128"/>
                <a:cs typeface="Meiryo UI" panose="020B0604030504040204" pitchFamily="50" charset="-128"/>
              </a:rPr>
              <a:t>行動の背景に</a:t>
            </a:r>
            <a:r>
              <a:rPr lang="ja-JP" altLang="ja-JP" sz="2700" b="1" kern="100" dirty="0" smtClean="0">
                <a:latin typeface="Meiryo UI" panose="020B0604030504040204" pitchFamily="50" charset="-128"/>
                <a:ea typeface="Meiryo UI" panose="020B0604030504040204" pitchFamily="50" charset="-128"/>
                <a:cs typeface="Meiryo UI" panose="020B0604030504040204" pitchFamily="50" charset="-128"/>
              </a:rPr>
              <a:t>ある</a:t>
            </a:r>
            <a:r>
              <a:rPr lang="ja-JP" altLang="en-US" sz="2700" b="1" kern="100" dirty="0" smtClean="0">
                <a:latin typeface="Meiryo UI" panose="020B0604030504040204" pitchFamily="50" charset="-128"/>
                <a:ea typeface="Meiryo UI" panose="020B0604030504040204" pitchFamily="50" charset="-128"/>
                <a:cs typeface="Meiryo UI" panose="020B0604030504040204" pitchFamily="50" charset="-128"/>
              </a:rPr>
              <a:t>認知症</a:t>
            </a:r>
            <a:r>
              <a:rPr lang="ja-JP" altLang="ja-JP" sz="2700" b="1" kern="100" dirty="0" smtClean="0">
                <a:latin typeface="Meiryo UI" panose="020B0604030504040204" pitchFamily="50" charset="-128"/>
                <a:ea typeface="Meiryo UI" panose="020B0604030504040204" pitchFamily="50" charset="-128"/>
                <a:cs typeface="Meiryo UI" panose="020B0604030504040204" pitchFamily="50" charset="-128"/>
              </a:rPr>
              <a:t>患者</a:t>
            </a:r>
            <a:r>
              <a:rPr lang="ja-JP" altLang="ja-JP" sz="2700" b="1" kern="100" dirty="0">
                <a:latin typeface="Meiryo UI" panose="020B0604030504040204" pitchFamily="50" charset="-128"/>
                <a:ea typeface="Meiryo UI" panose="020B0604030504040204" pitchFamily="50" charset="-128"/>
                <a:cs typeface="Meiryo UI" panose="020B0604030504040204" pitchFamily="50" charset="-128"/>
              </a:rPr>
              <a:t>の思い</a:t>
            </a:r>
            <a:r>
              <a:rPr lang="ja-JP" altLang="ja-JP" sz="2700" b="1" kern="100" dirty="0" smtClean="0">
                <a:latin typeface="Meiryo UI" panose="020B0604030504040204" pitchFamily="50" charset="-128"/>
                <a:ea typeface="Meiryo UI" panose="020B0604030504040204" pitchFamily="50" charset="-128"/>
                <a:cs typeface="Meiryo UI" panose="020B0604030504040204" pitchFamily="50" charset="-128"/>
              </a:rPr>
              <a:t>に</a:t>
            </a:r>
            <a:r>
              <a:rPr lang="ja-JP" altLang="en-US" sz="2700" b="1" kern="100" dirty="0" smtClean="0">
                <a:latin typeface="Meiryo UI" panose="020B0604030504040204" pitchFamily="50" charset="-128"/>
                <a:ea typeface="Meiryo UI" panose="020B0604030504040204" pitchFamily="50" charset="-128"/>
                <a:cs typeface="Meiryo UI" panose="020B0604030504040204" pitchFamily="50" charset="-128"/>
              </a:rPr>
              <a:t>沿った</a:t>
            </a:r>
            <a:endParaRPr lang="en-US" altLang="ja-JP" sz="2700" b="1" kern="1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2700" b="1" kern="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2700" b="1" kern="1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ja-JP" sz="2700" b="1" kern="100" dirty="0" smtClean="0">
                <a:latin typeface="Meiryo UI" panose="020B0604030504040204" pitchFamily="50" charset="-128"/>
                <a:ea typeface="Meiryo UI" panose="020B0604030504040204" pitchFamily="50" charset="-128"/>
                <a:cs typeface="Meiryo UI" panose="020B0604030504040204" pitchFamily="50" charset="-128"/>
              </a:rPr>
              <a:t>ケアを</a:t>
            </a:r>
            <a:r>
              <a:rPr lang="ja-JP" altLang="en-US" sz="2700" b="1" kern="100" dirty="0" smtClean="0">
                <a:latin typeface="Meiryo UI" panose="020B0604030504040204" pitchFamily="50" charset="-128"/>
                <a:ea typeface="Meiryo UI" panose="020B0604030504040204" pitchFamily="50" charset="-128"/>
                <a:cs typeface="Meiryo UI" panose="020B0604030504040204" pitchFamily="50" charset="-128"/>
              </a:rPr>
              <a:t>抽出</a:t>
            </a:r>
            <a:r>
              <a:rPr lang="ja-JP" altLang="ja-JP" sz="2700" b="1" kern="100" dirty="0" smtClean="0">
                <a:latin typeface="Meiryo UI" panose="020B0604030504040204" pitchFamily="50" charset="-128"/>
                <a:ea typeface="Meiryo UI" panose="020B0604030504040204" pitchFamily="50" charset="-128"/>
                <a:cs typeface="Meiryo UI" panose="020B0604030504040204" pitchFamily="50" charset="-128"/>
              </a:rPr>
              <a:t>する</a:t>
            </a:r>
            <a:endParaRPr lang="en-US" altLang="ja-JP" sz="2700" b="1" kern="1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2700" b="1" kern="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2700" b="1" kern="1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2500" b="1" kern="100" dirty="0" smtClean="0">
                <a:latin typeface="Meiryo UI" panose="020B0604030504040204" pitchFamily="50" charset="-128"/>
                <a:ea typeface="Meiryo UI" panose="020B0604030504040204" pitchFamily="50" charset="-128"/>
                <a:cs typeface="Meiryo UI" panose="020B0604030504040204" pitchFamily="50" charset="-128"/>
              </a:rPr>
              <a:t>認知症</a:t>
            </a:r>
            <a:r>
              <a:rPr lang="ja-JP" altLang="en-US" sz="2500" b="1" kern="100" dirty="0">
                <a:latin typeface="Meiryo UI" panose="020B0604030504040204" pitchFamily="50" charset="-128"/>
                <a:ea typeface="Meiryo UI" panose="020B0604030504040204" pitchFamily="50" charset="-128"/>
                <a:cs typeface="Meiryo UI" panose="020B0604030504040204" pitchFamily="50" charset="-128"/>
              </a:rPr>
              <a:t>患者</a:t>
            </a:r>
            <a:r>
              <a:rPr lang="ja-JP" altLang="en-US" sz="2500" b="1" kern="100" dirty="0" smtClean="0">
                <a:latin typeface="Meiryo UI" panose="020B0604030504040204" pitchFamily="50" charset="-128"/>
                <a:ea typeface="Meiryo UI" panose="020B0604030504040204" pitchFamily="50" charset="-128"/>
                <a:cs typeface="Meiryo UI" panose="020B0604030504040204" pitchFamily="50" charset="-128"/>
              </a:rPr>
              <a:t>の</a:t>
            </a:r>
            <a:r>
              <a:rPr lang="ja-JP" altLang="en-US" sz="2500" b="1" kern="100" dirty="0" smtClean="0">
                <a:solidFill>
                  <a:srgbClr val="7145ED"/>
                </a:solidFill>
                <a:latin typeface="Meiryo UI" panose="020B0604030504040204" pitchFamily="50" charset="-128"/>
                <a:ea typeface="Meiryo UI" panose="020B0604030504040204" pitchFamily="50" charset="-128"/>
                <a:cs typeface="Meiryo UI" panose="020B0604030504040204" pitchFamily="50" charset="-128"/>
              </a:rPr>
              <a:t>リスク</a:t>
            </a:r>
            <a:r>
              <a:rPr lang="ja-JP" altLang="en-US" sz="2500" b="1" kern="100" dirty="0">
                <a:solidFill>
                  <a:srgbClr val="7145ED"/>
                </a:solidFill>
                <a:latin typeface="Meiryo UI" panose="020B0604030504040204" pitchFamily="50" charset="-128"/>
                <a:ea typeface="Meiryo UI" panose="020B0604030504040204" pitchFamily="50" charset="-128"/>
                <a:cs typeface="Meiryo UI" panose="020B0604030504040204" pitchFamily="50" charset="-128"/>
              </a:rPr>
              <a:t>回避</a:t>
            </a:r>
            <a:r>
              <a:rPr lang="ja-JP" altLang="en-US" sz="2500" b="1" kern="100" dirty="0" smtClean="0">
                <a:solidFill>
                  <a:srgbClr val="7145ED"/>
                </a:solidFill>
                <a:latin typeface="Meiryo UI" panose="020B0604030504040204" pitchFamily="50" charset="-128"/>
                <a:ea typeface="Meiryo UI" panose="020B0604030504040204" pitchFamily="50" charset="-128"/>
                <a:cs typeface="Meiryo UI" panose="020B0604030504040204" pitchFamily="50" charset="-128"/>
              </a:rPr>
              <a:t>マニュアル・</a:t>
            </a:r>
            <a:r>
              <a:rPr lang="ja-JP" altLang="ja-JP" sz="2500" b="1" kern="100" dirty="0" smtClean="0">
                <a:solidFill>
                  <a:srgbClr val="7145ED"/>
                </a:solidFill>
                <a:latin typeface="Meiryo UI" panose="020B0604030504040204" pitchFamily="50" charset="-128"/>
                <a:ea typeface="Meiryo UI" panose="020B0604030504040204" pitchFamily="50" charset="-128"/>
                <a:cs typeface="Meiryo UI" panose="020B0604030504040204" pitchFamily="50" charset="-128"/>
              </a:rPr>
              <a:t>事例集</a:t>
            </a:r>
            <a:r>
              <a:rPr lang="ja-JP" altLang="en-US" sz="2500" b="1" kern="100" dirty="0" smtClean="0">
                <a:latin typeface="Meiryo UI" panose="020B0604030504040204" pitchFamily="50" charset="-128"/>
                <a:ea typeface="Meiryo UI" panose="020B0604030504040204" pitchFamily="50" charset="-128"/>
                <a:cs typeface="Meiryo UI" panose="020B0604030504040204" pitchFamily="50" charset="-128"/>
              </a:rPr>
              <a:t>の作成</a:t>
            </a:r>
            <a:endParaRPr lang="en-US" altLang="ja-JP" sz="2500" b="1" kern="100" dirty="0">
              <a:latin typeface="Meiryo UI" panose="020B0604030504040204" pitchFamily="50" charset="-128"/>
              <a:ea typeface="Meiryo UI" panose="020B0604030504040204" pitchFamily="50" charset="-128"/>
              <a:cs typeface="Meiryo UI" panose="020B0604030504040204" pitchFamily="50" charset="-128"/>
            </a:endParaRPr>
          </a:p>
          <a:p>
            <a:pPr marL="0" indent="0">
              <a:spcBef>
                <a:spcPts val="2400"/>
              </a:spcBef>
              <a:buNone/>
            </a:pPr>
            <a:r>
              <a:rPr lang="ja-JP" altLang="en-US" sz="2700" b="1" kern="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27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部署</a:t>
            </a:r>
            <a:r>
              <a:rPr lang="ja-JP" altLang="ja-JP" sz="27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内および</a:t>
            </a:r>
            <a:r>
              <a:rPr lang="ja-JP" altLang="en-US" sz="27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部署</a:t>
            </a:r>
            <a:r>
              <a:rPr lang="ja-JP" altLang="ja-JP" sz="27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間での情報共有の方法を検討</a:t>
            </a:r>
            <a:endParaRPr lang="en-US" altLang="ja-JP" sz="27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marL="0" indent="0">
              <a:spcBef>
                <a:spcPts val="2400"/>
              </a:spcBef>
              <a:buNone/>
            </a:pPr>
            <a:r>
              <a:rPr lang="ja-JP" altLang="en-US" sz="2700" b="1" kern="1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24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4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医療</a:t>
            </a:r>
            <a:r>
              <a:rPr lang="ja-JP" altLang="en-US" sz="24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安全に関する</a:t>
            </a:r>
            <a:r>
              <a:rPr lang="ja-JP" altLang="en-US" sz="2400" b="1" u="sng" dirty="0">
                <a:solidFill>
                  <a:srgbClr val="7145ED"/>
                </a:solidFill>
                <a:latin typeface="Meiryo UI" panose="020B0604030504040204" pitchFamily="50" charset="-128"/>
                <a:ea typeface="Meiryo UI" panose="020B0604030504040204" pitchFamily="50" charset="-128"/>
                <a:cs typeface="Meiryo UI" panose="020B0604030504040204" pitchFamily="50" charset="-128"/>
              </a:rPr>
              <a:t>委員会</a:t>
            </a:r>
            <a:r>
              <a:rPr lang="ja-JP" altLang="en-US" sz="24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の役割の</a:t>
            </a:r>
            <a:r>
              <a:rPr lang="ja-JP" altLang="en-US" sz="24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一例</a:t>
            </a:r>
            <a:r>
              <a:rPr lang="en-US" altLang="ja-JP" sz="24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24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24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0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4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400" b="1" u="sng"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委員会</a:t>
            </a:r>
            <a:r>
              <a:rPr lang="ja-JP" altLang="en-US" sz="24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が主体となり</a:t>
            </a:r>
            <a:r>
              <a:rPr lang="ja-JP" altLang="en-US" sz="24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、情報</a:t>
            </a:r>
            <a:r>
              <a:rPr lang="ja-JP" altLang="en-US" sz="24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共有の</a:t>
            </a:r>
            <a:r>
              <a:rPr lang="ja-JP" altLang="en-US" sz="24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ネットワークを構築</a:t>
            </a:r>
            <a:endParaRPr lang="en-US" altLang="ja-JP" sz="24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24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0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4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身体</a:t>
            </a:r>
            <a:r>
              <a:rPr lang="ja-JP" altLang="en-US" sz="24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拘束について</a:t>
            </a:r>
            <a:r>
              <a:rPr lang="ja-JP" altLang="en-US" sz="24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400" b="1" dirty="0">
                <a:latin typeface="Meiryo UI" panose="020B0604030504040204" pitchFamily="50" charset="-128"/>
                <a:ea typeface="Meiryo UI" panose="020B0604030504040204" pitchFamily="50" charset="-128"/>
                <a:cs typeface="Meiryo UI" panose="020B0604030504040204" pitchFamily="50" charset="-128"/>
              </a:rPr>
              <a:t>委員会</a:t>
            </a:r>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に</a:t>
            </a:r>
            <a:r>
              <a:rPr lang="ja-JP" altLang="en-US" sz="2400" b="1" dirty="0">
                <a:latin typeface="Meiryo UI" panose="020B0604030504040204" pitchFamily="50" charset="-128"/>
                <a:ea typeface="Meiryo UI" panose="020B0604030504040204" pitchFamily="50" charset="-128"/>
                <a:cs typeface="Meiryo UI" panose="020B0604030504040204" pitchFamily="50" charset="-128"/>
              </a:rPr>
              <a:t>よる実態把握と適切性</a:t>
            </a:r>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の評価</a:t>
            </a:r>
            <a:endParaRPr lang="en-US" altLang="ja-JP" sz="2400" b="1"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 身体</a:t>
            </a:r>
            <a:r>
              <a:rPr lang="ja-JP" altLang="en-US" sz="2400" b="1" dirty="0">
                <a:latin typeface="Meiryo UI" panose="020B0604030504040204" pitchFamily="50" charset="-128"/>
                <a:ea typeface="Meiryo UI" panose="020B0604030504040204" pitchFamily="50" charset="-128"/>
                <a:cs typeface="Meiryo UI" panose="020B0604030504040204" pitchFamily="50" charset="-128"/>
              </a:rPr>
              <a:t>拘束の客観的な判断基準（実施基準、</a:t>
            </a:r>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解除基準）</a:t>
            </a:r>
            <a:endParaRPr lang="en-US" altLang="ja-JP" sz="2400" b="1"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24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 を病院全体で決める</a:t>
            </a:r>
            <a:endParaRPr lang="en-US" altLang="ja-JP" sz="2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Rectangle 2"/>
          <p:cNvSpPr txBox="1">
            <a:spLocks noChangeArrowheads="1"/>
          </p:cNvSpPr>
          <p:nvPr/>
        </p:nvSpPr>
        <p:spPr>
          <a:xfrm>
            <a:off x="167319" y="163774"/>
            <a:ext cx="8753475" cy="701530"/>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lnSpc>
                <a:spcPct val="110000"/>
              </a:lnSpc>
              <a:spcAft>
                <a:spcPts val="600"/>
              </a:spcAft>
            </a:pPr>
            <a:endParaRPr lang="en-US" altLang="ja-JP" sz="30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Rectangle 3"/>
          <p:cNvSpPr>
            <a:spLocks noChangeArrowheads="1"/>
          </p:cNvSpPr>
          <p:nvPr/>
        </p:nvSpPr>
        <p:spPr bwMode="auto">
          <a:xfrm>
            <a:off x="259393" y="1178767"/>
            <a:ext cx="8569325" cy="118236"/>
          </a:xfrm>
          <a:prstGeom prst="rect">
            <a:avLst/>
          </a:prstGeom>
          <a:gradFill rotWithShape="1">
            <a:gsLst>
              <a:gs pos="0">
                <a:srgbClr val="E4DEF2"/>
              </a:gs>
              <a:gs pos="100000">
                <a:srgbClr val="8A71C9"/>
              </a:gs>
            </a:gsLst>
            <a:lin ang="0" scaled="1"/>
          </a:gradFill>
          <a:ln>
            <a:noFill/>
          </a:ln>
          <a:extLst/>
        </p:spPr>
        <p:txBody>
          <a:bodyPr wrap="none" anchor="ctr"/>
          <a:lstStyle/>
          <a:p>
            <a:pPr algn="r">
              <a:defRPr/>
            </a:pPr>
            <a:endParaRPr lang="ja-JP" altLang="en-US">
              <a:effectLst>
                <a:outerShdw blurRad="38100" dist="38100" dir="2700000" algn="tl">
                  <a:srgbClr val="000000">
                    <a:alpha val="43137"/>
                  </a:srgbClr>
                </a:outerShdw>
              </a:effectLst>
              <a:latin typeface="Arial" charset="0"/>
            </a:endParaRPr>
          </a:p>
        </p:txBody>
      </p:sp>
      <p:sp>
        <p:nvSpPr>
          <p:cNvPr id="6" name="屈折矢印 5"/>
          <p:cNvSpPr/>
          <p:nvPr/>
        </p:nvSpPr>
        <p:spPr>
          <a:xfrm rot="5400000">
            <a:off x="1195259" y="2474151"/>
            <a:ext cx="378370" cy="588457"/>
          </a:xfrm>
          <a:prstGeom prst="bentUpArrow">
            <a:avLst>
              <a:gd name="adj1" fmla="val 21328"/>
              <a:gd name="adj2" fmla="val 25000"/>
              <a:gd name="adj3" fmla="val 25000"/>
            </a:avLst>
          </a:prstGeom>
          <a:solidFill>
            <a:srgbClr val="7145ED"/>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kumimoji="1" lang="ja-JP" altLang="en-US" dirty="0" smtClean="0">
              <a:solidFill>
                <a:schemeClr val="tx1"/>
              </a:solidFill>
            </a:endParaRPr>
          </a:p>
        </p:txBody>
      </p:sp>
      <p:sp>
        <p:nvSpPr>
          <p:cNvPr id="7" name="Rectangle 2"/>
          <p:cNvSpPr txBox="1">
            <a:spLocks noChangeArrowheads="1"/>
          </p:cNvSpPr>
          <p:nvPr/>
        </p:nvSpPr>
        <p:spPr>
          <a:xfrm>
            <a:off x="167319" y="163774"/>
            <a:ext cx="8753475" cy="982638"/>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lnSpc>
                <a:spcPct val="110000"/>
              </a:lnSpc>
            </a:pPr>
            <a:r>
              <a:rPr lang="en-US" altLang="ja-JP" sz="2500" b="1" dirty="0" smtClean="0">
                <a:solidFill>
                  <a:schemeClr val="tx1">
                    <a:lumMod val="50000"/>
                    <a:lumOff val="50000"/>
                  </a:schemeClr>
                </a:solidFill>
                <a:latin typeface="Trebuchet MS" panose="020B0603020202020204" pitchFamily="34" charset="0"/>
                <a:ea typeface="Meiryo UI" panose="020B0604030504040204" pitchFamily="50" charset="-128"/>
                <a:cs typeface="Meiryo UI" panose="020B0604030504040204" pitchFamily="50" charset="-128"/>
              </a:rPr>
              <a:t>1</a:t>
            </a:r>
            <a:r>
              <a:rPr lang="en-US" altLang="ja-JP" sz="2400" b="1" dirty="0" smtClean="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2500" b="1" dirty="0" smtClean="0">
                <a:solidFill>
                  <a:schemeClr val="tx1">
                    <a:lumMod val="50000"/>
                    <a:lumOff val="50000"/>
                  </a:schemeClr>
                </a:solidFill>
                <a:latin typeface="Trebuchet MS" panose="020B0603020202020204" pitchFamily="34" charset="0"/>
                <a:ea typeface="Meiryo UI" panose="020B0604030504040204" pitchFamily="50" charset="-128"/>
                <a:cs typeface="Meiryo UI" panose="020B0604030504040204" pitchFamily="50" charset="-128"/>
              </a:rPr>
              <a:t>-2</a:t>
            </a:r>
            <a:r>
              <a:rPr lang="ja-JP" altLang="en-US" sz="2500" b="1" dirty="0" smtClean="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rPr>
              <a:t>　医療安全を推進する方法</a:t>
            </a:r>
            <a:endParaRPr lang="en-US" altLang="ja-JP" sz="2500" b="1" dirty="0" smtClean="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endParaRPr>
          </a:p>
          <a:p>
            <a:pPr algn="ctr">
              <a:lnSpc>
                <a:spcPct val="110000"/>
              </a:lnSpc>
              <a:spcAft>
                <a:spcPts val="600"/>
              </a:spcAft>
            </a:pPr>
            <a:r>
              <a:rPr lang="ja-JP" altLang="en-US" sz="28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2800" b="1" kern="100" dirty="0" smtClean="0">
                <a:latin typeface="Meiryo UI" panose="020B0604030504040204" pitchFamily="50" charset="-128"/>
                <a:ea typeface="Meiryo UI" panose="020B0604030504040204" pitchFamily="50" charset="-128"/>
                <a:cs typeface="Meiryo UI" panose="020B0604030504040204" pitchFamily="50" charset="-128"/>
              </a:rPr>
              <a:t>④ </a:t>
            </a:r>
            <a:r>
              <a:rPr lang="ja-JP" altLang="en-US" sz="2800" b="1" dirty="0" smtClean="0">
                <a:latin typeface="Meiryo UI" panose="020B0604030504040204" pitchFamily="50" charset="-128"/>
                <a:ea typeface="Meiryo UI" panose="020B0604030504040204" pitchFamily="50" charset="-128"/>
                <a:cs typeface="Meiryo UI" panose="020B0604030504040204" pitchFamily="50" charset="-128"/>
              </a:rPr>
              <a:t>事故</a:t>
            </a:r>
            <a:r>
              <a:rPr lang="ja-JP" altLang="en-US" sz="2800" b="1" dirty="0">
                <a:latin typeface="Meiryo UI" panose="020B0604030504040204" pitchFamily="50" charset="-128"/>
                <a:ea typeface="Meiryo UI" panose="020B0604030504040204" pitchFamily="50" charset="-128"/>
                <a:cs typeface="Meiryo UI" panose="020B0604030504040204" pitchFamily="50" charset="-128"/>
              </a:rPr>
              <a:t>の振り返りからリスク回避に必要なケアを</a:t>
            </a:r>
            <a:r>
              <a:rPr lang="ja-JP" altLang="en-US" sz="2800" b="1" dirty="0" smtClean="0">
                <a:latin typeface="Meiryo UI" panose="020B0604030504040204" pitchFamily="50" charset="-128"/>
                <a:ea typeface="Meiryo UI" panose="020B0604030504040204" pitchFamily="50" charset="-128"/>
                <a:cs typeface="Meiryo UI" panose="020B0604030504040204" pitchFamily="50" charset="-128"/>
              </a:rPr>
              <a:t>抽出</a:t>
            </a:r>
            <a:endParaRPr lang="en-US" altLang="ja-JP" sz="2800" b="1" kern="10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2805515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ctr"/>
            <a:r>
              <a:rPr kumimoji="1" lang="ja-JP" altLang="en-US" dirty="0" smtClean="0"/>
              <a:t>リスク回避に必要なケア</a:t>
            </a:r>
            <a:endParaRPr kumimoji="1" lang="ja-JP" altLang="en-US" dirty="0"/>
          </a:p>
        </p:txBody>
      </p:sp>
      <p:sp>
        <p:nvSpPr>
          <p:cNvPr id="3" name="コンテンツ プレースホルダー 2"/>
          <p:cNvSpPr>
            <a:spLocks noGrp="1"/>
          </p:cNvSpPr>
          <p:nvPr>
            <p:ph idx="1"/>
          </p:nvPr>
        </p:nvSpPr>
        <p:spPr>
          <a:xfrm>
            <a:off x="209550" y="1600200"/>
            <a:ext cx="8553450" cy="4710113"/>
          </a:xfrm>
        </p:spPr>
        <p:txBody>
          <a:bodyPr>
            <a:normAutofit fontScale="62500" lnSpcReduction="20000"/>
          </a:bodyPr>
          <a:lstStyle/>
          <a:p>
            <a:pPr marL="0" indent="0">
              <a:lnSpc>
                <a:spcPts val="1960"/>
              </a:lnSpc>
              <a:buNone/>
            </a:pPr>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ja-JP" altLang="en-US" sz="3200" dirty="0">
                <a:latin typeface="Meiryo UI" panose="020B0604030504040204" pitchFamily="50" charset="-128"/>
                <a:ea typeface="Meiryo UI" panose="020B0604030504040204" pitchFamily="50" charset="-128"/>
                <a:cs typeface="Meiryo UI" panose="020B0604030504040204" pitchFamily="50" charset="-128"/>
              </a:rPr>
              <a:t>例：腹部ドレーン自己抜去 →</a:t>
            </a:r>
            <a:endParaRPr lang="en-US" altLang="ja-JP" sz="3200" dirty="0">
              <a:latin typeface="Meiryo UI" panose="020B0604030504040204" pitchFamily="50" charset="-128"/>
              <a:ea typeface="Meiryo UI" panose="020B0604030504040204" pitchFamily="50" charset="-128"/>
              <a:cs typeface="Meiryo UI" panose="020B0604030504040204" pitchFamily="50" charset="-128"/>
            </a:endParaRPr>
          </a:p>
          <a:p>
            <a:pPr marL="0" indent="0">
              <a:lnSpc>
                <a:spcPts val="1960"/>
              </a:lnSpc>
              <a:buNone/>
            </a:pPr>
            <a:r>
              <a:rPr lang="ja-JP" altLang="en-US" sz="3200" dirty="0">
                <a:latin typeface="Meiryo UI" panose="020B0604030504040204" pitchFamily="50" charset="-128"/>
                <a:ea typeface="Meiryo UI" panose="020B0604030504040204" pitchFamily="50" charset="-128"/>
                <a:cs typeface="Meiryo UI" panose="020B0604030504040204" pitchFamily="50" charset="-128"/>
              </a:rPr>
              <a:t>           おむつによるムレを予防することで、掻痒感が改善される</a:t>
            </a:r>
            <a:endParaRPr lang="en-US" altLang="ja-JP" sz="3200" dirty="0">
              <a:latin typeface="Meiryo UI" panose="020B0604030504040204" pitchFamily="50" charset="-128"/>
              <a:ea typeface="Meiryo UI" panose="020B0604030504040204" pitchFamily="50" charset="-128"/>
              <a:cs typeface="Meiryo UI" panose="020B0604030504040204" pitchFamily="50" charset="-128"/>
            </a:endParaRPr>
          </a:p>
          <a:p>
            <a:pPr marL="0" indent="0">
              <a:lnSpc>
                <a:spcPts val="1960"/>
              </a:lnSpc>
              <a:buNone/>
            </a:pPr>
            <a:r>
              <a:rPr lang="ja-JP" altLang="en-US" sz="3200" dirty="0">
                <a:latin typeface="Meiryo UI" panose="020B0604030504040204" pitchFamily="50" charset="-128"/>
                <a:ea typeface="Meiryo UI" panose="020B0604030504040204" pitchFamily="50" charset="-128"/>
                <a:cs typeface="Meiryo UI" panose="020B0604030504040204" pitchFamily="50" charset="-128"/>
              </a:rPr>
              <a:t>　　　　   皮膚の乾燥を防ぐ（保湿ケア）</a:t>
            </a:r>
            <a:endParaRPr lang="en-US" altLang="ja-JP" sz="3200" dirty="0">
              <a:latin typeface="Meiryo UI" panose="020B0604030504040204" pitchFamily="50" charset="-128"/>
              <a:ea typeface="Meiryo UI" panose="020B0604030504040204" pitchFamily="50" charset="-128"/>
              <a:cs typeface="Meiryo UI" panose="020B0604030504040204" pitchFamily="50" charset="-128"/>
            </a:endParaRPr>
          </a:p>
          <a:p>
            <a:pPr marL="0" indent="0">
              <a:lnSpc>
                <a:spcPts val="1960"/>
              </a:lnSpc>
              <a:buNone/>
            </a:pPr>
            <a:r>
              <a:rPr lang="ja-JP" altLang="en-US" sz="3200" dirty="0">
                <a:latin typeface="Meiryo UI" panose="020B0604030504040204" pitchFamily="50" charset="-128"/>
                <a:ea typeface="Meiryo UI" panose="020B0604030504040204" pitchFamily="50" charset="-128"/>
                <a:cs typeface="Meiryo UI" panose="020B0604030504040204" pitchFamily="50" charset="-128"/>
              </a:rPr>
              <a:t>　　    点滴の自己抜去 →</a:t>
            </a:r>
            <a:endParaRPr lang="en-US" altLang="ja-JP" sz="3200" dirty="0">
              <a:latin typeface="Meiryo UI" panose="020B0604030504040204" pitchFamily="50" charset="-128"/>
              <a:ea typeface="Meiryo UI" panose="020B0604030504040204" pitchFamily="50" charset="-128"/>
              <a:cs typeface="Meiryo UI" panose="020B0604030504040204" pitchFamily="50" charset="-128"/>
            </a:endParaRPr>
          </a:p>
          <a:p>
            <a:pPr marL="0" indent="0">
              <a:lnSpc>
                <a:spcPts val="1960"/>
              </a:lnSpc>
              <a:buNone/>
            </a:pPr>
            <a:r>
              <a:rPr lang="ja-JP" altLang="en-US" sz="3200" dirty="0">
                <a:latin typeface="Meiryo UI" panose="020B0604030504040204" pitchFamily="50" charset="-128"/>
                <a:ea typeface="Meiryo UI" panose="020B0604030504040204" pitchFamily="50" charset="-128"/>
                <a:cs typeface="Meiryo UI" panose="020B0604030504040204" pitchFamily="50" charset="-128"/>
              </a:rPr>
              <a:t>           刺入部のテープかぶれや、発赤、漏れを早期に発見する。</a:t>
            </a:r>
            <a:endParaRPr lang="en-US" altLang="ja-JP" sz="3200" dirty="0">
              <a:latin typeface="Meiryo UI" panose="020B0604030504040204" pitchFamily="50" charset="-128"/>
              <a:ea typeface="Meiryo UI" panose="020B0604030504040204" pitchFamily="50" charset="-128"/>
              <a:cs typeface="Meiryo UI" panose="020B0604030504040204" pitchFamily="50" charset="-128"/>
            </a:endParaRPr>
          </a:p>
          <a:p>
            <a:pPr marL="0" indent="0">
              <a:lnSpc>
                <a:spcPts val="1960"/>
              </a:lnSpc>
              <a:buNone/>
            </a:pPr>
            <a:r>
              <a:rPr lang="ja-JP" altLang="en-US" sz="3200" dirty="0">
                <a:latin typeface="Meiryo UI" panose="020B0604030504040204" pitchFamily="50" charset="-128"/>
                <a:ea typeface="Meiryo UI" panose="020B0604030504040204" pitchFamily="50" charset="-128"/>
                <a:cs typeface="Meiryo UI" panose="020B0604030504040204" pitchFamily="50" charset="-128"/>
              </a:rPr>
              <a:t>　　       なぜ触っているのかをまずは観察する。など</a:t>
            </a:r>
            <a:endParaRPr lang="en-US" altLang="ja-JP" sz="3200" dirty="0">
              <a:latin typeface="Meiryo UI" panose="020B0604030504040204" pitchFamily="50" charset="-128"/>
              <a:ea typeface="Meiryo UI" panose="020B0604030504040204" pitchFamily="50" charset="-128"/>
              <a:cs typeface="Meiryo UI" panose="020B0604030504040204" pitchFamily="50" charset="-128"/>
            </a:endParaRPr>
          </a:p>
          <a:p>
            <a:pPr marL="0" indent="0">
              <a:lnSpc>
                <a:spcPts val="1960"/>
              </a:lnSpc>
              <a:buNone/>
            </a:pPr>
            <a:r>
              <a:rPr lang="ja-JP" altLang="en-US" sz="3200" dirty="0">
                <a:latin typeface="Meiryo UI" panose="020B0604030504040204" pitchFamily="50" charset="-128"/>
                <a:ea typeface="Meiryo UI" panose="020B0604030504040204" pitchFamily="50" charset="-128"/>
                <a:cs typeface="Meiryo UI" panose="020B0604030504040204" pitchFamily="50" charset="-128"/>
              </a:rPr>
              <a:t>  例：せん妄を発症している患者への薬の提供ミス → </a:t>
            </a:r>
            <a:endParaRPr lang="en-US" altLang="ja-JP" sz="3200" dirty="0">
              <a:latin typeface="Meiryo UI" panose="020B0604030504040204" pitchFamily="50" charset="-128"/>
              <a:ea typeface="Meiryo UI" panose="020B0604030504040204" pitchFamily="50" charset="-128"/>
              <a:cs typeface="Meiryo UI" panose="020B0604030504040204" pitchFamily="50" charset="-128"/>
            </a:endParaRPr>
          </a:p>
          <a:p>
            <a:pPr marL="0" indent="0">
              <a:lnSpc>
                <a:spcPts val="1960"/>
              </a:lnSpc>
              <a:buNone/>
            </a:pPr>
            <a:r>
              <a:rPr lang="ja-JP" altLang="en-US" sz="3200" dirty="0">
                <a:latin typeface="Meiryo UI" panose="020B0604030504040204" pitchFamily="50" charset="-128"/>
                <a:ea typeface="Meiryo UI" panose="020B0604030504040204" pitchFamily="50" charset="-128"/>
                <a:cs typeface="Meiryo UI" panose="020B0604030504040204" pitchFamily="50" charset="-128"/>
              </a:rPr>
              <a:t>           せん妄の特徴である注意障害があると、他者の話を理解すること</a:t>
            </a:r>
            <a:r>
              <a:rPr lang="ja-JP" altLang="en-US" sz="3200" dirty="0" smtClean="0">
                <a:latin typeface="Meiryo UI" panose="020B0604030504040204" pitchFamily="50" charset="-128"/>
                <a:ea typeface="Meiryo UI" panose="020B0604030504040204" pitchFamily="50" charset="-128"/>
                <a:cs typeface="Meiryo UI" panose="020B0604030504040204" pitchFamily="50" charset="-128"/>
              </a:rPr>
              <a:t>が</a:t>
            </a:r>
            <a:endParaRPr lang="en-US" altLang="ja-JP" sz="32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lnSpc>
                <a:spcPts val="1960"/>
              </a:lnSpc>
              <a:buNone/>
            </a:pPr>
            <a:r>
              <a:rPr lang="ja-JP" altLang="en-US" sz="3200" dirty="0" smtClean="0">
                <a:latin typeface="Meiryo UI" panose="020B0604030504040204" pitchFamily="50" charset="-128"/>
                <a:ea typeface="Meiryo UI" panose="020B0604030504040204" pitchFamily="50" charset="-128"/>
                <a:cs typeface="Meiryo UI" panose="020B0604030504040204" pitchFamily="50" charset="-128"/>
              </a:rPr>
              <a:t>　　　　　　困難</a:t>
            </a:r>
            <a:endParaRPr lang="en-US" altLang="ja-JP" sz="3200" dirty="0">
              <a:latin typeface="Meiryo UI" panose="020B0604030504040204" pitchFamily="50" charset="-128"/>
              <a:ea typeface="Meiryo UI" panose="020B0604030504040204" pitchFamily="50" charset="-128"/>
              <a:cs typeface="Meiryo UI" panose="020B0604030504040204" pitchFamily="50" charset="-128"/>
            </a:endParaRPr>
          </a:p>
          <a:p>
            <a:pPr marL="0" indent="0">
              <a:lnSpc>
                <a:spcPts val="1960"/>
              </a:lnSpc>
              <a:buNone/>
            </a:pPr>
            <a:r>
              <a:rPr lang="ja-JP" altLang="en-US" sz="3200" dirty="0">
                <a:latin typeface="Meiryo UI" panose="020B0604030504040204" pitchFamily="50" charset="-128"/>
                <a:ea typeface="Meiryo UI" panose="020B0604030504040204" pitchFamily="50" charset="-128"/>
                <a:cs typeface="Meiryo UI" panose="020B0604030504040204" pitchFamily="50" charset="-128"/>
              </a:rPr>
              <a:t>           になる。看護師が人を間違えて「○○さんですか？」と違う患者の名前を</a:t>
            </a:r>
            <a:endParaRPr lang="en-US" altLang="ja-JP" sz="3200" dirty="0">
              <a:latin typeface="Meiryo UI" panose="020B0604030504040204" pitchFamily="50" charset="-128"/>
              <a:ea typeface="Meiryo UI" panose="020B0604030504040204" pitchFamily="50" charset="-128"/>
              <a:cs typeface="Meiryo UI" panose="020B0604030504040204" pitchFamily="50" charset="-128"/>
            </a:endParaRPr>
          </a:p>
          <a:p>
            <a:pPr marL="0" indent="0">
              <a:lnSpc>
                <a:spcPts val="1960"/>
              </a:lnSpc>
              <a:buNone/>
            </a:pPr>
            <a:r>
              <a:rPr lang="ja-JP" altLang="en-US" sz="3200" dirty="0">
                <a:latin typeface="Meiryo UI" panose="020B0604030504040204" pitchFamily="50" charset="-128"/>
                <a:ea typeface="Meiryo UI" panose="020B0604030504040204" pitchFamily="50" charset="-128"/>
                <a:cs typeface="Meiryo UI" panose="020B0604030504040204" pitchFamily="50" charset="-128"/>
              </a:rPr>
              <a:t>           言うが、患者は注意障害があるために「はい」と答えてしまった。</a:t>
            </a:r>
            <a:endParaRPr lang="en-US" altLang="ja-JP" sz="3200" dirty="0">
              <a:latin typeface="Meiryo UI" panose="020B0604030504040204" pitchFamily="50" charset="-128"/>
              <a:ea typeface="Meiryo UI" panose="020B0604030504040204" pitchFamily="50" charset="-128"/>
              <a:cs typeface="Meiryo UI" panose="020B0604030504040204" pitchFamily="50" charset="-128"/>
            </a:endParaRPr>
          </a:p>
          <a:p>
            <a:pPr marL="0" indent="0">
              <a:lnSpc>
                <a:spcPts val="1960"/>
              </a:lnSpc>
              <a:buNone/>
            </a:pPr>
            <a:r>
              <a:rPr lang="ja-JP" altLang="en-US" sz="3200" dirty="0">
                <a:latin typeface="Meiryo UI" panose="020B0604030504040204" pitchFamily="50" charset="-128"/>
                <a:ea typeface="Meiryo UI" panose="020B0604030504040204" pitchFamily="50" charset="-128"/>
                <a:cs typeface="Meiryo UI" panose="020B0604030504040204" pitchFamily="50" charset="-128"/>
              </a:rPr>
              <a:t>　　　     せん妄の症状の特徴を理解し、確認の方法を怠らないようにする。</a:t>
            </a:r>
            <a:endParaRPr kumimoji="1" lang="ja-JP" altLang="en-US" sz="3200" dirty="0"/>
          </a:p>
        </p:txBody>
      </p:sp>
    </p:spTree>
    <p:extLst>
      <p:ext uri="{BB962C8B-B14F-4D97-AF65-F5344CB8AC3E}">
        <p14:creationId xmlns:p14="http://schemas.microsoft.com/office/powerpoint/2010/main" val="9041441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75244" y="1447369"/>
            <a:ext cx="8753474" cy="5185444"/>
          </a:xfrm>
          <a:noFill/>
        </p:spPr>
        <p:txBody>
          <a:bodyPr>
            <a:normAutofit/>
          </a:bodyPr>
          <a:lstStyle/>
          <a:p>
            <a:pPr marL="0" indent="0" algn="just">
              <a:lnSpc>
                <a:spcPct val="100000"/>
              </a:lnSpc>
              <a:spcBef>
                <a:spcPts val="600"/>
              </a:spcBef>
              <a:spcAft>
                <a:spcPts val="0"/>
              </a:spcAft>
              <a:buNone/>
            </a:pPr>
            <a:r>
              <a:rPr lang="ja-JP" altLang="en-US" sz="29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 「認知症ケアと医療安全」を関連付けた研修の企画</a:t>
            </a:r>
            <a:endParaRPr lang="en-US" altLang="ja-JP" sz="29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marL="0" indent="0" algn="just">
              <a:lnSpc>
                <a:spcPct val="100000"/>
              </a:lnSpc>
              <a:spcBef>
                <a:spcPts val="600"/>
              </a:spcBef>
              <a:spcAft>
                <a:spcPts val="0"/>
              </a:spcAft>
              <a:buNone/>
            </a:pPr>
            <a:r>
              <a:rPr lang="ja-JP" altLang="en-US" sz="29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9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ja-JP" sz="2900" b="1" u="sng" kern="100" dirty="0" smtClean="0">
                <a:solidFill>
                  <a:srgbClr val="7145ED"/>
                </a:solidFill>
                <a:latin typeface="Meiryo UI" panose="020B0604030504040204" pitchFamily="50" charset="-128"/>
                <a:ea typeface="Meiryo UI" panose="020B0604030504040204" pitchFamily="50" charset="-128"/>
                <a:cs typeface="Meiryo UI" panose="020B0604030504040204" pitchFamily="50" charset="-128"/>
              </a:rPr>
              <a:t>研修体系</a:t>
            </a:r>
            <a:r>
              <a:rPr lang="ja-JP" altLang="en-US" sz="2900" b="1" kern="100" dirty="0" smtClean="0">
                <a:solidFill>
                  <a:srgbClr val="7145ED"/>
                </a:solidFill>
                <a:latin typeface="Meiryo UI" panose="020B0604030504040204" pitchFamily="50" charset="-128"/>
                <a:ea typeface="Meiryo UI" panose="020B0604030504040204" pitchFamily="50" charset="-128"/>
                <a:cs typeface="Meiryo UI" panose="020B0604030504040204" pitchFamily="50" charset="-128"/>
              </a:rPr>
              <a:t>の</a:t>
            </a:r>
            <a:r>
              <a:rPr lang="ja-JP" altLang="ja-JP" sz="2900" b="1" kern="100" dirty="0" smtClean="0">
                <a:solidFill>
                  <a:srgbClr val="7145ED"/>
                </a:solidFill>
                <a:latin typeface="Meiryo UI" panose="020B0604030504040204" pitchFamily="50" charset="-128"/>
                <a:ea typeface="Meiryo UI" panose="020B0604030504040204" pitchFamily="50" charset="-128"/>
                <a:cs typeface="Meiryo UI" panose="020B0604030504040204" pitchFamily="50" charset="-128"/>
              </a:rPr>
              <a:t>構築</a:t>
            </a:r>
            <a:endParaRPr lang="en-US" altLang="ja-JP" sz="2900" b="1" kern="100" dirty="0" smtClean="0">
              <a:solidFill>
                <a:srgbClr val="7145ED"/>
              </a:solidFill>
              <a:latin typeface="Meiryo UI" panose="020B0604030504040204" pitchFamily="50" charset="-128"/>
              <a:ea typeface="Meiryo UI" panose="020B0604030504040204" pitchFamily="50" charset="-128"/>
              <a:cs typeface="Meiryo UI" panose="020B0604030504040204" pitchFamily="50" charset="-128"/>
            </a:endParaRPr>
          </a:p>
          <a:p>
            <a:pPr marL="0" indent="0" algn="just">
              <a:lnSpc>
                <a:spcPct val="100000"/>
              </a:lnSpc>
              <a:spcBef>
                <a:spcPts val="600"/>
              </a:spcBef>
              <a:spcAft>
                <a:spcPts val="0"/>
              </a:spcAft>
              <a:buNone/>
            </a:pPr>
            <a:endParaRPr lang="en-US" altLang="ja-JP" sz="2900" b="1" kern="100" dirty="0" smtClean="0">
              <a:solidFill>
                <a:srgbClr val="7145ED"/>
              </a:solidFill>
              <a:latin typeface="Meiryo UI" panose="020B0604030504040204" pitchFamily="50" charset="-128"/>
              <a:ea typeface="Meiryo UI" panose="020B0604030504040204" pitchFamily="50" charset="-128"/>
              <a:cs typeface="Meiryo UI" panose="020B0604030504040204" pitchFamily="50" charset="-128"/>
            </a:endParaRPr>
          </a:p>
          <a:p>
            <a:pPr marL="0" indent="0" algn="just">
              <a:lnSpc>
                <a:spcPct val="100000"/>
              </a:lnSpc>
              <a:spcBef>
                <a:spcPts val="600"/>
              </a:spcBef>
              <a:spcAft>
                <a:spcPts val="0"/>
              </a:spcAft>
              <a:buNone/>
            </a:pPr>
            <a:r>
              <a:rPr lang="ja-JP" altLang="en-US" sz="2900" b="1" kern="100" dirty="0">
                <a:solidFill>
                  <a:srgbClr val="7145ED"/>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900" b="1" kern="100" dirty="0" smtClean="0">
                <a:solidFill>
                  <a:srgbClr val="7145ED"/>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900" b="1" kern="100" dirty="0" smtClean="0">
                <a:latin typeface="Meiryo UI" panose="020B0604030504040204" pitchFamily="50" charset="-128"/>
                <a:ea typeface="Meiryo UI" panose="020B0604030504040204" pitchFamily="50" charset="-128"/>
                <a:cs typeface="Meiryo UI" panose="020B0604030504040204" pitchFamily="50" charset="-128"/>
              </a:rPr>
              <a:t>例：・院内研修に組み込む</a:t>
            </a:r>
            <a:endParaRPr lang="en-US" altLang="ja-JP" sz="2900" b="1" kern="1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lgn="just">
              <a:lnSpc>
                <a:spcPct val="100000"/>
              </a:lnSpc>
              <a:spcBef>
                <a:spcPts val="600"/>
              </a:spcBef>
              <a:spcAft>
                <a:spcPts val="0"/>
              </a:spcAft>
              <a:buNone/>
            </a:pPr>
            <a:r>
              <a:rPr lang="ja-JP" altLang="en-US" sz="2900" b="1" kern="100" dirty="0" smtClean="0">
                <a:solidFill>
                  <a:srgbClr val="7145ED"/>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900" b="1" kern="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ja-JP" sz="2900" b="1" dirty="0" smtClean="0">
                <a:latin typeface="Meiryo UI" panose="020B0604030504040204" pitchFamily="50" charset="-128"/>
                <a:ea typeface="Meiryo UI" panose="020B0604030504040204" pitchFamily="50" charset="-128"/>
                <a:cs typeface="Meiryo UI" panose="020B0604030504040204" pitchFamily="50" charset="-128"/>
              </a:rPr>
              <a:t>院内</a:t>
            </a:r>
            <a:r>
              <a:rPr lang="ja-JP" altLang="ja-JP" sz="2900" b="1" dirty="0">
                <a:latin typeface="Meiryo UI" panose="020B0604030504040204" pitchFamily="50" charset="-128"/>
                <a:ea typeface="Meiryo UI" panose="020B0604030504040204" pitchFamily="50" charset="-128"/>
                <a:cs typeface="Meiryo UI" panose="020B0604030504040204" pitchFamily="50" charset="-128"/>
              </a:rPr>
              <a:t>の委員会（リスク委員会など）主催の</a:t>
            </a:r>
            <a:endParaRPr lang="en-US" altLang="ja-JP" sz="2900" b="1" dirty="0">
              <a:latin typeface="Meiryo UI" panose="020B0604030504040204" pitchFamily="50" charset="-128"/>
              <a:ea typeface="Meiryo UI" panose="020B0604030504040204" pitchFamily="50" charset="-128"/>
              <a:cs typeface="Meiryo UI" panose="020B0604030504040204" pitchFamily="50" charset="-128"/>
            </a:endParaRPr>
          </a:p>
          <a:p>
            <a:pPr marL="0" indent="0" algn="just">
              <a:lnSpc>
                <a:spcPct val="100000"/>
              </a:lnSpc>
              <a:spcBef>
                <a:spcPts val="600"/>
              </a:spcBef>
              <a:spcAft>
                <a:spcPts val="0"/>
              </a:spcAft>
              <a:buNone/>
            </a:pPr>
            <a:r>
              <a:rPr lang="ja-JP" altLang="en-US" sz="29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290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ja-JP" sz="2900" b="1" dirty="0" smtClean="0">
                <a:latin typeface="Meiryo UI" panose="020B0604030504040204" pitchFamily="50" charset="-128"/>
                <a:ea typeface="Meiryo UI" panose="020B0604030504040204" pitchFamily="50" charset="-128"/>
                <a:cs typeface="Meiryo UI" panose="020B0604030504040204" pitchFamily="50" charset="-128"/>
              </a:rPr>
              <a:t>講演会</a:t>
            </a:r>
            <a:r>
              <a:rPr lang="ja-JP" altLang="en-US" sz="2900" b="1" dirty="0" smtClean="0">
                <a:latin typeface="Meiryo UI" panose="020B0604030504040204" pitchFamily="50" charset="-128"/>
                <a:ea typeface="Meiryo UI" panose="020B0604030504040204" pitchFamily="50" charset="-128"/>
                <a:cs typeface="Meiryo UI" panose="020B0604030504040204" pitchFamily="50" charset="-128"/>
              </a:rPr>
              <a:t>など</a:t>
            </a:r>
            <a:endParaRPr lang="en-US" altLang="ja-JP" sz="2900" b="1" kern="100" dirty="0">
              <a:latin typeface="Meiryo UI" panose="020B0604030504040204" pitchFamily="50" charset="-128"/>
              <a:ea typeface="Meiryo UI" panose="020B0604030504040204" pitchFamily="50" charset="-128"/>
              <a:cs typeface="Meiryo UI" panose="020B0604030504040204" pitchFamily="50" charset="-128"/>
            </a:endParaRPr>
          </a:p>
          <a:p>
            <a:pPr marL="0" indent="0" algn="just">
              <a:lnSpc>
                <a:spcPct val="100000"/>
              </a:lnSpc>
              <a:spcBef>
                <a:spcPts val="600"/>
              </a:spcBef>
              <a:spcAft>
                <a:spcPts val="0"/>
              </a:spcAft>
              <a:buNone/>
            </a:pPr>
            <a:r>
              <a:rPr lang="ja-JP" altLang="en-US" sz="2900" b="1" kern="100" dirty="0" smtClean="0">
                <a:solidFill>
                  <a:srgbClr val="7145ED"/>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900" b="1" kern="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ja-JP" sz="2900" b="1" u="sng" kern="100" dirty="0" smtClean="0">
                <a:latin typeface="Meiryo UI" panose="020B0604030504040204" pitchFamily="50" charset="-128"/>
                <a:ea typeface="Meiryo UI" panose="020B0604030504040204" pitchFamily="50" charset="-128"/>
                <a:cs typeface="Meiryo UI" panose="020B0604030504040204" pitchFamily="50" charset="-128"/>
              </a:rPr>
              <a:t>全職員</a:t>
            </a:r>
            <a:r>
              <a:rPr lang="ja-JP" altLang="ja-JP" sz="2900" b="1" u="sng" kern="100" dirty="0">
                <a:latin typeface="Meiryo UI" panose="020B0604030504040204" pitchFamily="50" charset="-128"/>
                <a:ea typeface="Meiryo UI" panose="020B0604030504040204" pitchFamily="50" charset="-128"/>
                <a:cs typeface="Meiryo UI" panose="020B0604030504040204" pitchFamily="50" charset="-128"/>
              </a:rPr>
              <a:t>が受講</a:t>
            </a:r>
            <a:r>
              <a:rPr lang="ja-JP" altLang="ja-JP" sz="2900" b="1" kern="100" dirty="0">
                <a:latin typeface="Meiryo UI" panose="020B0604030504040204" pitchFamily="50" charset="-128"/>
                <a:ea typeface="Meiryo UI" panose="020B0604030504040204" pitchFamily="50" charset="-128"/>
                <a:cs typeface="Meiryo UI" panose="020B0604030504040204" pitchFamily="50" charset="-128"/>
              </a:rPr>
              <a:t>するシステムを</a:t>
            </a:r>
            <a:r>
              <a:rPr lang="ja-JP" altLang="ja-JP" sz="2900" b="1" kern="100" dirty="0" smtClean="0">
                <a:latin typeface="Meiryo UI" panose="020B0604030504040204" pitchFamily="50" charset="-128"/>
                <a:ea typeface="Meiryo UI" panose="020B0604030504040204" pitchFamily="50" charset="-128"/>
                <a:cs typeface="Meiryo UI" panose="020B0604030504040204" pitchFamily="50" charset="-128"/>
              </a:rPr>
              <a:t>作る</a:t>
            </a:r>
            <a:endParaRPr lang="en-US" altLang="ja-JP" sz="2900" b="1" kern="1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lgn="just">
              <a:lnSpc>
                <a:spcPct val="100000"/>
              </a:lnSpc>
              <a:spcBef>
                <a:spcPts val="600"/>
              </a:spcBef>
              <a:spcAft>
                <a:spcPts val="0"/>
              </a:spcAft>
              <a:buNone/>
            </a:pPr>
            <a:r>
              <a:rPr lang="ja-JP" altLang="en-US" sz="2900" b="1" kern="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2900" b="1" kern="100" dirty="0" smtClean="0">
                <a:latin typeface="Meiryo UI" panose="020B0604030504040204" pitchFamily="50" charset="-128"/>
                <a:ea typeface="Meiryo UI" panose="020B0604030504040204" pitchFamily="50" charset="-128"/>
                <a:cs typeface="Meiryo UI" panose="020B0604030504040204" pitchFamily="50" charset="-128"/>
              </a:rPr>
              <a:t>　　　　・病棟内</a:t>
            </a:r>
            <a:r>
              <a:rPr lang="en-US" altLang="ja-JP" sz="2900" b="1" kern="100" dirty="0" smtClean="0">
                <a:latin typeface="Meiryo UI" panose="020B0604030504040204" pitchFamily="50" charset="-128"/>
                <a:ea typeface="Meiryo UI" panose="020B0604030504040204" pitchFamily="50" charset="-128"/>
                <a:cs typeface="Meiryo UI" panose="020B0604030504040204" pitchFamily="50" charset="-128"/>
              </a:rPr>
              <a:t>OJT</a:t>
            </a:r>
            <a:r>
              <a:rPr lang="ja-JP" altLang="en-US" sz="2900" b="1" kern="100" dirty="0" smtClean="0">
                <a:latin typeface="Meiryo UI" panose="020B0604030504040204" pitchFamily="50" charset="-128"/>
                <a:ea typeface="Meiryo UI" panose="020B0604030504040204" pitchFamily="50" charset="-128"/>
                <a:cs typeface="Meiryo UI" panose="020B0604030504040204" pitchFamily="50" charset="-128"/>
              </a:rPr>
              <a:t>の活用</a:t>
            </a:r>
            <a:endParaRPr lang="en-US" altLang="ja-JP" sz="2900" b="1" kern="1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lgn="just">
              <a:lnSpc>
                <a:spcPct val="100000"/>
              </a:lnSpc>
              <a:spcBef>
                <a:spcPts val="600"/>
              </a:spcBef>
              <a:spcAft>
                <a:spcPts val="0"/>
              </a:spcAft>
              <a:buNone/>
            </a:pPr>
            <a:r>
              <a:rPr lang="ja-JP" altLang="en-US" sz="2900" b="1" kern="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2900" b="1" kern="100" dirty="0" smtClean="0">
                <a:latin typeface="Meiryo UI" panose="020B0604030504040204" pitchFamily="50" charset="-128"/>
                <a:ea typeface="Meiryo UI" panose="020B0604030504040204" pitchFamily="50" charset="-128"/>
                <a:cs typeface="Meiryo UI" panose="020B0604030504040204" pitchFamily="50" charset="-128"/>
              </a:rPr>
              <a:t>　　　　（カンファレンス、事例検討会の開催）</a:t>
            </a:r>
            <a:r>
              <a:rPr lang="ja-JP" altLang="en-US" sz="3000" b="1" kern="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2900" b="1" kern="100" dirty="0" smtClean="0">
                <a:latin typeface="Meiryo UI" panose="020B0604030504040204" pitchFamily="50" charset="-128"/>
                <a:ea typeface="Meiryo UI" panose="020B0604030504040204" pitchFamily="50" charset="-128"/>
                <a:cs typeface="Meiryo UI" panose="020B0604030504040204" pitchFamily="50" charset="-128"/>
              </a:rPr>
              <a:t>　　　　</a:t>
            </a:r>
            <a:endParaRPr lang="en-US" altLang="ja-JP" sz="2900" b="1" kern="1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Rectangle 3"/>
          <p:cNvSpPr>
            <a:spLocks noChangeArrowheads="1"/>
          </p:cNvSpPr>
          <p:nvPr/>
        </p:nvSpPr>
        <p:spPr bwMode="auto">
          <a:xfrm>
            <a:off x="259393" y="1141624"/>
            <a:ext cx="8569325" cy="118236"/>
          </a:xfrm>
          <a:prstGeom prst="rect">
            <a:avLst/>
          </a:prstGeom>
          <a:gradFill rotWithShape="1">
            <a:gsLst>
              <a:gs pos="0">
                <a:srgbClr val="E4DEF2"/>
              </a:gs>
              <a:gs pos="100000">
                <a:srgbClr val="8A71C9"/>
              </a:gs>
            </a:gsLst>
            <a:lin ang="0" scaled="1"/>
          </a:gradFill>
          <a:ln>
            <a:noFill/>
          </a:ln>
          <a:extLst/>
        </p:spPr>
        <p:txBody>
          <a:bodyPr wrap="none" anchor="ctr"/>
          <a:lstStyle/>
          <a:p>
            <a:pPr algn="r">
              <a:defRPr/>
            </a:pPr>
            <a:endParaRPr lang="ja-JP" altLang="en-US">
              <a:effectLst>
                <a:outerShdw blurRad="38100" dist="38100" dir="2700000" algn="tl">
                  <a:srgbClr val="000000">
                    <a:alpha val="43137"/>
                  </a:srgbClr>
                </a:outerShdw>
              </a:effectLst>
              <a:latin typeface="Arial" charset="0"/>
            </a:endParaRPr>
          </a:p>
        </p:txBody>
      </p:sp>
      <p:sp>
        <p:nvSpPr>
          <p:cNvPr id="2" name="下矢印 1"/>
          <p:cNvSpPr/>
          <p:nvPr/>
        </p:nvSpPr>
        <p:spPr>
          <a:xfrm>
            <a:off x="1402649" y="2413817"/>
            <a:ext cx="699105" cy="337869"/>
          </a:xfrm>
          <a:prstGeom prst="downArrow">
            <a:avLst/>
          </a:prstGeom>
          <a:solidFill>
            <a:srgbClr val="7145E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kumimoji="1" lang="ja-JP" altLang="en-US" dirty="0" smtClean="0">
              <a:solidFill>
                <a:schemeClr val="tx1"/>
              </a:solidFill>
            </a:endParaRPr>
          </a:p>
        </p:txBody>
      </p:sp>
      <p:sp>
        <p:nvSpPr>
          <p:cNvPr id="6" name="Rectangle 2"/>
          <p:cNvSpPr txBox="1">
            <a:spLocks noChangeArrowheads="1"/>
          </p:cNvSpPr>
          <p:nvPr/>
        </p:nvSpPr>
        <p:spPr>
          <a:xfrm>
            <a:off x="167319" y="99608"/>
            <a:ext cx="8753475" cy="104201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lnSpc>
                <a:spcPct val="110000"/>
              </a:lnSpc>
            </a:pPr>
            <a:r>
              <a:rPr lang="en-US" altLang="ja-JP" sz="3000" b="1" dirty="0" smtClean="0">
                <a:latin typeface="Trebuchet MS" panose="020B0603020202020204" pitchFamily="34" charset="0"/>
                <a:ea typeface="Meiryo UI" panose="020B0604030504040204" pitchFamily="50" charset="-128"/>
                <a:cs typeface="Meiryo UI" panose="020B0604030504040204" pitchFamily="50" charset="-128"/>
              </a:rPr>
              <a:t>1</a:t>
            </a:r>
            <a:r>
              <a:rPr lang="en-US" altLang="ja-JP" sz="3000" b="1"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3000" b="1" dirty="0" smtClean="0">
                <a:latin typeface="Trebuchet MS" panose="020B0603020202020204" pitchFamily="34" charset="0"/>
                <a:ea typeface="Meiryo UI" panose="020B0604030504040204" pitchFamily="50" charset="-128"/>
                <a:cs typeface="Meiryo UI" panose="020B0604030504040204" pitchFamily="50" charset="-128"/>
              </a:rPr>
              <a:t>-3</a:t>
            </a:r>
            <a:r>
              <a:rPr lang="ja-JP" altLang="en-US" sz="3000" b="1" dirty="0" smtClean="0">
                <a:latin typeface="Meiryo UI" panose="020B0604030504040204" pitchFamily="50" charset="-128"/>
                <a:ea typeface="Meiryo UI" panose="020B0604030504040204" pitchFamily="50" charset="-128"/>
                <a:cs typeface="Meiryo UI" panose="020B0604030504040204" pitchFamily="50" charset="-128"/>
              </a:rPr>
              <a:t>　認知症患者の医療安全に関する知識を</a:t>
            </a:r>
            <a:endParaRPr lang="en-US" altLang="ja-JP" sz="3000" b="1" dirty="0" smtClean="0">
              <a:latin typeface="Meiryo UI" panose="020B0604030504040204" pitchFamily="50" charset="-128"/>
              <a:ea typeface="Meiryo UI" panose="020B0604030504040204" pitchFamily="50" charset="-128"/>
              <a:cs typeface="Meiryo UI" panose="020B0604030504040204" pitchFamily="50" charset="-128"/>
            </a:endParaRPr>
          </a:p>
          <a:p>
            <a:pPr algn="ctr">
              <a:lnSpc>
                <a:spcPct val="110000"/>
              </a:lnSpc>
              <a:spcAft>
                <a:spcPts val="600"/>
              </a:spcAft>
            </a:pPr>
            <a:r>
              <a:rPr lang="ja-JP" altLang="en-US" sz="3000" b="1" dirty="0" smtClean="0">
                <a:latin typeface="Meiryo UI" panose="020B0604030504040204" pitchFamily="50" charset="-128"/>
                <a:ea typeface="Meiryo UI" panose="020B0604030504040204" pitchFamily="50" charset="-128"/>
                <a:cs typeface="Meiryo UI" panose="020B0604030504040204" pitchFamily="50" charset="-128"/>
              </a:rPr>
              <a:t>深めるシステムの構築</a:t>
            </a:r>
            <a:endParaRPr lang="en-US" altLang="ja-JP" sz="3000" b="1"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99918948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142653" y="1064525"/>
            <a:ext cx="8802806" cy="5554638"/>
          </a:xfrm>
        </p:spPr>
        <p:txBody>
          <a:bodyPr>
            <a:normAutofit/>
          </a:bodyPr>
          <a:lstStyle/>
          <a:p>
            <a:pPr marL="0" indent="0">
              <a:buNone/>
            </a:pPr>
            <a:r>
              <a:rPr lang="ja-JP" altLang="en-US" sz="2900" b="1" kern="100" dirty="0" smtClean="0">
                <a:solidFill>
                  <a:srgbClr val="7145ED"/>
                </a:solidFill>
                <a:latin typeface="Meiryo UI" panose="020B0604030504040204" pitchFamily="50" charset="-128"/>
                <a:ea typeface="Meiryo UI" panose="020B0604030504040204" pitchFamily="50" charset="-128"/>
                <a:cs typeface="Meiryo UI" panose="020B0604030504040204" pitchFamily="50" charset="-128"/>
              </a:rPr>
              <a:t>   向</a:t>
            </a:r>
            <a:r>
              <a:rPr lang="ja-JP" altLang="en-US" sz="2900" b="1" kern="100" dirty="0">
                <a:solidFill>
                  <a:srgbClr val="7145ED"/>
                </a:solidFill>
                <a:latin typeface="Meiryo UI" panose="020B0604030504040204" pitchFamily="50" charset="-128"/>
                <a:ea typeface="Meiryo UI" panose="020B0604030504040204" pitchFamily="50" charset="-128"/>
                <a:cs typeface="Meiryo UI" panose="020B0604030504040204" pitchFamily="50" charset="-128"/>
              </a:rPr>
              <a:t>精神薬に対する知識の共有を図る</a:t>
            </a:r>
            <a:endParaRPr kumimoji="1" lang="en-US" altLang="ja-JP" sz="2900" b="1"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kumimoji="1" lang="ja-JP" altLang="en-US" sz="2600" b="1" dirty="0" smtClean="0">
                <a:latin typeface="Meiryo UI" panose="020B0604030504040204" pitchFamily="50" charset="-128"/>
                <a:ea typeface="Meiryo UI" panose="020B0604030504040204" pitchFamily="50" charset="-128"/>
                <a:cs typeface="Meiryo UI" panose="020B0604030504040204" pitchFamily="50" charset="-128"/>
              </a:rPr>
              <a:t>   ●認知症における向精神薬の位置づけ</a:t>
            </a:r>
            <a:endParaRPr kumimoji="1" lang="en-US" altLang="ja-JP" sz="2600" b="1"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b="1" dirty="0">
                <a:latin typeface="Meiryo UI" panose="020B0604030504040204" pitchFamily="50" charset="-128"/>
                <a:ea typeface="Meiryo UI" panose="020B0604030504040204" pitchFamily="50" charset="-128"/>
                <a:cs typeface="Meiryo UI" panose="020B0604030504040204" pitchFamily="50" charset="-128"/>
              </a:rPr>
              <a:t>　</a:t>
            </a:r>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　　　　  </a:t>
            </a:r>
            <a:r>
              <a:rPr kumimoji="1" lang="en-US" altLang="ja-JP" b="1" dirty="0" smtClean="0">
                <a:latin typeface="Meiryo UI" panose="020B0604030504040204" pitchFamily="50" charset="-128"/>
                <a:ea typeface="Meiryo UI" panose="020B0604030504040204" pitchFamily="50" charset="-128"/>
                <a:cs typeface="Meiryo UI" panose="020B0604030504040204" pitchFamily="50" charset="-128"/>
              </a:rPr>
              <a:t>BPSD</a:t>
            </a:r>
            <a:r>
              <a:rPr kumimoji="1" lang="ja-JP" altLang="en-US" b="1" dirty="0" smtClean="0">
                <a:latin typeface="Meiryo UI" panose="020B0604030504040204" pitchFamily="50" charset="-128"/>
                <a:ea typeface="Meiryo UI" panose="020B0604030504040204" pitchFamily="50" charset="-128"/>
                <a:cs typeface="Meiryo UI" panose="020B0604030504040204" pitchFamily="50" charset="-128"/>
              </a:rPr>
              <a:t>およびせん妄の</a:t>
            </a:r>
            <a:r>
              <a:rPr kumimoji="1" lang="ja-JP" altLang="en-US" b="1" dirty="0" smtClean="0">
                <a:solidFill>
                  <a:srgbClr val="7145ED"/>
                </a:solidFill>
                <a:latin typeface="Meiryo UI" panose="020B0604030504040204" pitchFamily="50" charset="-128"/>
                <a:ea typeface="Meiryo UI" panose="020B0604030504040204" pitchFamily="50" charset="-128"/>
                <a:cs typeface="Meiryo UI" panose="020B0604030504040204" pitchFamily="50" charset="-128"/>
              </a:rPr>
              <a:t>症状緩和</a:t>
            </a:r>
            <a:endParaRPr kumimoji="1" lang="en-US" altLang="ja-JP" b="1" dirty="0" smtClean="0">
              <a:solidFill>
                <a:srgbClr val="7145ED"/>
              </a:solidFill>
              <a:latin typeface="Meiryo UI" panose="020B0604030504040204" pitchFamily="50" charset="-128"/>
              <a:ea typeface="Meiryo UI" panose="020B0604030504040204" pitchFamily="50" charset="-128"/>
              <a:cs typeface="Meiryo UI" panose="020B0604030504040204" pitchFamily="50" charset="-128"/>
            </a:endParaRPr>
          </a:p>
          <a:p>
            <a:pPr marL="0" indent="0">
              <a:spcBef>
                <a:spcPts val="1800"/>
              </a:spcBef>
              <a:buNone/>
            </a:pPr>
            <a:r>
              <a:rPr lang="ja-JP" altLang="en-US" sz="2600" b="1" dirty="0" smtClean="0">
                <a:latin typeface="Meiryo UI" panose="020B0604030504040204" pitchFamily="50" charset="-128"/>
                <a:ea typeface="Meiryo UI" panose="020B0604030504040204" pitchFamily="50" charset="-128"/>
                <a:cs typeface="Meiryo UI" panose="020B0604030504040204" pitchFamily="50" charset="-128"/>
              </a:rPr>
              <a:t>   ●認知症の薬物療法の基本</a:t>
            </a:r>
            <a:endParaRPr lang="en-US" altLang="ja-JP" sz="2600" b="1"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ja-JP" b="1" dirty="0" smtClean="0">
                <a:latin typeface="Meiryo UI" panose="020B0604030504040204" pitchFamily="50" charset="-128"/>
                <a:ea typeface="Meiryo UI" panose="020B0604030504040204" pitchFamily="50" charset="-128"/>
                <a:cs typeface="Meiryo UI" panose="020B0604030504040204" pitchFamily="50" charset="-128"/>
              </a:rPr>
              <a:t>第一</a:t>
            </a:r>
            <a:r>
              <a:rPr lang="ja-JP" altLang="ja-JP" b="1" dirty="0">
                <a:latin typeface="Meiryo UI" panose="020B0604030504040204" pitchFamily="50" charset="-128"/>
                <a:ea typeface="Meiryo UI" panose="020B0604030504040204" pitchFamily="50" charset="-128"/>
                <a:cs typeface="Meiryo UI" panose="020B0604030504040204" pitchFamily="50" charset="-128"/>
              </a:rPr>
              <a:t>選択は</a:t>
            </a:r>
            <a:r>
              <a:rPr lang="ja-JP" altLang="ja-JP" b="1" dirty="0" smtClean="0">
                <a:latin typeface="Meiryo UI" panose="020B0604030504040204" pitchFamily="50" charset="-128"/>
                <a:ea typeface="Meiryo UI" panose="020B0604030504040204" pitchFamily="50" charset="-128"/>
                <a:cs typeface="Meiryo UI" panose="020B0604030504040204" pitchFamily="50" charset="-128"/>
              </a:rPr>
              <a:t>ケア</a:t>
            </a:r>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ja-JP" b="1" dirty="0" smtClean="0">
                <a:solidFill>
                  <a:srgbClr val="7145ED"/>
                </a:solidFill>
                <a:latin typeface="Meiryo UI" panose="020B0604030504040204" pitchFamily="50" charset="-128"/>
                <a:ea typeface="Meiryo UI" panose="020B0604030504040204" pitchFamily="50" charset="-128"/>
                <a:cs typeface="Meiryo UI" panose="020B0604030504040204" pitchFamily="50" charset="-128"/>
              </a:rPr>
              <a:t>第二</a:t>
            </a:r>
            <a:r>
              <a:rPr lang="ja-JP" altLang="ja-JP" b="1" dirty="0">
                <a:solidFill>
                  <a:srgbClr val="7145ED"/>
                </a:solidFill>
                <a:latin typeface="Meiryo UI" panose="020B0604030504040204" pitchFamily="50" charset="-128"/>
                <a:ea typeface="Meiryo UI" panose="020B0604030504040204" pitchFamily="50" charset="-128"/>
                <a:cs typeface="Meiryo UI" panose="020B0604030504040204" pitchFamily="50" charset="-128"/>
              </a:rPr>
              <a:t>の選択肢</a:t>
            </a:r>
            <a:r>
              <a:rPr lang="ja-JP" altLang="ja-JP" b="1" dirty="0">
                <a:latin typeface="Meiryo UI" panose="020B0604030504040204" pitchFamily="50" charset="-128"/>
                <a:ea typeface="Meiryo UI" panose="020B0604030504040204" pitchFamily="50" charset="-128"/>
                <a:cs typeface="Meiryo UI" panose="020B0604030504040204" pitchFamily="50" charset="-128"/>
              </a:rPr>
              <a:t>として薬物</a:t>
            </a:r>
            <a:r>
              <a:rPr lang="ja-JP" altLang="ja-JP" b="1" dirty="0" smtClean="0">
                <a:latin typeface="Meiryo UI" panose="020B0604030504040204" pitchFamily="50" charset="-128"/>
                <a:ea typeface="Meiryo UI" panose="020B0604030504040204" pitchFamily="50" charset="-128"/>
                <a:cs typeface="Meiryo UI" panose="020B0604030504040204" pitchFamily="50" charset="-128"/>
              </a:rPr>
              <a:t>療法</a:t>
            </a:r>
            <a:endParaRPr lang="en-US" altLang="ja-JP" b="1" dirty="0">
              <a:latin typeface="Meiryo UI" panose="020B0604030504040204" pitchFamily="50" charset="-128"/>
              <a:ea typeface="Meiryo UI" panose="020B0604030504040204" pitchFamily="50" charset="-128"/>
              <a:cs typeface="Meiryo UI" panose="020B0604030504040204" pitchFamily="50" charset="-128"/>
            </a:endParaRPr>
          </a:p>
          <a:p>
            <a:pPr>
              <a:spcBef>
                <a:spcPts val="2400"/>
              </a:spcBef>
              <a:buNone/>
            </a:pPr>
            <a:r>
              <a:rPr lang="en-US" altLang="ja-JP" sz="29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290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ja-JP" sz="2400" b="1" dirty="0" smtClean="0">
                <a:latin typeface="Meiryo UI" panose="020B0604030504040204" pitchFamily="50" charset="-128"/>
                <a:ea typeface="Meiryo UI" panose="020B0604030504040204" pitchFamily="50" charset="-128"/>
                <a:cs typeface="Meiryo UI" panose="020B0604030504040204" pitchFamily="50" charset="-128"/>
              </a:rPr>
              <a:t>薬物</a:t>
            </a:r>
            <a:r>
              <a:rPr lang="ja-JP" altLang="ja-JP" sz="2400" b="1" dirty="0">
                <a:latin typeface="Meiryo UI" panose="020B0604030504040204" pitchFamily="50" charset="-128"/>
                <a:ea typeface="Meiryo UI" panose="020B0604030504040204" pitchFamily="50" charset="-128"/>
                <a:cs typeface="Meiryo UI" panose="020B0604030504040204" pitchFamily="50" charset="-128"/>
              </a:rPr>
              <a:t>療法は効果的に行うことで症状が安定</a:t>
            </a:r>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す</a:t>
            </a:r>
            <a:r>
              <a:rPr lang="ja-JP" altLang="ja-JP" sz="2400" b="1" dirty="0" smtClean="0">
                <a:latin typeface="Meiryo UI" panose="020B0604030504040204" pitchFamily="50" charset="-128"/>
                <a:ea typeface="Meiryo UI" panose="020B0604030504040204" pitchFamily="50" charset="-128"/>
                <a:cs typeface="Meiryo UI" panose="020B0604030504040204" pitchFamily="50" charset="-128"/>
              </a:rPr>
              <a:t>る</a:t>
            </a:r>
            <a:endParaRPr lang="en-US" altLang="ja-JP" sz="2400" b="1" dirty="0" smtClean="0">
              <a:latin typeface="Meiryo UI" panose="020B0604030504040204" pitchFamily="50" charset="-128"/>
              <a:ea typeface="Meiryo UI" panose="020B0604030504040204" pitchFamily="50" charset="-128"/>
              <a:cs typeface="Meiryo UI" panose="020B0604030504040204" pitchFamily="50" charset="-128"/>
            </a:endParaRPr>
          </a:p>
          <a:p>
            <a:pPr>
              <a:lnSpc>
                <a:spcPct val="100000"/>
              </a:lnSpc>
              <a:spcBef>
                <a:spcPts val="600"/>
              </a:spcBef>
              <a:buNone/>
            </a:pPr>
            <a:r>
              <a:rPr lang="ja-JP" altLang="en-US" sz="2200" b="1"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22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2200" b="1" dirty="0" smtClean="0">
                <a:latin typeface="Meiryo UI" panose="020B0604030504040204" pitchFamily="50" charset="-128"/>
                <a:ea typeface="Meiryo UI" panose="020B0604030504040204" pitchFamily="50" charset="-128"/>
                <a:cs typeface="Meiryo UI" panose="020B0604030504040204" pitchFamily="50" charset="-128"/>
              </a:rPr>
              <a:t>向精神薬の種類</a:t>
            </a:r>
            <a:r>
              <a:rPr lang="en-US" altLang="ja-JP" sz="2200" b="1"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2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屈折矢印 4"/>
          <p:cNvSpPr/>
          <p:nvPr/>
        </p:nvSpPr>
        <p:spPr>
          <a:xfrm rot="5400000">
            <a:off x="1232345" y="2021794"/>
            <a:ext cx="316630" cy="365763"/>
          </a:xfrm>
          <a:prstGeom prst="bentUp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kumimoji="1" lang="ja-JP" altLang="en-US" dirty="0" smtClean="0">
              <a:solidFill>
                <a:schemeClr val="tx1"/>
              </a:solidFill>
            </a:endParaRPr>
          </a:p>
        </p:txBody>
      </p:sp>
      <p:graphicFrame>
        <p:nvGraphicFramePr>
          <p:cNvPr id="7" name="表 6"/>
          <p:cNvGraphicFramePr>
            <a:graphicFrameLocks noGrp="1"/>
          </p:cNvGraphicFramePr>
          <p:nvPr>
            <p:extLst>
              <p:ext uri="{D42A27DB-BD31-4B8C-83A1-F6EECF244321}">
                <p14:modId xmlns:p14="http://schemas.microsoft.com/office/powerpoint/2010/main" val="751486808"/>
              </p:ext>
            </p:extLst>
          </p:nvPr>
        </p:nvGraphicFramePr>
        <p:xfrm>
          <a:off x="1198178" y="4787865"/>
          <a:ext cx="6826706" cy="1860456"/>
        </p:xfrm>
        <a:graphic>
          <a:graphicData uri="http://schemas.openxmlformats.org/drawingml/2006/table">
            <a:tbl>
              <a:tblPr firstRow="1" bandRow="1">
                <a:tableStyleId>{ED083AE6-46FA-4A59-8FB0-9F97EB10719F}</a:tableStyleId>
              </a:tblPr>
              <a:tblGrid>
                <a:gridCol w="2118228"/>
                <a:gridCol w="1774209"/>
                <a:gridCol w="2934269"/>
              </a:tblGrid>
              <a:tr h="335868">
                <a:tc gridSpan="2">
                  <a:txBody>
                    <a:bodyPr/>
                    <a:lstStyle/>
                    <a:p>
                      <a:pPr algn="ctr"/>
                      <a:r>
                        <a:rPr kumimoji="1"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抗精神病薬</a:t>
                      </a:r>
                      <a:endParaRPr kumimoji="1" lang="ja-JP" altLang="en-US" sz="1600" b="1" dirty="0">
                        <a:latin typeface="Meiryo UI" panose="020B0604030504040204" pitchFamily="50" charset="-128"/>
                        <a:ea typeface="Meiryo UI" panose="020B0604030504040204" pitchFamily="50" charset="-128"/>
                        <a:cs typeface="Meiryo UI" panose="020B0604030504040204" pitchFamily="50" charset="-128"/>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r>
                        <a:rPr kumimoji="1"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睡眠導入剤・抗不安薬</a:t>
                      </a:r>
                      <a:endParaRPr kumimoji="1" lang="en-US" altLang="ja-JP" sz="1600" b="1" dirty="0" smtClean="0">
                        <a:latin typeface="Meiryo UI" panose="020B0604030504040204" pitchFamily="50" charset="-128"/>
                        <a:ea typeface="Meiryo UI" panose="020B0604030504040204" pitchFamily="50" charset="-128"/>
                        <a:cs typeface="Meiryo UI" panose="020B0604030504040204" pitchFamily="50" charset="-128"/>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35868">
                <a:tc>
                  <a:txBody>
                    <a:bodyPr/>
                    <a:lstStyle/>
                    <a:p>
                      <a:pPr algn="ctr"/>
                      <a:r>
                        <a:rPr kumimoji="1"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定型</a:t>
                      </a:r>
                      <a:endParaRPr kumimoji="1" lang="en-US" altLang="ja-JP" sz="1600" b="1" dirty="0" smtClean="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非定型</a:t>
                      </a:r>
                      <a:endParaRPr kumimoji="1" lang="ja-JP" altLang="en-US" sz="1600" b="1"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a:txBody>
                    <a:bodyPr/>
                    <a:lstStyle/>
                    <a:p>
                      <a:pPr>
                        <a:spcBef>
                          <a:spcPts val="600"/>
                        </a:spcBef>
                      </a:pPr>
                      <a:r>
                        <a:rPr kumimoji="1" lang="en-US" altLang="ja-JP" sz="1600" b="1"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睡眠導入剤</a:t>
                      </a:r>
                      <a:r>
                        <a:rPr kumimoji="1" lang="en-US" altLang="ja-JP" sz="1600" b="1" dirty="0" smtClean="0">
                          <a:latin typeface="Meiryo UI" panose="020B0604030504040204" pitchFamily="50" charset="-128"/>
                          <a:ea typeface="Meiryo UI" panose="020B0604030504040204" pitchFamily="50" charset="-128"/>
                          <a:cs typeface="Meiryo UI" panose="020B0604030504040204" pitchFamily="50" charset="-128"/>
                        </a:rPr>
                        <a:t>〉</a:t>
                      </a:r>
                    </a:p>
                    <a:p>
                      <a:r>
                        <a:rPr kumimoji="1" lang="ja-JP" altLang="en-US" b="1" dirty="0" smtClean="0">
                          <a:latin typeface="Meiryo UI" panose="020B0604030504040204" pitchFamily="50" charset="-128"/>
                          <a:ea typeface="Meiryo UI" panose="020B0604030504040204" pitchFamily="50" charset="-128"/>
                          <a:cs typeface="Meiryo UI" panose="020B0604030504040204" pitchFamily="50" charset="-128"/>
                        </a:rPr>
                        <a:t>  ゾルビデム</a:t>
                      </a:r>
                      <a:endParaRPr kumimoji="1" lang="en-US" altLang="ja-JP" b="1" dirty="0" smtClean="0">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b="1" dirty="0" smtClean="0">
                          <a:latin typeface="Meiryo UI" panose="020B0604030504040204" pitchFamily="50" charset="-128"/>
                          <a:ea typeface="Meiryo UI" panose="020B0604030504040204" pitchFamily="50" charset="-128"/>
                          <a:cs typeface="Meiryo UI" panose="020B0604030504040204" pitchFamily="50" charset="-128"/>
                        </a:rPr>
                        <a:t>  ブロチゾラム、ラメルテオン</a:t>
                      </a:r>
                      <a:endParaRPr kumimoji="1" lang="en-US" altLang="ja-JP" b="1" dirty="0" smtClean="0">
                        <a:latin typeface="Meiryo UI" panose="020B0604030504040204" pitchFamily="50" charset="-128"/>
                        <a:ea typeface="Meiryo UI" panose="020B0604030504040204" pitchFamily="50" charset="-128"/>
                        <a:cs typeface="Meiryo UI" panose="020B0604030504040204" pitchFamily="50" charset="-128"/>
                      </a:endParaRPr>
                    </a:p>
                    <a:p>
                      <a:pPr>
                        <a:spcBef>
                          <a:spcPts val="600"/>
                        </a:spcBef>
                      </a:pPr>
                      <a:r>
                        <a:rPr kumimoji="1" lang="en-US" altLang="ja-JP" sz="1600" b="1"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抗不安薬</a:t>
                      </a:r>
                      <a:r>
                        <a:rPr kumimoji="1" lang="en-US" altLang="ja-JP" sz="1600" b="1" dirty="0" smtClean="0">
                          <a:latin typeface="Meiryo UI" panose="020B0604030504040204" pitchFamily="50" charset="-128"/>
                          <a:ea typeface="Meiryo UI" panose="020B0604030504040204" pitchFamily="50" charset="-128"/>
                          <a:cs typeface="Meiryo UI" panose="020B0604030504040204" pitchFamily="50" charset="-128"/>
                        </a:rPr>
                        <a:t>〉</a:t>
                      </a:r>
                    </a:p>
                    <a:p>
                      <a:r>
                        <a:rPr kumimoji="1" lang="ja-JP" altLang="en-US" b="1" dirty="0" smtClean="0">
                          <a:latin typeface="Meiryo UI" panose="020B0604030504040204" pitchFamily="50" charset="-128"/>
                          <a:ea typeface="Meiryo UI" panose="020B0604030504040204" pitchFamily="50" charset="-128"/>
                          <a:cs typeface="Meiryo UI" panose="020B0604030504040204" pitchFamily="50" charset="-128"/>
                        </a:rPr>
                        <a:t>  エチゾラム、クロチアゼパム</a:t>
                      </a:r>
                      <a:endParaRPr kumimoji="1" lang="ja-JP" altLang="en-US" b="1"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109528">
                <a:tc>
                  <a:txBody>
                    <a:bodyPr/>
                    <a:lstStyle/>
                    <a:p>
                      <a:r>
                        <a:rPr kumimoji="1" lang="ja-JP" altLang="en-US"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・ハロペリドール</a:t>
                      </a:r>
                      <a:endParaRPr kumimoji="1" lang="en-US" altLang="ja-JP"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セレネース</a:t>
                      </a:r>
                      <a:r>
                        <a:rPr kumimoji="1" lang="en-US" altLang="ja-JP" b="1" baseline="30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r>
                        <a:rPr kumimoji="1" lang="ja-JP" altLang="en-US"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・チアプリド</a:t>
                      </a:r>
                      <a:endParaRPr kumimoji="1" lang="en-US" altLang="ja-JP"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b="1"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b="1" dirty="0" smtClean="0">
                          <a:latin typeface="Meiryo UI" panose="020B0604030504040204" pitchFamily="50" charset="-128"/>
                          <a:ea typeface="Meiryo UI" panose="020B0604030504040204" pitchFamily="50" charset="-128"/>
                          <a:cs typeface="Meiryo UI" panose="020B0604030504040204" pitchFamily="50" charset="-128"/>
                        </a:rPr>
                        <a:t>グラマリール</a:t>
                      </a:r>
                      <a:r>
                        <a:rPr kumimoji="1" lang="en-US" altLang="ja-JP" b="1" baseline="300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en-US" altLang="ja-JP" b="1" dirty="0" smtClean="0">
                          <a:latin typeface="Meiryo UI" panose="020B0604030504040204" pitchFamily="50" charset="-128"/>
                          <a:ea typeface="Meiryo UI" panose="020B0604030504040204" pitchFamily="50" charset="-128"/>
                          <a:cs typeface="Meiryo UI" panose="020B0604030504040204" pitchFamily="50" charset="-128"/>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b="1" dirty="0" smtClean="0">
                          <a:latin typeface="Meiryo UI" panose="020B0604030504040204" pitchFamily="50" charset="-128"/>
                          <a:ea typeface="Meiryo UI" panose="020B0604030504040204" pitchFamily="50" charset="-128"/>
                          <a:cs typeface="Meiryo UI" panose="020B0604030504040204" pitchFamily="50" charset="-128"/>
                        </a:rPr>
                        <a:t>・リスペリドン</a:t>
                      </a:r>
                      <a:endParaRPr kumimoji="1" lang="en-US" altLang="ja-JP" b="1"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800" b="1" dirty="0" smtClean="0">
                          <a:solidFill>
                            <a:srgbClr val="292929"/>
                          </a:solidFill>
                          <a:latin typeface="Meiryo UI" panose="020B0604030504040204" pitchFamily="50" charset="-128"/>
                          <a:ea typeface="Meiryo UI" panose="020B0604030504040204" pitchFamily="50" charset="-128"/>
                          <a:cs typeface="Meiryo UI" panose="020B0604030504040204" pitchFamily="50" charset="-128"/>
                        </a:rPr>
                        <a:t>クエチアピン</a:t>
                      </a:r>
                      <a:endParaRPr lang="en-US" altLang="ja-JP" sz="1800" b="1" dirty="0" smtClean="0">
                        <a:solidFill>
                          <a:srgbClr val="292929"/>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800" b="1" dirty="0" smtClean="0">
                          <a:solidFill>
                            <a:srgbClr val="292929"/>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800" b="1" dirty="0" smtClean="0">
                          <a:solidFill>
                            <a:srgbClr val="292929"/>
                          </a:solidFill>
                          <a:latin typeface="Meiryo UI" panose="020B0604030504040204" pitchFamily="50" charset="-128"/>
                          <a:ea typeface="Meiryo UI" panose="020B0604030504040204" pitchFamily="50" charset="-128"/>
                          <a:cs typeface="Meiryo UI" panose="020B0604030504040204" pitchFamily="50" charset="-128"/>
                        </a:rPr>
                        <a:t>ペロスピロン</a:t>
                      </a:r>
                      <a:endParaRPr lang="en-US" altLang="ja-JP" sz="1800" b="1" dirty="0" smtClean="0">
                        <a:solidFill>
                          <a:srgbClr val="292929"/>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800" b="1" dirty="0" smtClean="0">
                          <a:solidFill>
                            <a:srgbClr val="292929"/>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800" b="1" dirty="0" smtClean="0">
                          <a:solidFill>
                            <a:srgbClr val="292929"/>
                          </a:solidFill>
                          <a:latin typeface="Meiryo UI" panose="020B0604030504040204" pitchFamily="50" charset="-128"/>
                          <a:ea typeface="Meiryo UI" panose="020B0604030504040204" pitchFamily="50" charset="-128"/>
                          <a:cs typeface="Meiryo UI" panose="020B0604030504040204" pitchFamily="50" charset="-128"/>
                        </a:rPr>
                        <a:t>オランザピン</a:t>
                      </a:r>
                      <a:endParaRPr kumimoji="1" lang="ja-JP" altLang="en-US" b="1"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kumimoji="1" lang="ja-JP" altLang="en-US" dirty="0"/>
                    </a:p>
                  </a:txBody>
                  <a:tcPr/>
                </a:tc>
              </a:tr>
            </a:tbl>
          </a:graphicData>
        </a:graphic>
      </p:graphicFrame>
      <p:sp>
        <p:nvSpPr>
          <p:cNvPr id="8" name="Rectangle 3"/>
          <p:cNvSpPr>
            <a:spLocks noChangeArrowheads="1"/>
          </p:cNvSpPr>
          <p:nvPr/>
        </p:nvSpPr>
        <p:spPr bwMode="auto">
          <a:xfrm>
            <a:off x="259393" y="777662"/>
            <a:ext cx="8569325" cy="118236"/>
          </a:xfrm>
          <a:prstGeom prst="rect">
            <a:avLst/>
          </a:prstGeom>
          <a:gradFill rotWithShape="1">
            <a:gsLst>
              <a:gs pos="0">
                <a:srgbClr val="E4DEF2"/>
              </a:gs>
              <a:gs pos="100000">
                <a:srgbClr val="8A71C9"/>
              </a:gs>
            </a:gsLst>
            <a:lin ang="0" scaled="1"/>
          </a:gradFill>
          <a:ln>
            <a:noFill/>
          </a:ln>
          <a:extLst/>
        </p:spPr>
        <p:txBody>
          <a:bodyPr wrap="none" anchor="ctr"/>
          <a:lstStyle/>
          <a:p>
            <a:pPr algn="r">
              <a:defRPr/>
            </a:pPr>
            <a:endParaRPr lang="ja-JP" altLang="en-US">
              <a:effectLst>
                <a:outerShdw blurRad="38100" dist="38100" dir="2700000" algn="tl">
                  <a:srgbClr val="000000">
                    <a:alpha val="43137"/>
                  </a:srgbClr>
                </a:outerShdw>
              </a:effectLst>
              <a:latin typeface="Arial" charset="0"/>
            </a:endParaRPr>
          </a:p>
        </p:txBody>
      </p:sp>
      <p:sp>
        <p:nvSpPr>
          <p:cNvPr id="9" name="Rectangle 2"/>
          <p:cNvSpPr txBox="1">
            <a:spLocks noChangeArrowheads="1"/>
          </p:cNvSpPr>
          <p:nvPr/>
        </p:nvSpPr>
        <p:spPr>
          <a:xfrm>
            <a:off x="167319" y="126904"/>
            <a:ext cx="8753475" cy="651019"/>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lnSpc>
                <a:spcPct val="110000"/>
              </a:lnSpc>
            </a:pPr>
            <a:r>
              <a:rPr lang="en-US" altLang="ja-JP" sz="3200" b="1" dirty="0" smtClean="0">
                <a:latin typeface="Trebuchet MS" panose="020B0603020202020204" pitchFamily="34" charset="0"/>
                <a:ea typeface="Meiryo UI" panose="020B0604030504040204" pitchFamily="50" charset="-128"/>
                <a:cs typeface="Meiryo UI" panose="020B0604030504040204" pitchFamily="50" charset="-128"/>
              </a:rPr>
              <a:t>1</a:t>
            </a:r>
            <a:r>
              <a:rPr lang="en-US" altLang="ja-JP" sz="3200" b="1"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3200" b="1" dirty="0" smtClean="0">
                <a:latin typeface="Trebuchet MS" panose="020B0603020202020204" pitchFamily="34" charset="0"/>
                <a:ea typeface="Meiryo UI" panose="020B0604030504040204" pitchFamily="50" charset="-128"/>
                <a:cs typeface="Meiryo UI" panose="020B0604030504040204" pitchFamily="50" charset="-128"/>
              </a:rPr>
              <a:t>-4</a:t>
            </a:r>
            <a:r>
              <a:rPr lang="ja-JP" altLang="en-US" sz="3200" b="1" dirty="0" smtClean="0">
                <a:latin typeface="Meiryo UI" panose="020B0604030504040204" pitchFamily="50" charset="-128"/>
                <a:ea typeface="Meiryo UI" panose="020B0604030504040204" pitchFamily="50" charset="-128"/>
                <a:cs typeface="Meiryo UI" panose="020B0604030504040204" pitchFamily="50" charset="-128"/>
              </a:rPr>
              <a:t>　向精神薬の適正な使用</a:t>
            </a:r>
            <a:endParaRPr lang="en-US" altLang="ja-JP" sz="3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屈折矢印 10"/>
          <p:cNvSpPr/>
          <p:nvPr/>
        </p:nvSpPr>
        <p:spPr>
          <a:xfrm rot="5400000">
            <a:off x="1222746" y="3088595"/>
            <a:ext cx="316630" cy="365763"/>
          </a:xfrm>
          <a:prstGeom prst="bentUp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kumimoji="1" lang="ja-JP" altLang="en-US" dirty="0" smtClean="0">
              <a:solidFill>
                <a:schemeClr val="tx1"/>
              </a:solidFill>
            </a:endParaRPr>
          </a:p>
        </p:txBody>
      </p:sp>
    </p:spTree>
    <p:extLst>
      <p:ext uri="{BB962C8B-B14F-4D97-AF65-F5344CB8AC3E}">
        <p14:creationId xmlns:p14="http://schemas.microsoft.com/office/powerpoint/2010/main" val="253619706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477673" y="1101141"/>
            <a:ext cx="8474239" cy="5756859"/>
          </a:xfrm>
        </p:spPr>
        <p:txBody>
          <a:bodyPr>
            <a:noAutofit/>
          </a:bodyPr>
          <a:lstStyle/>
          <a:p>
            <a:pPr marL="0" indent="0" algn="just">
              <a:lnSpc>
                <a:spcPct val="100000"/>
              </a:lnSpc>
              <a:spcBef>
                <a:spcPts val="1200"/>
              </a:spcBef>
              <a:buNone/>
            </a:pPr>
            <a:r>
              <a:rPr lang="ja-JP" altLang="en-US" sz="29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900" b="1"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向精神</a:t>
            </a:r>
            <a:r>
              <a:rPr lang="ja-JP" altLang="en-US" sz="2900" b="1" kern="1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薬に対する知識をもつ</a:t>
            </a:r>
            <a:endParaRPr lang="en-US" altLang="ja-JP" sz="2900" b="1"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marL="0" indent="0" algn="just">
              <a:lnSpc>
                <a:spcPct val="100000"/>
              </a:lnSpc>
              <a:spcBef>
                <a:spcPts val="1200"/>
              </a:spcBef>
              <a:spcAft>
                <a:spcPts val="0"/>
              </a:spcAft>
              <a:buNone/>
            </a:pPr>
            <a:r>
              <a:rPr lang="ja-JP" altLang="en-US" sz="26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6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6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せん妄を助長する危険性の</a:t>
            </a:r>
            <a:r>
              <a:rPr lang="ja-JP" altLang="en-US" sz="26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ある薬</a:t>
            </a:r>
            <a:endParaRPr lang="en-US" altLang="ja-JP" sz="26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marL="0" indent="0" algn="just">
              <a:lnSpc>
                <a:spcPct val="100000"/>
              </a:lnSpc>
              <a:spcBef>
                <a:spcPts val="1200"/>
              </a:spcBef>
              <a:buNone/>
            </a:pPr>
            <a:r>
              <a:rPr lang="ja-JP" altLang="en-US" sz="26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6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6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副作用の知識と観察の目を養う</a:t>
            </a:r>
            <a:endParaRPr lang="en-US" altLang="ja-JP" sz="26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marL="0" indent="0" algn="just">
              <a:lnSpc>
                <a:spcPct val="100000"/>
              </a:lnSpc>
              <a:spcBef>
                <a:spcPts val="1200"/>
              </a:spcBef>
              <a:buNone/>
            </a:pPr>
            <a:r>
              <a:rPr lang="ja-JP" altLang="en-US" sz="26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・特</a:t>
            </a:r>
            <a:r>
              <a:rPr lang="ja-JP" altLang="en-US" sz="26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に、高齢者は</a:t>
            </a:r>
            <a:r>
              <a:rPr lang="ja-JP" altLang="en-US" sz="2600" b="1" u="heavy" kern="100" dirty="0">
                <a:solidFill>
                  <a:srgbClr val="FF0000"/>
                </a:solidFill>
                <a:uFill>
                  <a:solidFill>
                    <a:srgbClr val="FF0000"/>
                  </a:solidFill>
                </a:uFill>
                <a:latin typeface="Meiryo UI" panose="020B0604030504040204" pitchFamily="50" charset="-128"/>
                <a:ea typeface="Meiryo UI" panose="020B0604030504040204" pitchFamily="50" charset="-128"/>
                <a:cs typeface="Meiryo UI" panose="020B0604030504040204" pitchFamily="50" charset="-128"/>
              </a:rPr>
              <a:t>使い方によっては害が</a:t>
            </a:r>
            <a:r>
              <a:rPr lang="ja-JP" altLang="en-US" sz="2600" b="1" u="heavy" kern="100" dirty="0" smtClean="0">
                <a:solidFill>
                  <a:srgbClr val="FF0000"/>
                </a:solidFill>
                <a:uFill>
                  <a:solidFill>
                    <a:srgbClr val="FF0000"/>
                  </a:solidFill>
                </a:uFill>
                <a:latin typeface="Meiryo UI" panose="020B0604030504040204" pitchFamily="50" charset="-128"/>
                <a:ea typeface="Meiryo UI" panose="020B0604030504040204" pitchFamily="50" charset="-128"/>
                <a:cs typeface="Meiryo UI" panose="020B0604030504040204" pitchFamily="50" charset="-128"/>
              </a:rPr>
              <a:t>大きい</a:t>
            </a:r>
            <a:r>
              <a:rPr lang="ja-JP" altLang="en-US" sz="2600" b="1" kern="1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こと</a:t>
            </a:r>
            <a:r>
              <a:rPr lang="ja-JP" altLang="en-US" sz="26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を</a:t>
            </a:r>
            <a:endParaRPr lang="en-US" altLang="ja-JP" sz="26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marL="0" indent="0" algn="just">
              <a:lnSpc>
                <a:spcPct val="100000"/>
              </a:lnSpc>
              <a:spcBef>
                <a:spcPts val="0"/>
              </a:spcBef>
              <a:buNone/>
            </a:pPr>
            <a:r>
              <a:rPr lang="ja-JP" altLang="en-US" sz="26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スタッフに周知する</a:t>
            </a:r>
            <a:endParaRPr lang="ja-JP" altLang="en-US" sz="26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marL="0" indent="0" algn="just">
              <a:lnSpc>
                <a:spcPct val="100000"/>
              </a:lnSpc>
              <a:spcBef>
                <a:spcPts val="1200"/>
              </a:spcBef>
              <a:spcAft>
                <a:spcPts val="0"/>
              </a:spcAft>
              <a:buNone/>
            </a:pPr>
            <a:r>
              <a:rPr lang="ja-JP" altLang="en-US" sz="29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●薬</a:t>
            </a:r>
            <a:r>
              <a:rPr lang="ja-JP" altLang="en-US" sz="29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の</a:t>
            </a:r>
            <a:r>
              <a:rPr lang="ja-JP" altLang="en-US" sz="2900" b="1" u="sng"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使用目的</a:t>
            </a:r>
            <a:r>
              <a:rPr lang="ja-JP" altLang="en-US" sz="2900" b="1" u="sng"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と</a:t>
            </a:r>
            <a:r>
              <a:rPr lang="ja-JP" altLang="en-US" sz="2900" b="1" u="sng"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効果</a:t>
            </a:r>
            <a:r>
              <a:rPr lang="ja-JP" altLang="en-US" sz="29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を明確にし</a:t>
            </a:r>
            <a:r>
              <a:rPr lang="ja-JP" altLang="en-US" sz="29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900" b="1" u="sng" kern="100" dirty="0">
                <a:solidFill>
                  <a:srgbClr val="7145ED"/>
                </a:solidFill>
                <a:latin typeface="Meiryo UI" panose="020B0604030504040204" pitchFamily="50" charset="-128"/>
                <a:ea typeface="Meiryo UI" panose="020B0604030504040204" pitchFamily="50" charset="-128"/>
                <a:cs typeface="Meiryo UI" panose="020B0604030504040204" pitchFamily="50" charset="-128"/>
              </a:rPr>
              <a:t>共通</a:t>
            </a:r>
            <a:r>
              <a:rPr lang="ja-JP" altLang="en-US" sz="2900" b="1" u="sng" kern="100" dirty="0" smtClean="0">
                <a:solidFill>
                  <a:srgbClr val="7145ED"/>
                </a:solidFill>
                <a:latin typeface="Meiryo UI" panose="020B0604030504040204" pitchFamily="50" charset="-128"/>
                <a:ea typeface="Meiryo UI" panose="020B0604030504040204" pitchFamily="50" charset="-128"/>
                <a:cs typeface="Meiryo UI" panose="020B0604030504040204" pitchFamily="50" charset="-128"/>
              </a:rPr>
              <a:t>認識</a:t>
            </a:r>
            <a:r>
              <a:rPr lang="ja-JP" altLang="en-US" sz="2900" b="1" kern="100" dirty="0" smtClean="0">
                <a:solidFill>
                  <a:srgbClr val="7145ED"/>
                </a:solidFill>
                <a:latin typeface="Meiryo UI" panose="020B0604030504040204" pitchFamily="50" charset="-128"/>
                <a:ea typeface="Meiryo UI" panose="020B0604030504040204" pitchFamily="50" charset="-128"/>
                <a:cs typeface="Meiryo UI" panose="020B0604030504040204" pitchFamily="50" charset="-128"/>
              </a:rPr>
              <a:t>を持つ</a:t>
            </a:r>
            <a:endParaRPr lang="en-US" altLang="ja-JP" sz="2900" b="1" kern="100" dirty="0">
              <a:solidFill>
                <a:srgbClr val="7145ED"/>
              </a:solidFill>
              <a:latin typeface="Meiryo UI" panose="020B0604030504040204" pitchFamily="50" charset="-128"/>
              <a:ea typeface="Meiryo UI" panose="020B0604030504040204" pitchFamily="50" charset="-128"/>
              <a:cs typeface="Meiryo UI" panose="020B0604030504040204" pitchFamily="50" charset="-128"/>
            </a:endParaRPr>
          </a:p>
          <a:p>
            <a:pPr marL="0" indent="0">
              <a:lnSpc>
                <a:spcPct val="100000"/>
              </a:lnSpc>
              <a:spcBef>
                <a:spcPts val="1200"/>
              </a:spcBef>
              <a:spcAft>
                <a:spcPts val="0"/>
              </a:spcAft>
              <a:buNone/>
            </a:pPr>
            <a:r>
              <a:rPr lang="ja-JP" altLang="en-US" sz="26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その症状がどの程度よくなればよいのか</a:t>
            </a:r>
            <a:r>
              <a:rPr lang="ja-JP" altLang="en-US" sz="29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29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marL="0" indent="0" algn="just">
              <a:lnSpc>
                <a:spcPct val="100000"/>
              </a:lnSpc>
              <a:spcBef>
                <a:spcPts val="1200"/>
              </a:spcBef>
              <a:spcAft>
                <a:spcPts val="0"/>
              </a:spcAft>
              <a:buNone/>
            </a:pPr>
            <a:r>
              <a:rPr lang="ja-JP" altLang="en-US" sz="29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●適切な薬物</a:t>
            </a:r>
            <a:r>
              <a:rPr lang="ja-JP" altLang="en-US" sz="2900" b="1" kern="100" dirty="0">
                <a:solidFill>
                  <a:srgbClr val="7145ED"/>
                </a:solidFill>
                <a:latin typeface="Meiryo UI" panose="020B0604030504040204" pitchFamily="50" charset="-128"/>
                <a:ea typeface="Meiryo UI" panose="020B0604030504040204" pitchFamily="50" charset="-128"/>
                <a:cs typeface="Meiryo UI" panose="020B0604030504040204" pitchFamily="50" charset="-128"/>
              </a:rPr>
              <a:t>評価を行う</a:t>
            </a:r>
            <a:endParaRPr lang="en-US" altLang="ja-JP" sz="2900" b="1" kern="100" dirty="0">
              <a:solidFill>
                <a:srgbClr val="7145ED"/>
              </a:solidFill>
              <a:latin typeface="Meiryo UI" panose="020B0604030504040204" pitchFamily="50" charset="-128"/>
              <a:ea typeface="Meiryo UI" panose="020B0604030504040204" pitchFamily="50" charset="-128"/>
              <a:cs typeface="Meiryo UI" panose="020B0604030504040204" pitchFamily="50" charset="-128"/>
            </a:endParaRPr>
          </a:p>
          <a:p>
            <a:pPr marL="0" indent="0" algn="just">
              <a:lnSpc>
                <a:spcPct val="100000"/>
              </a:lnSpc>
              <a:spcBef>
                <a:spcPts val="1200"/>
              </a:spcBef>
              <a:spcAft>
                <a:spcPts val="0"/>
              </a:spcAft>
              <a:buNone/>
            </a:pPr>
            <a:r>
              <a:rPr lang="ja-JP" altLang="en-US" sz="26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6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6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薬物の性質や使用方法・量、患者個々の</a:t>
            </a:r>
            <a:r>
              <a:rPr lang="ja-JP" altLang="en-US" sz="26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状態</a:t>
            </a:r>
            <a:endParaRPr lang="en-US" altLang="ja-JP" sz="26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marL="0" indent="0" algn="just">
              <a:lnSpc>
                <a:spcPct val="100000"/>
              </a:lnSpc>
              <a:spcBef>
                <a:spcPts val="0"/>
              </a:spcBef>
              <a:spcAft>
                <a:spcPts val="0"/>
              </a:spcAft>
              <a:buNone/>
            </a:pPr>
            <a:r>
              <a:rPr lang="ja-JP" altLang="en-US" sz="26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6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によって、評価</a:t>
            </a:r>
            <a:r>
              <a:rPr lang="ja-JP" altLang="en-US" sz="26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の時期を設定</a:t>
            </a:r>
            <a:endParaRPr lang="en-US" altLang="ja-JP" sz="26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marL="0" indent="0">
              <a:lnSpc>
                <a:spcPct val="100000"/>
              </a:lnSpc>
              <a:spcBef>
                <a:spcPts val="1200"/>
              </a:spcBef>
              <a:spcAft>
                <a:spcPts val="0"/>
              </a:spcAft>
              <a:buNone/>
            </a:pPr>
            <a:endParaRPr lang="en-US" altLang="ja-JP" sz="29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Rectangle 2"/>
          <p:cNvSpPr txBox="1">
            <a:spLocks noChangeArrowheads="1"/>
          </p:cNvSpPr>
          <p:nvPr/>
        </p:nvSpPr>
        <p:spPr>
          <a:xfrm>
            <a:off x="198437" y="203120"/>
            <a:ext cx="8753475" cy="581891"/>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lnSpc>
                <a:spcPct val="100000"/>
              </a:lnSpc>
            </a:pPr>
            <a:r>
              <a:rPr lang="ja-JP" altLang="en-US" sz="3200" b="1" dirty="0" smtClean="0">
                <a:latin typeface="Meiryo UI" panose="020B0604030504040204" pitchFamily="50" charset="-128"/>
                <a:ea typeface="Meiryo UI" panose="020B0604030504040204" pitchFamily="50" charset="-128"/>
                <a:cs typeface="Meiryo UI" panose="020B0604030504040204" pitchFamily="50" charset="-128"/>
              </a:rPr>
              <a:t>向</a:t>
            </a:r>
            <a:r>
              <a:rPr lang="ja-JP" altLang="en-US" sz="3200" b="1" dirty="0">
                <a:latin typeface="Meiryo UI" panose="020B0604030504040204" pitchFamily="50" charset="-128"/>
                <a:ea typeface="Meiryo UI" panose="020B0604030504040204" pitchFamily="50" charset="-128"/>
                <a:cs typeface="Meiryo UI" panose="020B0604030504040204" pitchFamily="50" charset="-128"/>
              </a:rPr>
              <a:t>精神薬の評価の</a:t>
            </a:r>
            <a:r>
              <a:rPr lang="ja-JP" altLang="en-US" sz="3200" b="1" dirty="0" smtClean="0">
                <a:latin typeface="Meiryo UI" panose="020B0604030504040204" pitchFamily="50" charset="-128"/>
                <a:ea typeface="Meiryo UI" panose="020B0604030504040204" pitchFamily="50" charset="-128"/>
                <a:cs typeface="Meiryo UI" panose="020B0604030504040204" pitchFamily="50" charset="-128"/>
              </a:rPr>
              <a:t>留意点①</a:t>
            </a:r>
            <a:endParaRPr lang="ja-JP" altLang="en-US" sz="3200" b="1" kern="100" dirty="0">
              <a:solidFill>
                <a:srgbClr val="7145ED"/>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Rectangle 3"/>
          <p:cNvSpPr>
            <a:spLocks noChangeArrowheads="1"/>
          </p:cNvSpPr>
          <p:nvPr/>
        </p:nvSpPr>
        <p:spPr bwMode="auto">
          <a:xfrm>
            <a:off x="259395" y="839603"/>
            <a:ext cx="8569325" cy="118236"/>
          </a:xfrm>
          <a:prstGeom prst="rect">
            <a:avLst/>
          </a:prstGeom>
          <a:gradFill rotWithShape="1">
            <a:gsLst>
              <a:gs pos="0">
                <a:srgbClr val="E4DEF2"/>
              </a:gs>
              <a:gs pos="100000">
                <a:srgbClr val="8A71C9"/>
              </a:gs>
            </a:gsLst>
            <a:lin ang="0" scaled="1"/>
          </a:gradFill>
          <a:ln>
            <a:noFill/>
          </a:ln>
          <a:extLst/>
        </p:spPr>
        <p:txBody>
          <a:bodyPr wrap="none" anchor="ctr"/>
          <a:lstStyle/>
          <a:p>
            <a:pPr algn="r">
              <a:defRPr/>
            </a:pPr>
            <a:endParaRPr lang="ja-JP" altLang="en-US">
              <a:effectLst>
                <a:outerShdw blurRad="38100" dist="38100" dir="2700000" algn="tl">
                  <a:srgbClr val="000000">
                    <a:alpha val="43137"/>
                  </a:srgbClr>
                </a:outerShdw>
              </a:effectLst>
              <a:latin typeface="Arial" charset="0"/>
            </a:endParaRPr>
          </a:p>
        </p:txBody>
      </p:sp>
      <p:sp>
        <p:nvSpPr>
          <p:cNvPr id="7" name="屈折矢印 6"/>
          <p:cNvSpPr/>
          <p:nvPr/>
        </p:nvSpPr>
        <p:spPr>
          <a:xfrm rot="5400000">
            <a:off x="2175764" y="4228919"/>
            <a:ext cx="334696" cy="542542"/>
          </a:xfrm>
          <a:prstGeom prst="bentUpArrow">
            <a:avLst/>
          </a:prstGeom>
          <a:solidFill>
            <a:srgbClr val="7145ED"/>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kumimoji="1" lang="ja-JP" altLang="en-US" dirty="0" smtClean="0">
              <a:solidFill>
                <a:schemeClr val="tx1"/>
              </a:solidFill>
            </a:endParaRPr>
          </a:p>
        </p:txBody>
      </p:sp>
    </p:spTree>
    <p:extLst>
      <p:ext uri="{BB962C8B-B14F-4D97-AF65-F5344CB8AC3E}">
        <p14:creationId xmlns:p14="http://schemas.microsoft.com/office/powerpoint/2010/main" val="226042451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pPr algn="ctr"/>
            <a:r>
              <a:rPr kumimoji="1" lang="ja-JP" altLang="en-US" sz="4000" dirty="0" smtClean="0"/>
              <a:t>向精神病薬の評価の留意点①－１</a:t>
            </a:r>
            <a:endParaRPr kumimoji="1" lang="ja-JP" altLang="en-US" sz="4000" dirty="0"/>
          </a:p>
        </p:txBody>
      </p:sp>
      <p:sp>
        <p:nvSpPr>
          <p:cNvPr id="3" name="正方形/長方形 2"/>
          <p:cNvSpPr/>
          <p:nvPr/>
        </p:nvSpPr>
        <p:spPr>
          <a:xfrm>
            <a:off x="361950" y="1543050"/>
            <a:ext cx="8458200" cy="481965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285750" indent="-285750">
              <a:buFont typeface="Wingdings" panose="05000000000000000000" pitchFamily="2" charset="2"/>
              <a:buChar char="n"/>
            </a:pPr>
            <a:r>
              <a:rPr kumimoji="1" lang="ja-JP" altLang="en-US" sz="2800" b="1" dirty="0" smtClean="0">
                <a:solidFill>
                  <a:schemeClr val="tx1"/>
                </a:solidFill>
              </a:rPr>
              <a:t>使用後の観察</a:t>
            </a:r>
            <a:endParaRPr kumimoji="1" lang="en-US" altLang="ja-JP" sz="2800" b="1" dirty="0" smtClean="0">
              <a:solidFill>
                <a:schemeClr val="tx1"/>
              </a:solidFill>
            </a:endParaRPr>
          </a:p>
          <a:p>
            <a:endParaRPr lang="en-US" altLang="ja-JP" sz="2800" b="1" dirty="0">
              <a:solidFill>
                <a:schemeClr val="tx1"/>
              </a:solidFill>
            </a:endParaRPr>
          </a:p>
          <a:p>
            <a:pPr marL="457200" indent="-457200">
              <a:buFont typeface="Arial" panose="020B0604020202020204" pitchFamily="34" charset="0"/>
              <a:buChar char="•"/>
            </a:pPr>
            <a:r>
              <a:rPr kumimoji="1" lang="ja-JP" altLang="en-US" sz="2800" b="1" dirty="0" smtClean="0">
                <a:solidFill>
                  <a:schemeClr val="tx1"/>
                </a:solidFill>
              </a:rPr>
              <a:t>向精神病薬の効果の発現期（時間）と半減期の観察</a:t>
            </a:r>
            <a:endParaRPr kumimoji="1" lang="en-US" altLang="ja-JP" sz="2800" b="1" dirty="0" smtClean="0">
              <a:solidFill>
                <a:schemeClr val="tx1"/>
              </a:solidFill>
            </a:endParaRPr>
          </a:p>
          <a:p>
            <a:pPr marL="457200" indent="-457200">
              <a:buFont typeface="Arial" panose="020B0604020202020204" pitchFamily="34" charset="0"/>
              <a:buChar char="•"/>
            </a:pPr>
            <a:r>
              <a:rPr lang="ja-JP" altLang="en-US" sz="2800" b="1" dirty="0" smtClean="0">
                <a:solidFill>
                  <a:schemeClr val="tx1"/>
                </a:solidFill>
              </a:rPr>
              <a:t>副作用の観察</a:t>
            </a:r>
            <a:endParaRPr lang="en-US" altLang="ja-JP" sz="2800" b="1" dirty="0" smtClean="0">
              <a:solidFill>
                <a:schemeClr val="tx1"/>
              </a:solidFill>
            </a:endParaRPr>
          </a:p>
          <a:p>
            <a:pPr marL="457200" indent="-457200">
              <a:buFont typeface="Arial" panose="020B0604020202020204" pitchFamily="34" charset="0"/>
              <a:buChar char="•"/>
            </a:pPr>
            <a:endParaRPr kumimoji="1" lang="en-US" altLang="ja-JP" sz="2800" b="1" dirty="0">
              <a:solidFill>
                <a:schemeClr val="tx1"/>
              </a:solidFill>
            </a:endParaRPr>
          </a:p>
          <a:p>
            <a:pPr marL="457200" indent="-457200">
              <a:buFont typeface="Arial" panose="020B0604020202020204" pitchFamily="34" charset="0"/>
              <a:buChar char="•"/>
            </a:pPr>
            <a:endParaRPr lang="en-US" altLang="ja-JP" sz="2800" b="1" dirty="0" smtClean="0">
              <a:solidFill>
                <a:schemeClr val="tx1"/>
              </a:solidFill>
            </a:endParaRPr>
          </a:p>
          <a:p>
            <a:r>
              <a:rPr kumimoji="1" lang="en-US" altLang="ja-JP" sz="2800" b="1" dirty="0" smtClean="0">
                <a:solidFill>
                  <a:schemeClr val="tx1"/>
                </a:solidFill>
              </a:rPr>
              <a:t>※</a:t>
            </a:r>
            <a:r>
              <a:rPr kumimoji="1" lang="ja-JP" altLang="en-US" sz="2800" b="1" dirty="0" smtClean="0">
                <a:solidFill>
                  <a:schemeClr val="tx1"/>
                </a:solidFill>
              </a:rPr>
              <a:t>　発現時間によって「医師にあの薬は効いていない」⇒「変更や増薬を医師に依頼」</a:t>
            </a:r>
            <a:endParaRPr kumimoji="1" lang="en-US" altLang="ja-JP" sz="2800" b="1" dirty="0" smtClean="0">
              <a:solidFill>
                <a:schemeClr val="tx1"/>
              </a:solidFill>
            </a:endParaRPr>
          </a:p>
          <a:p>
            <a:endParaRPr lang="en-US" altLang="ja-JP" sz="2800" b="1" dirty="0">
              <a:solidFill>
                <a:schemeClr val="tx1"/>
              </a:solidFill>
            </a:endParaRPr>
          </a:p>
          <a:p>
            <a:r>
              <a:rPr kumimoji="1" lang="ja-JP" altLang="en-US" sz="2800" b="1" dirty="0" smtClean="0">
                <a:solidFill>
                  <a:schemeClr val="tx1"/>
                </a:solidFill>
              </a:rPr>
              <a:t>せん妄・</a:t>
            </a:r>
            <a:r>
              <a:rPr kumimoji="1" lang="en-US" altLang="ja-JP" sz="2800" b="1" dirty="0" smtClean="0">
                <a:solidFill>
                  <a:schemeClr val="tx1"/>
                </a:solidFill>
              </a:rPr>
              <a:t>BPSD</a:t>
            </a:r>
            <a:r>
              <a:rPr kumimoji="1" lang="ja-JP" altLang="en-US" sz="2800" b="1" dirty="0" err="1" smtClean="0">
                <a:solidFill>
                  <a:schemeClr val="tx1"/>
                </a:solidFill>
              </a:rPr>
              <a:t>、</a:t>
            </a:r>
            <a:r>
              <a:rPr kumimoji="1" lang="ja-JP" altLang="en-US" sz="2800" b="1" dirty="0" smtClean="0">
                <a:solidFill>
                  <a:schemeClr val="tx1"/>
                </a:solidFill>
              </a:rPr>
              <a:t>副作用の増加に繋がることを知っておく</a:t>
            </a:r>
          </a:p>
        </p:txBody>
      </p:sp>
    </p:spTree>
    <p:extLst>
      <p:ext uri="{BB962C8B-B14F-4D97-AF65-F5344CB8AC3E}">
        <p14:creationId xmlns:p14="http://schemas.microsoft.com/office/powerpoint/2010/main" val="318157378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141889" y="1103586"/>
            <a:ext cx="8828689" cy="5628290"/>
          </a:xfrm>
        </p:spPr>
        <p:txBody>
          <a:bodyPr>
            <a:normAutofit/>
          </a:bodyPr>
          <a:lstStyle/>
          <a:p>
            <a:pPr marL="0" indent="0" algn="just">
              <a:lnSpc>
                <a:spcPct val="100000"/>
              </a:lnSpc>
              <a:spcBef>
                <a:spcPts val="600"/>
              </a:spcBef>
              <a:spcAft>
                <a:spcPts val="0"/>
              </a:spcAft>
              <a:buNone/>
            </a:pPr>
            <a:r>
              <a:rPr lang="ja-JP" altLang="en-US" sz="29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9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医師との情報共有の</a:t>
            </a:r>
            <a:r>
              <a:rPr lang="ja-JP" altLang="en-US" sz="29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重要性</a:t>
            </a:r>
            <a:endParaRPr lang="en-US" altLang="ja-JP" sz="29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marL="0" indent="0" algn="just">
              <a:lnSpc>
                <a:spcPct val="100000"/>
              </a:lnSpc>
              <a:spcBef>
                <a:spcPts val="1200"/>
              </a:spcBef>
              <a:spcAft>
                <a:spcPts val="0"/>
              </a:spcAft>
              <a:buNone/>
            </a:pPr>
            <a:r>
              <a:rPr lang="ja-JP" altLang="en-US" sz="27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7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 患者が「</a:t>
            </a:r>
            <a:r>
              <a:rPr lang="ja-JP" altLang="en-US" sz="27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落ち着かない」のみではなく、前後の</a:t>
            </a:r>
            <a:r>
              <a:rPr lang="ja-JP" altLang="en-US" sz="27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状況や</a:t>
            </a:r>
            <a:endParaRPr lang="en-US" altLang="ja-JP" sz="27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marL="0" indent="0" algn="just">
              <a:lnSpc>
                <a:spcPct val="100000"/>
              </a:lnSpc>
              <a:spcBef>
                <a:spcPts val="600"/>
              </a:spcBef>
              <a:spcAft>
                <a:spcPts val="0"/>
              </a:spcAft>
              <a:buNone/>
            </a:pPr>
            <a:r>
              <a:rPr lang="ja-JP" altLang="en-US" sz="27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患者が何を訴えて</a:t>
            </a:r>
            <a:r>
              <a:rPr lang="ja-JP" altLang="en-US" sz="27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いたのかなど、具体的な様子を</a:t>
            </a:r>
            <a:r>
              <a:rPr lang="ja-JP" altLang="en-US" sz="27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報告</a:t>
            </a:r>
            <a:endParaRPr lang="en-US" altLang="ja-JP" sz="27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marL="0" indent="0" algn="just">
              <a:lnSpc>
                <a:spcPct val="100000"/>
              </a:lnSpc>
              <a:spcBef>
                <a:spcPts val="600"/>
              </a:spcBef>
              <a:spcAft>
                <a:spcPts val="0"/>
              </a:spcAft>
              <a:buNone/>
            </a:pPr>
            <a:r>
              <a:rPr lang="ja-JP" altLang="en-US" sz="27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7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7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する</a:t>
            </a:r>
            <a:endParaRPr lang="ja-JP" altLang="en-US" sz="27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27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・「看護師</a:t>
            </a:r>
            <a:r>
              <a:rPr lang="ja-JP" altLang="en-US" sz="27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が困って</a:t>
            </a:r>
            <a:r>
              <a:rPr lang="ja-JP" altLang="en-US" sz="27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いること」ではなく、</a:t>
            </a:r>
            <a:r>
              <a:rPr lang="ja-JP" altLang="en-US" sz="2700" b="1" u="wavyHeavy" kern="100" dirty="0" smtClean="0">
                <a:solidFill>
                  <a:srgbClr val="000000"/>
                </a:solidFill>
                <a:uFill>
                  <a:solidFill>
                    <a:srgbClr val="FF0000"/>
                  </a:solidFill>
                </a:uFill>
                <a:latin typeface="Meiryo UI" panose="020B0604030504040204" pitchFamily="50" charset="-128"/>
                <a:ea typeface="Meiryo UI" panose="020B0604030504040204" pitchFamily="50" charset="-128"/>
                <a:cs typeface="Meiryo UI" panose="020B0604030504040204" pitchFamily="50" charset="-128"/>
              </a:rPr>
              <a:t>患者</a:t>
            </a:r>
            <a:r>
              <a:rPr lang="ja-JP" altLang="en-US" sz="2700" b="1" u="wavyHeavy" kern="100" dirty="0">
                <a:solidFill>
                  <a:srgbClr val="000000"/>
                </a:solidFill>
                <a:uFill>
                  <a:solidFill>
                    <a:srgbClr val="FF0000"/>
                  </a:solidFill>
                </a:uFill>
                <a:latin typeface="Meiryo UI" panose="020B0604030504040204" pitchFamily="50" charset="-128"/>
                <a:ea typeface="Meiryo UI" panose="020B0604030504040204" pitchFamily="50" charset="-128"/>
                <a:cs typeface="Meiryo UI" panose="020B0604030504040204" pitchFamily="50" charset="-128"/>
              </a:rPr>
              <a:t>目線</a:t>
            </a:r>
            <a:r>
              <a:rPr lang="ja-JP" altLang="en-US" sz="2700" b="1" u="wavyHeavy" kern="100" dirty="0" smtClean="0">
                <a:solidFill>
                  <a:srgbClr val="000000"/>
                </a:solidFill>
                <a:uFill>
                  <a:solidFill>
                    <a:srgbClr val="FF0000"/>
                  </a:solidFill>
                </a:uFill>
                <a:latin typeface="Meiryo UI" panose="020B0604030504040204" pitchFamily="50" charset="-128"/>
                <a:ea typeface="Meiryo UI" panose="020B0604030504040204" pitchFamily="50" charset="-128"/>
                <a:cs typeface="Meiryo UI" panose="020B0604030504040204" pitchFamily="50" charset="-128"/>
              </a:rPr>
              <a:t>で伝える</a:t>
            </a:r>
            <a:endParaRPr lang="en-US" altLang="ja-JP" sz="27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marL="0" indent="0">
              <a:lnSpc>
                <a:spcPct val="100000"/>
              </a:lnSpc>
              <a:spcBef>
                <a:spcPts val="3000"/>
              </a:spcBef>
              <a:buNone/>
            </a:pPr>
            <a:r>
              <a:rPr lang="ja-JP" altLang="en-US"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スタッフ全員への教育</a:t>
            </a:r>
            <a:endParaRPr lang="en-US" altLang="ja-JP"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marL="0" indent="0">
              <a:buNone/>
            </a:pPr>
            <a:endParaRPr lang="en-US" altLang="ja-JP"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Rectangle 3"/>
          <p:cNvSpPr>
            <a:spLocks noChangeArrowheads="1"/>
          </p:cNvSpPr>
          <p:nvPr/>
        </p:nvSpPr>
        <p:spPr bwMode="auto">
          <a:xfrm>
            <a:off x="259395" y="866899"/>
            <a:ext cx="8569325" cy="118236"/>
          </a:xfrm>
          <a:prstGeom prst="rect">
            <a:avLst/>
          </a:prstGeom>
          <a:gradFill rotWithShape="1">
            <a:gsLst>
              <a:gs pos="0">
                <a:srgbClr val="E4DEF2"/>
              </a:gs>
              <a:gs pos="100000">
                <a:srgbClr val="8A71C9"/>
              </a:gs>
            </a:gsLst>
            <a:lin ang="0" scaled="1"/>
          </a:gradFill>
          <a:ln>
            <a:noFill/>
          </a:ln>
          <a:extLst/>
        </p:spPr>
        <p:txBody>
          <a:bodyPr wrap="none" anchor="ctr"/>
          <a:lstStyle/>
          <a:p>
            <a:pPr algn="r">
              <a:defRPr/>
            </a:pPr>
            <a:endParaRPr lang="ja-JP" altLang="en-US">
              <a:effectLst>
                <a:outerShdw blurRad="38100" dist="38100" dir="2700000" algn="tl">
                  <a:srgbClr val="000000">
                    <a:alpha val="43137"/>
                  </a:srgbClr>
                </a:outerShdw>
              </a:effectLst>
              <a:latin typeface="Arial" charset="0"/>
            </a:endParaRPr>
          </a:p>
        </p:txBody>
      </p:sp>
      <p:sp>
        <p:nvSpPr>
          <p:cNvPr id="5" name="下矢印 4"/>
          <p:cNvSpPr/>
          <p:nvPr/>
        </p:nvSpPr>
        <p:spPr>
          <a:xfrm>
            <a:off x="6687403" y="3616188"/>
            <a:ext cx="723331" cy="368958"/>
          </a:xfrm>
          <a:prstGeom prst="downArrow">
            <a:avLst/>
          </a:prstGeom>
          <a:solidFill>
            <a:srgbClr val="7145E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kumimoji="1" lang="ja-JP" altLang="en-US" dirty="0" smtClean="0">
              <a:solidFill>
                <a:schemeClr val="tx1"/>
              </a:solidFill>
            </a:endParaRPr>
          </a:p>
        </p:txBody>
      </p:sp>
      <p:sp>
        <p:nvSpPr>
          <p:cNvPr id="6" name="メモ 5"/>
          <p:cNvSpPr/>
          <p:nvPr/>
        </p:nvSpPr>
        <p:spPr>
          <a:xfrm>
            <a:off x="655093" y="4681651"/>
            <a:ext cx="8041838" cy="1734208"/>
          </a:xfrm>
          <a:prstGeom prst="foldedCorner">
            <a:avLst/>
          </a:prstGeom>
          <a:solidFill>
            <a:srgbClr val="CCFF99"/>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ja-JP" altLang="en-US" sz="29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認知症患者への薬物療法で大切なこと</a:t>
            </a:r>
            <a:endParaRPr lang="en-US" altLang="ja-JP" sz="29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spcBef>
                <a:spcPts val="1200"/>
              </a:spcBef>
            </a:pPr>
            <a:r>
              <a:rPr lang="ja-JP" altLang="en-US" sz="29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ケア</a:t>
            </a:r>
            <a:r>
              <a:rPr lang="ja-JP" altLang="en-US" sz="29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の手間を軽くする目的で使用するものでは</a:t>
            </a:r>
            <a:r>
              <a:rPr lang="ja-JP" altLang="en-US" sz="29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なく、</a:t>
            </a:r>
            <a:endParaRPr lang="en-US" altLang="ja-JP" sz="29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29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あく</a:t>
            </a:r>
            <a:r>
              <a:rPr lang="ja-JP" altLang="en-US" sz="29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まで</a:t>
            </a:r>
            <a:r>
              <a:rPr lang="ja-JP" altLang="en-US" sz="29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も </a:t>
            </a:r>
            <a:r>
              <a:rPr lang="ja-JP" altLang="en-US" sz="2900" b="1" dirty="0" smtClean="0">
                <a:solidFill>
                  <a:srgbClr val="7145ED"/>
                </a:solidFill>
                <a:latin typeface="Meiryo UI" panose="020B0604030504040204" pitchFamily="50" charset="-128"/>
                <a:ea typeface="Meiryo UI" panose="020B0604030504040204" pitchFamily="50" charset="-128"/>
                <a:cs typeface="Meiryo UI" panose="020B0604030504040204" pitchFamily="50" charset="-128"/>
              </a:rPr>
              <a:t>患者</a:t>
            </a:r>
            <a:r>
              <a:rPr lang="ja-JP" altLang="en-US" sz="2900" b="1" dirty="0">
                <a:solidFill>
                  <a:srgbClr val="7145ED"/>
                </a:solidFill>
                <a:latin typeface="Meiryo UI" panose="020B0604030504040204" pitchFamily="50" charset="-128"/>
                <a:ea typeface="Meiryo UI" panose="020B0604030504040204" pitchFamily="50" charset="-128"/>
                <a:cs typeface="Meiryo UI" panose="020B0604030504040204" pitchFamily="50" charset="-128"/>
              </a:rPr>
              <a:t>の苦痛を</a:t>
            </a:r>
            <a:r>
              <a:rPr lang="ja-JP" altLang="en-US" sz="2900" b="1" dirty="0" smtClean="0">
                <a:solidFill>
                  <a:srgbClr val="7145ED"/>
                </a:solidFill>
                <a:latin typeface="Meiryo UI" panose="020B0604030504040204" pitchFamily="50" charset="-128"/>
                <a:ea typeface="Meiryo UI" panose="020B0604030504040204" pitchFamily="50" charset="-128"/>
                <a:cs typeface="Meiryo UI" panose="020B0604030504040204" pitchFamily="50" charset="-128"/>
              </a:rPr>
              <a:t>軽減 </a:t>
            </a:r>
            <a:r>
              <a:rPr lang="ja-JP" altLang="en-US" sz="29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する目的で使用する</a:t>
            </a:r>
            <a:endParaRPr lang="en-US" altLang="ja-JP" sz="2900"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Rectangle 2"/>
          <p:cNvSpPr txBox="1">
            <a:spLocks noChangeArrowheads="1"/>
          </p:cNvSpPr>
          <p:nvPr/>
        </p:nvSpPr>
        <p:spPr>
          <a:xfrm>
            <a:off x="198437" y="203120"/>
            <a:ext cx="8753475" cy="581891"/>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lnSpc>
                <a:spcPct val="100000"/>
              </a:lnSpc>
            </a:pPr>
            <a:r>
              <a:rPr lang="ja-JP" altLang="en-US" sz="3200" b="1" dirty="0" smtClean="0">
                <a:latin typeface="Meiryo UI" panose="020B0604030504040204" pitchFamily="50" charset="-128"/>
                <a:ea typeface="Meiryo UI" panose="020B0604030504040204" pitchFamily="50" charset="-128"/>
                <a:cs typeface="Meiryo UI" panose="020B0604030504040204" pitchFamily="50" charset="-128"/>
              </a:rPr>
              <a:t>向</a:t>
            </a:r>
            <a:r>
              <a:rPr lang="ja-JP" altLang="en-US" sz="3200" b="1" dirty="0">
                <a:latin typeface="Meiryo UI" panose="020B0604030504040204" pitchFamily="50" charset="-128"/>
                <a:ea typeface="Meiryo UI" panose="020B0604030504040204" pitchFamily="50" charset="-128"/>
                <a:cs typeface="Meiryo UI" panose="020B0604030504040204" pitchFamily="50" charset="-128"/>
              </a:rPr>
              <a:t>精神薬の評価の</a:t>
            </a:r>
            <a:r>
              <a:rPr lang="ja-JP" altLang="en-US" sz="3200" b="1" dirty="0" smtClean="0">
                <a:latin typeface="Meiryo UI" panose="020B0604030504040204" pitchFamily="50" charset="-128"/>
                <a:ea typeface="Meiryo UI" panose="020B0604030504040204" pitchFamily="50" charset="-128"/>
                <a:cs typeface="Meiryo UI" panose="020B0604030504040204" pitchFamily="50" charset="-128"/>
              </a:rPr>
              <a:t>留意点②</a:t>
            </a:r>
            <a:endParaRPr lang="ja-JP" altLang="en-US" sz="3200" b="1" kern="100" dirty="0">
              <a:solidFill>
                <a:srgbClr val="7145ED"/>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37994826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noChangeArrowheads="1"/>
          </p:cNvSpPr>
          <p:nvPr/>
        </p:nvSpPr>
        <p:spPr>
          <a:xfrm>
            <a:off x="198437" y="285008"/>
            <a:ext cx="8753475" cy="581891"/>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lnSpc>
                <a:spcPct val="110000"/>
              </a:lnSpc>
              <a:spcAft>
                <a:spcPts val="600"/>
              </a:spcAft>
            </a:pPr>
            <a:r>
              <a:rPr lang="ja-JP" altLang="en-US" sz="3200" b="1" dirty="0" smtClean="0">
                <a:latin typeface="Meiryo UI" panose="020B0604030504040204" pitchFamily="50" charset="-128"/>
                <a:ea typeface="Meiryo UI" panose="020B0604030504040204" pitchFamily="50" charset="-128"/>
                <a:cs typeface="Meiryo UI" panose="020B0604030504040204" pitchFamily="50" charset="-128"/>
              </a:rPr>
              <a:t>ねらい</a:t>
            </a:r>
            <a:endParaRPr lang="en-US" altLang="ja-JP" sz="3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Rectangle 3"/>
          <p:cNvSpPr>
            <a:spLocks noChangeArrowheads="1"/>
          </p:cNvSpPr>
          <p:nvPr/>
        </p:nvSpPr>
        <p:spPr bwMode="auto">
          <a:xfrm>
            <a:off x="259395" y="866899"/>
            <a:ext cx="8569325" cy="118236"/>
          </a:xfrm>
          <a:prstGeom prst="rect">
            <a:avLst/>
          </a:prstGeom>
          <a:gradFill rotWithShape="1">
            <a:gsLst>
              <a:gs pos="0">
                <a:srgbClr val="E4DEF2"/>
              </a:gs>
              <a:gs pos="100000">
                <a:srgbClr val="8A71C9"/>
              </a:gs>
            </a:gsLst>
            <a:lin ang="0" scaled="1"/>
          </a:gradFill>
          <a:ln>
            <a:noFill/>
          </a:ln>
          <a:extLst/>
        </p:spPr>
        <p:txBody>
          <a:bodyPr wrap="none" anchor="ctr"/>
          <a:lstStyle/>
          <a:p>
            <a:pPr algn="r">
              <a:defRPr/>
            </a:pPr>
            <a:endParaRPr lang="ja-JP" altLang="en-US">
              <a:effectLst>
                <a:outerShdw blurRad="38100" dist="38100" dir="2700000" algn="tl">
                  <a:srgbClr val="000000">
                    <a:alpha val="43137"/>
                  </a:srgbClr>
                </a:outerShdw>
              </a:effectLst>
              <a:latin typeface="Arial" charset="0"/>
            </a:endParaRPr>
          </a:p>
        </p:txBody>
      </p:sp>
      <p:sp>
        <p:nvSpPr>
          <p:cNvPr id="6" name="コンテンツ プレースホルダー 2"/>
          <p:cNvSpPr>
            <a:spLocks noGrp="1"/>
          </p:cNvSpPr>
          <p:nvPr>
            <p:ph idx="1"/>
          </p:nvPr>
        </p:nvSpPr>
        <p:spPr>
          <a:xfrm>
            <a:off x="259395" y="1230651"/>
            <a:ext cx="8569325" cy="5047319"/>
          </a:xfrm>
        </p:spPr>
        <p:txBody>
          <a:bodyPr>
            <a:noAutofit/>
          </a:bodyPr>
          <a:lstStyle/>
          <a:p>
            <a:pPr marL="0" indent="0" algn="just">
              <a:lnSpc>
                <a:spcPct val="100000"/>
              </a:lnSpc>
              <a:spcBef>
                <a:spcPts val="0"/>
              </a:spcBef>
              <a:spcAft>
                <a:spcPts val="0"/>
              </a:spcAft>
              <a:buNone/>
            </a:pPr>
            <a:r>
              <a:rPr lang="ja-JP" altLang="en-US" sz="2600" b="1" kern="100" dirty="0" smtClean="0">
                <a:latin typeface="Meiryo UI" panose="020B0604030504040204" pitchFamily="50" charset="-128"/>
                <a:ea typeface="Meiryo UI" panose="020B0604030504040204" pitchFamily="50" charset="-128"/>
                <a:cs typeface="Meiryo UI" panose="020B0604030504040204" pitchFamily="50" charset="-128"/>
              </a:rPr>
              <a:t>      施設全体および部門ごとのマネジメント</a:t>
            </a:r>
            <a:r>
              <a:rPr lang="en-US" altLang="ja-JP" sz="2600" b="1" kern="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2600" b="1" kern="100" dirty="0" smtClean="0">
                <a:latin typeface="Meiryo UI" panose="020B0604030504040204" pitchFamily="50" charset="-128"/>
                <a:ea typeface="Meiryo UI" panose="020B0604030504040204" pitchFamily="50" charset="-128"/>
                <a:cs typeface="Meiryo UI" panose="020B0604030504040204" pitchFamily="50" charset="-128"/>
              </a:rPr>
              <a:t>人員、環境、</a:t>
            </a:r>
            <a:endParaRPr lang="en-US" altLang="ja-JP" sz="2600" b="1" kern="1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lgn="just">
              <a:lnSpc>
                <a:spcPct val="100000"/>
              </a:lnSpc>
              <a:spcBef>
                <a:spcPts val="0"/>
              </a:spcBef>
              <a:spcAft>
                <a:spcPts val="0"/>
              </a:spcAft>
              <a:buNone/>
            </a:pPr>
            <a:r>
              <a:rPr lang="ja-JP" altLang="en-US" sz="2600" b="1" kern="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2600" b="1" kern="100" dirty="0" smtClean="0">
                <a:latin typeface="Meiryo UI" panose="020B0604030504040204" pitchFamily="50" charset="-128"/>
                <a:ea typeface="Meiryo UI" panose="020B0604030504040204" pitchFamily="50" charset="-128"/>
                <a:cs typeface="Meiryo UI" panose="020B0604030504040204" pitchFamily="50" charset="-128"/>
              </a:rPr>
              <a:t>     情報管理等</a:t>
            </a:r>
            <a:r>
              <a:rPr lang="en-US" altLang="ja-JP" sz="2600" b="1" kern="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2600" b="1" kern="100" dirty="0" smtClean="0">
                <a:latin typeface="Meiryo UI" panose="020B0604030504040204" pitchFamily="50" charset="-128"/>
                <a:ea typeface="Meiryo UI" panose="020B0604030504040204" pitchFamily="50" charset="-128"/>
                <a:cs typeface="Meiryo UI" panose="020B0604030504040204" pitchFamily="50" charset="-128"/>
              </a:rPr>
              <a:t> の実践的な対応方法およびスタッフ</a:t>
            </a:r>
            <a:endParaRPr lang="en-US" altLang="ja-JP" sz="2600" b="1" kern="1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lgn="just">
              <a:lnSpc>
                <a:spcPct val="100000"/>
              </a:lnSpc>
              <a:spcBef>
                <a:spcPts val="0"/>
              </a:spcBef>
              <a:spcAft>
                <a:spcPts val="0"/>
              </a:spcAft>
              <a:buNone/>
            </a:pPr>
            <a:r>
              <a:rPr lang="ja-JP" altLang="en-US" sz="2600" b="1" kern="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2600" b="1" kern="100" dirty="0" smtClean="0">
                <a:latin typeface="Meiryo UI" panose="020B0604030504040204" pitchFamily="50" charset="-128"/>
                <a:ea typeface="Meiryo UI" panose="020B0604030504040204" pitchFamily="50" charset="-128"/>
                <a:cs typeface="Meiryo UI" panose="020B0604030504040204" pitchFamily="50" charset="-128"/>
              </a:rPr>
              <a:t>     研修計画策定や教育技法等の教育技能を習得する</a:t>
            </a:r>
            <a:endParaRPr lang="en-US" altLang="ja-JP" sz="2600" b="1" kern="1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lgn="just">
              <a:lnSpc>
                <a:spcPct val="100000"/>
              </a:lnSpc>
              <a:spcBef>
                <a:spcPts val="3000"/>
              </a:spcBef>
              <a:spcAft>
                <a:spcPts val="0"/>
              </a:spcAft>
              <a:buNone/>
            </a:pPr>
            <a:r>
              <a:rPr lang="ja-JP" altLang="en-US" sz="3200" b="1" kern="100" dirty="0">
                <a:solidFill>
                  <a:srgbClr val="7145ED"/>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3200" b="1" kern="100" dirty="0" smtClean="0">
                <a:solidFill>
                  <a:srgbClr val="7145ED"/>
                </a:solidFill>
                <a:latin typeface="Meiryo UI" panose="020B0604030504040204" pitchFamily="50" charset="-128"/>
                <a:ea typeface="Meiryo UI" panose="020B0604030504040204" pitchFamily="50" charset="-128"/>
                <a:cs typeface="Meiryo UI" panose="020B0604030504040204" pitchFamily="50" charset="-128"/>
              </a:rPr>
              <a:t>  認知症ケアマネジメントの柱 </a:t>
            </a:r>
            <a:endParaRPr lang="en-US" altLang="ja-JP" sz="3200" b="1" kern="100" dirty="0">
              <a:solidFill>
                <a:srgbClr val="7145ED"/>
              </a:solidFill>
              <a:latin typeface="Meiryo UI" panose="020B0604030504040204" pitchFamily="50" charset="-128"/>
              <a:ea typeface="Meiryo UI" panose="020B0604030504040204" pitchFamily="50" charset="-128"/>
              <a:cs typeface="Meiryo UI" panose="020B0604030504040204" pitchFamily="50" charset="-128"/>
            </a:endParaRPr>
          </a:p>
          <a:p>
            <a:pPr marL="0" indent="0" algn="just">
              <a:lnSpc>
                <a:spcPct val="100000"/>
              </a:lnSpc>
              <a:spcBef>
                <a:spcPts val="1800"/>
              </a:spcBef>
              <a:spcAft>
                <a:spcPts val="0"/>
              </a:spcAft>
              <a:buNone/>
            </a:pPr>
            <a:r>
              <a:rPr lang="ja-JP" altLang="en-US" sz="3200" b="1" kern="100" dirty="0" smtClean="0">
                <a:solidFill>
                  <a:srgbClr val="7145ED"/>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3400" b="1" kern="100" dirty="0" smtClean="0">
                <a:solidFill>
                  <a:srgbClr val="7145ED"/>
                </a:solidFill>
                <a:latin typeface="Trebuchet MS" panose="020B0603020202020204" pitchFamily="34" charset="0"/>
                <a:ea typeface="Meiryo UI" panose="020B0604030504040204" pitchFamily="50" charset="-128"/>
                <a:cs typeface="Meiryo UI" panose="020B0604030504040204" pitchFamily="50" charset="-128"/>
              </a:rPr>
              <a:t>1</a:t>
            </a:r>
            <a:r>
              <a:rPr lang="en-US" altLang="ja-JP" sz="3200" b="1" kern="100" dirty="0" smtClean="0">
                <a:solidFill>
                  <a:srgbClr val="7145ED"/>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3200" b="1" kern="100" dirty="0" smtClean="0">
                <a:solidFill>
                  <a:srgbClr val="7145ED"/>
                </a:solidFill>
                <a:latin typeface="Meiryo UI" panose="020B0604030504040204" pitchFamily="50" charset="-128"/>
                <a:ea typeface="Meiryo UI" panose="020B0604030504040204" pitchFamily="50" charset="-128"/>
                <a:cs typeface="Meiryo UI" panose="020B0604030504040204" pitchFamily="50" charset="-128"/>
              </a:rPr>
              <a:t> </a:t>
            </a:r>
            <a:r>
              <a:rPr lang="ja-JP" altLang="ja-JP" sz="3200" b="1" kern="100" dirty="0" smtClean="0">
                <a:solidFill>
                  <a:srgbClr val="7145ED"/>
                </a:solidFill>
                <a:latin typeface="Meiryo UI" panose="020B0604030504040204" pitchFamily="50" charset="-128"/>
                <a:ea typeface="Meiryo UI" panose="020B0604030504040204" pitchFamily="50" charset="-128"/>
                <a:cs typeface="Meiryo UI" panose="020B0604030504040204" pitchFamily="50" charset="-128"/>
              </a:rPr>
              <a:t>医療安全</a:t>
            </a:r>
            <a:r>
              <a:rPr lang="ja-JP" altLang="en-US" sz="3200" b="1" kern="100" dirty="0" smtClean="0">
                <a:solidFill>
                  <a:srgbClr val="7145ED"/>
                </a:solidFill>
                <a:latin typeface="Meiryo UI" panose="020B0604030504040204" pitchFamily="50" charset="-128"/>
                <a:ea typeface="Meiryo UI" panose="020B0604030504040204" pitchFamily="50" charset="-128"/>
                <a:cs typeface="Meiryo UI" panose="020B0604030504040204" pitchFamily="50" charset="-128"/>
              </a:rPr>
              <a:t>の</a:t>
            </a:r>
            <a:r>
              <a:rPr lang="ja-JP" altLang="ja-JP" sz="3200" b="1" kern="100" dirty="0" smtClean="0">
                <a:solidFill>
                  <a:srgbClr val="7145ED"/>
                </a:solidFill>
                <a:latin typeface="Meiryo UI" panose="020B0604030504040204" pitchFamily="50" charset="-128"/>
                <a:ea typeface="Meiryo UI" panose="020B0604030504040204" pitchFamily="50" charset="-128"/>
                <a:cs typeface="Meiryo UI" panose="020B0604030504040204" pitchFamily="50" charset="-128"/>
              </a:rPr>
              <a:t>推進</a:t>
            </a:r>
            <a:endParaRPr lang="en-US" altLang="ja-JP" sz="3200" b="1" kern="100" dirty="0" smtClean="0">
              <a:solidFill>
                <a:srgbClr val="7145ED"/>
              </a:solidFill>
              <a:latin typeface="Meiryo UI" panose="020B0604030504040204" pitchFamily="50" charset="-128"/>
              <a:ea typeface="Meiryo UI" panose="020B0604030504040204" pitchFamily="50" charset="-128"/>
              <a:cs typeface="Meiryo UI" panose="020B0604030504040204" pitchFamily="50" charset="-128"/>
            </a:endParaRPr>
          </a:p>
          <a:p>
            <a:pPr marL="0" indent="0" algn="just">
              <a:lnSpc>
                <a:spcPct val="100000"/>
              </a:lnSpc>
              <a:spcBef>
                <a:spcPts val="1800"/>
              </a:spcBef>
              <a:spcAft>
                <a:spcPts val="0"/>
              </a:spcAft>
              <a:buNone/>
            </a:pPr>
            <a:r>
              <a:rPr lang="ja-JP" altLang="en-US" sz="3200" b="1" kern="100" dirty="0" smtClean="0">
                <a:solidFill>
                  <a:srgbClr val="7145ED"/>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3400" b="1" kern="100" dirty="0" smtClean="0">
                <a:solidFill>
                  <a:srgbClr val="7145ED"/>
                </a:solidFill>
                <a:latin typeface="Trebuchet MS" panose="020B0603020202020204" pitchFamily="34" charset="0"/>
                <a:ea typeface="Meiryo UI" panose="020B0604030504040204" pitchFamily="50" charset="-128"/>
                <a:cs typeface="Meiryo UI" panose="020B0604030504040204" pitchFamily="50" charset="-128"/>
              </a:rPr>
              <a:t>2</a:t>
            </a:r>
            <a:r>
              <a:rPr lang="en-US" altLang="ja-JP" sz="3200" b="1" kern="100" dirty="0" smtClean="0">
                <a:solidFill>
                  <a:srgbClr val="7145ED"/>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3200" b="1" kern="100" dirty="0" smtClean="0">
                <a:solidFill>
                  <a:srgbClr val="7145ED"/>
                </a:solidFill>
                <a:latin typeface="Meiryo UI" panose="020B0604030504040204" pitchFamily="50" charset="-128"/>
                <a:ea typeface="Meiryo UI" panose="020B0604030504040204" pitchFamily="50" charset="-128"/>
                <a:cs typeface="Meiryo UI" panose="020B0604030504040204" pitchFamily="50" charset="-128"/>
              </a:rPr>
              <a:t> 認知症ケア</a:t>
            </a:r>
            <a:r>
              <a:rPr lang="ja-JP" altLang="en-US" sz="3200" b="1" kern="100" dirty="0">
                <a:solidFill>
                  <a:srgbClr val="7145ED"/>
                </a:solidFill>
                <a:latin typeface="Meiryo UI" panose="020B0604030504040204" pitchFamily="50" charset="-128"/>
                <a:ea typeface="Meiryo UI" panose="020B0604030504040204" pitchFamily="50" charset="-128"/>
                <a:cs typeface="Meiryo UI" panose="020B0604030504040204" pitchFamily="50" charset="-128"/>
              </a:rPr>
              <a:t>の充実と</a:t>
            </a:r>
            <a:r>
              <a:rPr lang="ja-JP" altLang="en-US" sz="3200" b="1" kern="100" dirty="0" smtClean="0">
                <a:solidFill>
                  <a:srgbClr val="7145ED"/>
                </a:solidFill>
                <a:latin typeface="Meiryo UI" panose="020B0604030504040204" pitchFamily="50" charset="-128"/>
                <a:ea typeface="Meiryo UI" panose="020B0604030504040204" pitchFamily="50" charset="-128"/>
                <a:cs typeface="Meiryo UI" panose="020B0604030504040204" pitchFamily="50" charset="-128"/>
              </a:rPr>
              <a:t>入院長期化</a:t>
            </a:r>
            <a:r>
              <a:rPr lang="ja-JP" altLang="en-US" sz="3200" b="1" kern="100" dirty="0">
                <a:solidFill>
                  <a:srgbClr val="7145ED"/>
                </a:solidFill>
                <a:latin typeface="Meiryo UI" panose="020B0604030504040204" pitchFamily="50" charset="-128"/>
                <a:ea typeface="Meiryo UI" panose="020B0604030504040204" pitchFamily="50" charset="-128"/>
                <a:cs typeface="Meiryo UI" panose="020B0604030504040204" pitchFamily="50" charset="-128"/>
              </a:rPr>
              <a:t>の回避</a:t>
            </a:r>
            <a:endParaRPr lang="en-US" altLang="ja-JP" sz="3200" b="1" kern="100" dirty="0" smtClean="0">
              <a:solidFill>
                <a:srgbClr val="7145ED"/>
              </a:solidFill>
              <a:latin typeface="Meiryo UI" panose="020B0604030504040204" pitchFamily="50" charset="-128"/>
              <a:ea typeface="Meiryo UI" panose="020B0604030504040204" pitchFamily="50" charset="-128"/>
              <a:cs typeface="Meiryo UI" panose="020B0604030504040204" pitchFamily="50" charset="-128"/>
            </a:endParaRPr>
          </a:p>
          <a:p>
            <a:pPr marL="0" indent="0" algn="just">
              <a:lnSpc>
                <a:spcPct val="100000"/>
              </a:lnSpc>
              <a:spcBef>
                <a:spcPts val="0"/>
              </a:spcBef>
              <a:spcAft>
                <a:spcPts val="0"/>
              </a:spcAft>
              <a:buNone/>
            </a:pPr>
            <a:endParaRPr lang="en-US" altLang="ja-JP"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marL="0" indent="0" algn="just">
              <a:lnSpc>
                <a:spcPct val="100000"/>
              </a:lnSpc>
              <a:spcBef>
                <a:spcPts val="0"/>
              </a:spcBef>
              <a:spcAft>
                <a:spcPts val="0"/>
              </a:spcAft>
              <a:buNone/>
            </a:pPr>
            <a:r>
              <a:rPr lang="ja-JP" altLang="en-US"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ja-JP" sz="26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その</a:t>
            </a:r>
            <a:r>
              <a:rPr lang="ja-JP" altLang="ja-JP" sz="26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ための方法論を</a:t>
            </a:r>
            <a:r>
              <a:rPr lang="ja-JP" altLang="ja-JP" sz="26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紹介するとともに</a:t>
            </a:r>
            <a:r>
              <a:rPr lang="ja-JP" altLang="ja-JP" sz="26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ja-JP" sz="26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各</a:t>
            </a:r>
            <a:r>
              <a:rPr lang="ja-JP" altLang="en-US" sz="26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施設および部署</a:t>
            </a:r>
            <a:endParaRPr lang="en-US" altLang="ja-JP" sz="26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marL="0" indent="0" algn="just">
              <a:lnSpc>
                <a:spcPct val="100000"/>
              </a:lnSpc>
              <a:spcBef>
                <a:spcPts val="0"/>
              </a:spcBef>
              <a:spcAft>
                <a:spcPts val="0"/>
              </a:spcAft>
              <a:buNone/>
            </a:pPr>
            <a:r>
              <a:rPr lang="ja-JP" altLang="en-US" sz="26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6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ja-JP" sz="26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の状況</a:t>
            </a:r>
            <a:r>
              <a:rPr lang="ja-JP" altLang="ja-JP" sz="26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に</a:t>
            </a:r>
            <a:r>
              <a:rPr lang="ja-JP" altLang="ja-JP" sz="26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合わせ</a:t>
            </a:r>
            <a:r>
              <a:rPr lang="ja-JP" altLang="en-US" sz="26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た</a:t>
            </a:r>
            <a:r>
              <a:rPr lang="ja-JP" altLang="ja-JP" sz="26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方法</a:t>
            </a:r>
            <a:r>
              <a:rPr lang="ja-JP" altLang="ja-JP" sz="26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を開発・普及できるようにする。</a:t>
            </a:r>
            <a:endParaRPr lang="ja-JP" altLang="ja-JP" sz="2600" b="1" kern="100" dirty="0">
              <a:latin typeface="Meiryo UI" panose="020B0604030504040204" pitchFamily="50" charset="-128"/>
              <a:ea typeface="Meiryo UI" panose="020B0604030504040204" pitchFamily="50" charset="-128"/>
              <a:cs typeface="Meiryo UI" panose="020B0604030504040204" pitchFamily="50" charset="-128"/>
            </a:endParaRPr>
          </a:p>
          <a:p>
            <a:pPr marL="0" indent="0">
              <a:buNone/>
            </a:pPr>
            <a:endParaRPr lang="en-US" altLang="ja-JP"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4836752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378425" y="2018236"/>
            <a:ext cx="6291617" cy="2268891"/>
          </a:xfrm>
        </p:spPr>
        <p:txBody>
          <a:bodyPr>
            <a:noAutofit/>
          </a:bodyPr>
          <a:lstStyle/>
          <a:p>
            <a:pPr>
              <a:lnSpc>
                <a:spcPct val="100000"/>
              </a:lnSpc>
              <a:spcBef>
                <a:spcPts val="1800"/>
              </a:spcBef>
            </a:pPr>
            <a:r>
              <a:rPr lang="en-US" altLang="ja-JP" b="1" kern="100" dirty="0" smtClean="0">
                <a:solidFill>
                  <a:srgbClr val="7145ED"/>
                </a:solidFill>
                <a:latin typeface="Trebuchet MS" panose="020B0603020202020204" pitchFamily="34" charset="0"/>
                <a:ea typeface="Meiryo UI" panose="020B0604030504040204" pitchFamily="50" charset="-128"/>
                <a:cs typeface="Meiryo UI" panose="020B0604030504040204" pitchFamily="50" charset="-128"/>
              </a:rPr>
              <a:t>2</a:t>
            </a:r>
            <a:r>
              <a:rPr lang="en-US" altLang="ja-JP" b="1" kern="100" dirty="0" smtClean="0">
                <a:solidFill>
                  <a:srgbClr val="7145ED"/>
                </a:solidFill>
                <a:latin typeface="Meiryo UI" panose="020B0604030504040204" pitchFamily="50" charset="-128"/>
                <a:ea typeface="Meiryo UI" panose="020B0604030504040204" pitchFamily="50" charset="-128"/>
                <a:cs typeface="Meiryo UI" panose="020B0604030504040204" pitchFamily="50" charset="-128"/>
              </a:rPr>
              <a:t>)</a:t>
            </a:r>
            <a:r>
              <a:rPr lang="ja-JP" altLang="en-US" b="1" kern="100" dirty="0" smtClean="0">
                <a:solidFill>
                  <a:srgbClr val="7145ED"/>
                </a:solidFill>
                <a:latin typeface="Meiryo UI" panose="020B0604030504040204" pitchFamily="50" charset="-128"/>
                <a:ea typeface="Meiryo UI" panose="020B0604030504040204" pitchFamily="50" charset="-128"/>
                <a:cs typeface="Meiryo UI" panose="020B0604030504040204" pitchFamily="50" charset="-128"/>
              </a:rPr>
              <a:t> 認知症</a:t>
            </a:r>
            <a:r>
              <a:rPr lang="ja-JP" altLang="en-US" b="1" kern="100" dirty="0">
                <a:solidFill>
                  <a:srgbClr val="7145ED"/>
                </a:solidFill>
                <a:latin typeface="Meiryo UI" panose="020B0604030504040204" pitchFamily="50" charset="-128"/>
                <a:ea typeface="Meiryo UI" panose="020B0604030504040204" pitchFamily="50" charset="-128"/>
                <a:cs typeface="Meiryo UI" panose="020B0604030504040204" pitchFamily="50" charset="-128"/>
              </a:rPr>
              <a:t>ケア</a:t>
            </a:r>
            <a:r>
              <a:rPr lang="ja-JP" altLang="en-US" b="1" kern="100" dirty="0" smtClean="0">
                <a:solidFill>
                  <a:srgbClr val="7145ED"/>
                </a:solidFill>
                <a:latin typeface="Meiryo UI" panose="020B0604030504040204" pitchFamily="50" charset="-128"/>
                <a:ea typeface="Meiryo UI" panose="020B0604030504040204" pitchFamily="50" charset="-128"/>
                <a:cs typeface="Meiryo UI" panose="020B0604030504040204" pitchFamily="50" charset="-128"/>
              </a:rPr>
              <a:t>の充実 と</a:t>
            </a:r>
            <a:r>
              <a:rPr lang="en-US" altLang="ja-JP" b="1" kern="100" dirty="0" smtClean="0">
                <a:solidFill>
                  <a:srgbClr val="7145ED"/>
                </a:solidFill>
                <a:latin typeface="Meiryo UI" panose="020B0604030504040204" pitchFamily="50" charset="-128"/>
                <a:ea typeface="Meiryo UI" panose="020B0604030504040204" pitchFamily="50" charset="-128"/>
                <a:cs typeface="Meiryo UI" panose="020B0604030504040204" pitchFamily="50" charset="-128"/>
              </a:rPr>
              <a:t/>
            </a:r>
            <a:br>
              <a:rPr lang="en-US" altLang="ja-JP" b="1" kern="100" dirty="0" smtClean="0">
                <a:solidFill>
                  <a:srgbClr val="7145ED"/>
                </a:solidFill>
                <a:latin typeface="Meiryo UI" panose="020B0604030504040204" pitchFamily="50" charset="-128"/>
                <a:ea typeface="Meiryo UI" panose="020B0604030504040204" pitchFamily="50" charset="-128"/>
                <a:cs typeface="Meiryo UI" panose="020B0604030504040204" pitchFamily="50" charset="-128"/>
              </a:rPr>
            </a:br>
            <a:r>
              <a:rPr lang="ja-JP" altLang="en-US" b="1" kern="100" dirty="0" smtClean="0">
                <a:solidFill>
                  <a:srgbClr val="7145ED"/>
                </a:solidFill>
                <a:latin typeface="Meiryo UI" panose="020B0604030504040204" pitchFamily="50" charset="-128"/>
                <a:ea typeface="Meiryo UI" panose="020B0604030504040204" pitchFamily="50" charset="-128"/>
                <a:cs typeface="Meiryo UI" panose="020B0604030504040204" pitchFamily="50" charset="-128"/>
              </a:rPr>
              <a:t>    入院の長期化の回避</a:t>
            </a:r>
            <a:endParaRPr kumimoji="1" lang="ja-JP" altLang="en-US" dirty="0"/>
          </a:p>
        </p:txBody>
      </p:sp>
    </p:spTree>
    <p:extLst>
      <p:ext uri="{BB962C8B-B14F-4D97-AF65-F5344CB8AC3E}">
        <p14:creationId xmlns:p14="http://schemas.microsoft.com/office/powerpoint/2010/main" val="39685215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198436" y="1135117"/>
            <a:ext cx="8753475" cy="5565228"/>
          </a:xfrm>
        </p:spPr>
        <p:txBody>
          <a:bodyPr>
            <a:noAutofit/>
          </a:bodyPr>
          <a:lstStyle/>
          <a:p>
            <a:pPr indent="0" algn="just">
              <a:lnSpc>
                <a:spcPct val="100000"/>
              </a:lnSpc>
              <a:spcBef>
                <a:spcPts val="600"/>
              </a:spcBef>
              <a:spcAft>
                <a:spcPts val="0"/>
              </a:spcAft>
              <a:buNone/>
            </a:pPr>
            <a:r>
              <a:rPr lang="ja-JP" altLang="en-US" sz="29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環境の変化への</a:t>
            </a:r>
            <a:r>
              <a:rPr lang="ja-JP" altLang="en-US" sz="2900" b="1" u="sng" kern="100" dirty="0" smtClean="0">
                <a:latin typeface="Meiryo UI" panose="020B0604030504040204" pitchFamily="50" charset="-128"/>
                <a:ea typeface="Meiryo UI" panose="020B0604030504040204" pitchFamily="50" charset="-128"/>
                <a:cs typeface="Meiryo UI" panose="020B0604030504040204" pitchFamily="50" charset="-128"/>
              </a:rPr>
              <a:t>不適応</a:t>
            </a:r>
            <a:r>
              <a:rPr lang="ja-JP" altLang="en-US" sz="29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（リロケーションダメージ）</a:t>
            </a:r>
            <a:endParaRPr lang="en-US" altLang="ja-JP" sz="29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indent="0" algn="just">
              <a:lnSpc>
                <a:spcPct val="100000"/>
              </a:lnSpc>
              <a:spcBef>
                <a:spcPts val="600"/>
              </a:spcBef>
              <a:spcAft>
                <a:spcPts val="0"/>
              </a:spcAft>
              <a:buNone/>
            </a:pPr>
            <a:r>
              <a:rPr lang="ja-JP" altLang="en-US" sz="29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を起こしやすい</a:t>
            </a:r>
            <a:endParaRPr lang="en-US" altLang="ja-JP" sz="29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indent="0" algn="just">
              <a:lnSpc>
                <a:spcPct val="100000"/>
              </a:lnSpc>
              <a:spcBef>
                <a:spcPts val="600"/>
              </a:spcBef>
              <a:spcAft>
                <a:spcPts val="0"/>
              </a:spcAft>
              <a:buNone/>
            </a:pPr>
            <a:r>
              <a:rPr lang="ja-JP" altLang="en-US" sz="29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ja-JP" sz="29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身体症状</a:t>
            </a:r>
            <a:r>
              <a:rPr lang="ja-JP" altLang="en-US" sz="29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や治療</a:t>
            </a:r>
            <a:r>
              <a:rPr lang="ja-JP" altLang="ja-JP" sz="29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に</a:t>
            </a:r>
            <a:r>
              <a:rPr lang="ja-JP" altLang="ja-JP" sz="29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ともなう</a:t>
            </a:r>
            <a:r>
              <a:rPr lang="ja-JP" altLang="ja-JP" sz="2900" b="1" u="sng" kern="100" dirty="0" smtClean="0">
                <a:latin typeface="Meiryo UI" panose="020B0604030504040204" pitchFamily="50" charset="-128"/>
                <a:ea typeface="Meiryo UI" panose="020B0604030504040204" pitchFamily="50" charset="-128"/>
                <a:cs typeface="Meiryo UI" panose="020B0604030504040204" pitchFamily="50" charset="-128"/>
              </a:rPr>
              <a:t>苦痛</a:t>
            </a:r>
            <a:endParaRPr lang="en-US" altLang="ja-JP" sz="2900" b="1" u="sng" kern="100" dirty="0" smtClean="0">
              <a:latin typeface="Meiryo UI" panose="020B0604030504040204" pitchFamily="50" charset="-128"/>
              <a:ea typeface="Meiryo UI" panose="020B0604030504040204" pitchFamily="50" charset="-128"/>
              <a:cs typeface="Meiryo UI" panose="020B0604030504040204" pitchFamily="50" charset="-128"/>
            </a:endParaRPr>
          </a:p>
          <a:p>
            <a:pPr indent="0" algn="just">
              <a:lnSpc>
                <a:spcPct val="100000"/>
              </a:lnSpc>
              <a:spcBef>
                <a:spcPts val="600"/>
              </a:spcBef>
              <a:spcAft>
                <a:spcPts val="0"/>
              </a:spcAft>
              <a:buNone/>
            </a:pPr>
            <a:r>
              <a:rPr lang="ja-JP" altLang="en-US" sz="29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9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900" b="1" kern="100" dirty="0" smtClean="0">
                <a:solidFill>
                  <a:srgbClr val="7145ED"/>
                </a:solidFill>
                <a:latin typeface="Meiryo UI" panose="020B0604030504040204" pitchFamily="50" charset="-128"/>
                <a:ea typeface="Meiryo UI" panose="020B0604030504040204" pitchFamily="50" charset="-128"/>
                <a:cs typeface="Meiryo UI" panose="020B0604030504040204" pitchFamily="50" charset="-128"/>
              </a:rPr>
              <a:t>⇒ </a:t>
            </a:r>
            <a:r>
              <a:rPr lang="ja-JP" altLang="ja-JP" sz="2900" b="1" dirty="0" smtClean="0">
                <a:solidFill>
                  <a:srgbClr val="7145ED"/>
                </a:solidFill>
                <a:latin typeface="Meiryo UI" panose="020B0604030504040204" pitchFamily="50" charset="-128"/>
                <a:ea typeface="Meiryo UI" panose="020B0604030504040204" pitchFamily="50" charset="-128"/>
                <a:cs typeface="Meiryo UI" panose="020B0604030504040204" pitchFamily="50" charset="-128"/>
              </a:rPr>
              <a:t>せん</a:t>
            </a:r>
            <a:r>
              <a:rPr lang="ja-JP" altLang="ja-JP" sz="2900" b="1" dirty="0">
                <a:solidFill>
                  <a:srgbClr val="7145ED"/>
                </a:solidFill>
                <a:latin typeface="Meiryo UI" panose="020B0604030504040204" pitchFamily="50" charset="-128"/>
                <a:ea typeface="Meiryo UI" panose="020B0604030504040204" pitchFamily="50" charset="-128"/>
                <a:cs typeface="Meiryo UI" panose="020B0604030504040204" pitchFamily="50" charset="-128"/>
              </a:rPr>
              <a:t>妄の発症や</a:t>
            </a:r>
            <a:r>
              <a:rPr lang="en-US" altLang="ja-JP" sz="2900" b="1" dirty="0">
                <a:solidFill>
                  <a:srgbClr val="7145ED"/>
                </a:solidFill>
                <a:latin typeface="Trebuchet MS" panose="020B0603020202020204" pitchFamily="34" charset="0"/>
                <a:ea typeface="Meiryo UI" panose="020B0604030504040204" pitchFamily="50" charset="-128"/>
                <a:cs typeface="Meiryo UI" panose="020B0604030504040204" pitchFamily="50" charset="-128"/>
              </a:rPr>
              <a:t>BPSD</a:t>
            </a:r>
            <a:r>
              <a:rPr lang="ja-JP" altLang="ja-JP" sz="2900" b="1" dirty="0">
                <a:solidFill>
                  <a:srgbClr val="7145ED"/>
                </a:solidFill>
                <a:latin typeface="Meiryo UI" panose="020B0604030504040204" pitchFamily="50" charset="-128"/>
                <a:ea typeface="Meiryo UI" panose="020B0604030504040204" pitchFamily="50" charset="-128"/>
                <a:cs typeface="Meiryo UI" panose="020B0604030504040204" pitchFamily="50" charset="-128"/>
              </a:rPr>
              <a:t>の</a:t>
            </a:r>
            <a:r>
              <a:rPr lang="ja-JP" altLang="ja-JP" sz="2900" b="1" dirty="0" smtClean="0">
                <a:solidFill>
                  <a:srgbClr val="7145ED"/>
                </a:solidFill>
                <a:latin typeface="Meiryo UI" panose="020B0604030504040204" pitchFamily="50" charset="-128"/>
                <a:ea typeface="Meiryo UI" panose="020B0604030504040204" pitchFamily="50" charset="-128"/>
                <a:cs typeface="Meiryo UI" panose="020B0604030504040204" pitchFamily="50" charset="-128"/>
              </a:rPr>
              <a:t>出現</a:t>
            </a:r>
            <a:endParaRPr lang="en-US" altLang="ja-JP" sz="2900" b="1" dirty="0">
              <a:solidFill>
                <a:srgbClr val="7145ED"/>
              </a:solidFill>
              <a:latin typeface="Meiryo UI" panose="020B0604030504040204" pitchFamily="50" charset="-128"/>
              <a:ea typeface="Meiryo UI" panose="020B0604030504040204" pitchFamily="50" charset="-128"/>
              <a:cs typeface="Meiryo UI" panose="020B0604030504040204" pitchFamily="50" charset="-128"/>
            </a:endParaRPr>
          </a:p>
          <a:p>
            <a:pPr indent="0" algn="just">
              <a:lnSpc>
                <a:spcPct val="100000"/>
              </a:lnSpc>
              <a:spcBef>
                <a:spcPts val="600"/>
              </a:spcBef>
              <a:spcAft>
                <a:spcPts val="0"/>
              </a:spcAft>
              <a:buNone/>
            </a:pPr>
            <a:endParaRPr lang="en-US" altLang="ja-JP" sz="20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indent="0" algn="just">
              <a:lnSpc>
                <a:spcPct val="100000"/>
              </a:lnSpc>
              <a:spcBef>
                <a:spcPts val="600"/>
              </a:spcBef>
              <a:spcAft>
                <a:spcPts val="0"/>
              </a:spcAft>
              <a:buNone/>
            </a:pPr>
            <a:r>
              <a:rPr lang="ja-JP" altLang="en-US" sz="29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ja-JP" sz="29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治療</a:t>
            </a:r>
            <a:r>
              <a:rPr lang="ja-JP" altLang="ja-JP" sz="29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に</a:t>
            </a:r>
            <a:r>
              <a:rPr lang="ja-JP" altLang="ja-JP" sz="29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支障</a:t>
            </a:r>
            <a:r>
              <a:rPr lang="ja-JP" altLang="en-US" sz="29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をきたす ⇒ </a:t>
            </a:r>
            <a:r>
              <a:rPr lang="ja-JP" altLang="ja-JP" sz="29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入院</a:t>
            </a:r>
            <a:r>
              <a:rPr lang="ja-JP" altLang="ja-JP" sz="29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の長期化</a:t>
            </a:r>
            <a:endParaRPr lang="en-US" altLang="ja-JP" sz="29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indent="0" algn="just">
              <a:lnSpc>
                <a:spcPct val="100000"/>
              </a:lnSpc>
              <a:spcBef>
                <a:spcPts val="600"/>
              </a:spcBef>
              <a:spcAft>
                <a:spcPts val="0"/>
              </a:spcAft>
              <a:buNone/>
            </a:pPr>
            <a:r>
              <a:rPr lang="ja-JP" altLang="en-US" sz="29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9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 せん妄の遷延 </a:t>
            </a:r>
            <a:r>
              <a:rPr lang="ja-JP" altLang="en-US" sz="29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ja-JP" sz="29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適切</a:t>
            </a:r>
            <a:r>
              <a:rPr lang="ja-JP" altLang="ja-JP" sz="29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な退院</a:t>
            </a:r>
            <a:r>
              <a:rPr lang="ja-JP" altLang="ja-JP" sz="29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支援</a:t>
            </a:r>
            <a:r>
              <a:rPr lang="ja-JP" altLang="en-US" sz="29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につながらない</a:t>
            </a:r>
            <a:endParaRPr lang="en-US" altLang="ja-JP" sz="29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indent="0" algn="just">
              <a:lnSpc>
                <a:spcPct val="100000"/>
              </a:lnSpc>
              <a:spcBef>
                <a:spcPts val="600"/>
              </a:spcBef>
              <a:spcAft>
                <a:spcPts val="0"/>
              </a:spcAft>
              <a:buNone/>
            </a:pPr>
            <a:endParaRPr lang="en-US" altLang="ja-JP" sz="29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Rectangle 2"/>
          <p:cNvSpPr txBox="1">
            <a:spLocks noChangeArrowheads="1"/>
          </p:cNvSpPr>
          <p:nvPr/>
        </p:nvSpPr>
        <p:spPr>
          <a:xfrm>
            <a:off x="167319" y="256117"/>
            <a:ext cx="8753475" cy="581891"/>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lnSpc>
                <a:spcPct val="100000"/>
              </a:lnSpc>
              <a:spcBef>
                <a:spcPts val="600"/>
              </a:spcBef>
            </a:pPr>
            <a:r>
              <a:rPr lang="ja-JP" altLang="en-US" sz="3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一般病院で認知症患者が陥りやすい状況</a:t>
            </a:r>
            <a:endParaRPr lang="en-US" altLang="ja-JP" sz="3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Rectangle 3"/>
          <p:cNvSpPr>
            <a:spLocks noChangeArrowheads="1"/>
          </p:cNvSpPr>
          <p:nvPr/>
        </p:nvSpPr>
        <p:spPr bwMode="auto">
          <a:xfrm>
            <a:off x="259395" y="926017"/>
            <a:ext cx="8569325" cy="118236"/>
          </a:xfrm>
          <a:prstGeom prst="rect">
            <a:avLst/>
          </a:prstGeom>
          <a:gradFill rotWithShape="1">
            <a:gsLst>
              <a:gs pos="0">
                <a:srgbClr val="E4DEF2"/>
              </a:gs>
              <a:gs pos="100000">
                <a:srgbClr val="8A71C9"/>
              </a:gs>
            </a:gsLst>
            <a:lin ang="0" scaled="1"/>
          </a:gradFill>
          <a:ln>
            <a:noFill/>
          </a:ln>
          <a:extLst/>
        </p:spPr>
        <p:txBody>
          <a:bodyPr wrap="none" anchor="ctr"/>
          <a:lstStyle/>
          <a:p>
            <a:pPr algn="r">
              <a:defRPr/>
            </a:pPr>
            <a:endParaRPr lang="ja-JP" altLang="en-US">
              <a:effectLst>
                <a:outerShdw blurRad="38100" dist="38100" dir="2700000" algn="tl">
                  <a:srgbClr val="000000">
                    <a:alpha val="43137"/>
                  </a:srgbClr>
                </a:outerShdw>
              </a:effectLst>
              <a:latin typeface="Arial" charset="0"/>
            </a:endParaRPr>
          </a:p>
        </p:txBody>
      </p:sp>
      <p:sp>
        <p:nvSpPr>
          <p:cNvPr id="2" name="下矢印 1"/>
          <p:cNvSpPr/>
          <p:nvPr/>
        </p:nvSpPr>
        <p:spPr>
          <a:xfrm>
            <a:off x="5161367" y="3216166"/>
            <a:ext cx="898240" cy="363080"/>
          </a:xfrm>
          <a:prstGeom prst="downArrow">
            <a:avLst/>
          </a:prstGeom>
          <a:solidFill>
            <a:srgbClr val="7145ED"/>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kumimoji="1" lang="ja-JP" altLang="en-US" dirty="0" smtClean="0">
              <a:solidFill>
                <a:schemeClr val="tx1"/>
              </a:solidFill>
            </a:endParaRPr>
          </a:p>
        </p:txBody>
      </p:sp>
      <p:sp>
        <p:nvSpPr>
          <p:cNvPr id="6" name="メモ 5"/>
          <p:cNvSpPr/>
          <p:nvPr/>
        </p:nvSpPr>
        <p:spPr>
          <a:xfrm>
            <a:off x="374709" y="4927077"/>
            <a:ext cx="8338695" cy="1651144"/>
          </a:xfrm>
          <a:prstGeom prst="foldedCorner">
            <a:avLst/>
          </a:prstGeom>
          <a:solidFill>
            <a:schemeClr val="accent6">
              <a:lumMod val="40000"/>
              <a:lumOff val="6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p>
            <a:pPr algn="ctr"/>
            <a:r>
              <a:rPr lang="ja-JP" altLang="ja-JP" sz="28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入院時から</a:t>
            </a:r>
            <a:r>
              <a:rPr lang="ja-JP" altLang="ja-JP" sz="2800" b="1" dirty="0">
                <a:solidFill>
                  <a:srgbClr val="7145ED"/>
                </a:solidFill>
                <a:latin typeface="Meiryo UI" panose="020B0604030504040204" pitchFamily="50" charset="-128"/>
                <a:ea typeface="Meiryo UI" panose="020B0604030504040204" pitchFamily="50" charset="-128"/>
                <a:cs typeface="Meiryo UI" panose="020B0604030504040204" pitchFamily="50" charset="-128"/>
              </a:rPr>
              <a:t>個々に合ったケアを</a:t>
            </a:r>
            <a:r>
              <a:rPr lang="ja-JP" altLang="ja-JP" sz="2800" b="1" dirty="0" smtClean="0">
                <a:solidFill>
                  <a:srgbClr val="7145ED"/>
                </a:solidFill>
                <a:latin typeface="Meiryo UI" panose="020B0604030504040204" pitchFamily="50" charset="-128"/>
                <a:ea typeface="Meiryo UI" panose="020B0604030504040204" pitchFamily="50" charset="-128"/>
                <a:cs typeface="Meiryo UI" panose="020B0604030504040204" pitchFamily="50" charset="-128"/>
              </a:rPr>
              <a:t>実践</a:t>
            </a:r>
            <a:endParaRPr lang="en-US" altLang="ja-JP" sz="28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ja-JP" sz="28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せん</a:t>
            </a:r>
            <a:r>
              <a:rPr lang="ja-JP" altLang="ja-JP" sz="28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妄を予防</a:t>
            </a:r>
            <a:r>
              <a:rPr lang="ja-JP" altLang="en-US" sz="28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ja-JP" sz="28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もしくは</a:t>
            </a:r>
            <a:r>
              <a:rPr lang="ja-JP" altLang="en-US" sz="28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ja-JP" sz="2800" b="1" dirty="0">
                <a:solidFill>
                  <a:srgbClr val="7145ED"/>
                </a:solidFill>
                <a:latin typeface="Meiryo UI" panose="020B0604030504040204" pitchFamily="50" charset="-128"/>
                <a:ea typeface="Meiryo UI" panose="020B0604030504040204" pitchFamily="50" charset="-128"/>
                <a:cs typeface="Meiryo UI" panose="020B0604030504040204" pitchFamily="50" charset="-128"/>
              </a:rPr>
              <a:t>せん妄を遷延させないケア</a:t>
            </a:r>
            <a:r>
              <a:rPr lang="ja-JP" altLang="ja-JP" sz="2800" b="1" dirty="0" smtClean="0">
                <a:solidFill>
                  <a:srgbClr val="7145ED"/>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2800" b="1" dirty="0" smtClean="0">
              <a:solidFill>
                <a:srgbClr val="7145ED"/>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en-US" altLang="ja-JP" sz="2800" b="1" dirty="0" smtClean="0">
                <a:solidFill>
                  <a:srgbClr val="7145ED"/>
                </a:solidFill>
                <a:latin typeface="Trebuchet MS" panose="020B0603020202020204" pitchFamily="34" charset="0"/>
                <a:ea typeface="Meiryo UI" panose="020B0604030504040204" pitchFamily="50" charset="-128"/>
                <a:cs typeface="Meiryo UI" panose="020B0604030504040204" pitchFamily="50" charset="-128"/>
              </a:rPr>
              <a:t>BPSD</a:t>
            </a:r>
            <a:r>
              <a:rPr lang="ja-JP" altLang="ja-JP" sz="2800" b="1" dirty="0">
                <a:solidFill>
                  <a:srgbClr val="7145ED"/>
                </a:solidFill>
                <a:latin typeface="Meiryo UI" panose="020B0604030504040204" pitchFamily="50" charset="-128"/>
                <a:ea typeface="Meiryo UI" panose="020B0604030504040204" pitchFamily="50" charset="-128"/>
                <a:cs typeface="Meiryo UI" panose="020B0604030504040204" pitchFamily="50" charset="-128"/>
              </a:rPr>
              <a:t>が最小限になるケア</a:t>
            </a:r>
            <a:r>
              <a:rPr lang="ja-JP" altLang="ja-JP" sz="28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を全員で実践することが</a:t>
            </a:r>
            <a:r>
              <a:rPr lang="ja-JP" altLang="ja-JP" sz="28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必要</a:t>
            </a:r>
            <a:endParaRPr lang="ja-JP" altLang="en-US" sz="28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2366126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00707" y="226632"/>
            <a:ext cx="7886700" cy="640267"/>
          </a:xfrm>
        </p:spPr>
        <p:txBody>
          <a:bodyPr>
            <a:normAutofit/>
          </a:bodyPr>
          <a:lstStyle/>
          <a:p>
            <a:pPr algn="ctr"/>
            <a:r>
              <a:rPr kumimoji="1" lang="ja-JP" altLang="en-US" sz="3200" b="1" dirty="0" smtClean="0">
                <a:latin typeface="Meiryo UI" panose="020B0604030504040204" pitchFamily="50" charset="-128"/>
                <a:ea typeface="Meiryo UI" panose="020B0604030504040204" pitchFamily="50" charset="-128"/>
                <a:cs typeface="Meiryo UI" panose="020B0604030504040204" pitchFamily="50" charset="-128"/>
              </a:rPr>
              <a:t>認知症とせん妄はなぜ鑑別が必要か？</a:t>
            </a:r>
            <a:endParaRPr kumimoji="1" lang="ja-JP" altLang="en-US" sz="3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コンテンツ プレースホルダー 2"/>
          <p:cNvSpPr>
            <a:spLocks noGrp="1"/>
          </p:cNvSpPr>
          <p:nvPr>
            <p:ph idx="1"/>
          </p:nvPr>
        </p:nvSpPr>
        <p:spPr>
          <a:xfrm>
            <a:off x="0" y="1095624"/>
            <a:ext cx="8569325" cy="5041846"/>
          </a:xfrm>
        </p:spPr>
        <p:txBody>
          <a:bodyPr/>
          <a:lstStyle/>
          <a:p>
            <a:pPr marL="0" indent="0">
              <a:buNone/>
            </a:pPr>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  認知症</a:t>
            </a:r>
            <a:r>
              <a:rPr lang="ja-JP" altLang="en-US" b="1" dirty="0">
                <a:latin typeface="Meiryo UI" panose="020B0604030504040204" pitchFamily="50" charset="-128"/>
                <a:ea typeface="Meiryo UI" panose="020B0604030504040204" pitchFamily="50" charset="-128"/>
                <a:cs typeface="Meiryo UI" panose="020B0604030504040204" pitchFamily="50" charset="-128"/>
              </a:rPr>
              <a:t>とせん妄は症状が類似しているが、機序が</a:t>
            </a:r>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異なる</a:t>
            </a:r>
            <a:endParaRPr lang="en-US" altLang="ja-JP" b="1" dirty="0">
              <a:latin typeface="Meiryo UI" panose="020B0604030504040204" pitchFamily="50" charset="-128"/>
              <a:ea typeface="Meiryo UI" panose="020B0604030504040204" pitchFamily="50" charset="-128"/>
              <a:cs typeface="Meiryo UI" panose="020B0604030504040204" pitchFamily="50" charset="-128"/>
            </a:endParaRPr>
          </a:p>
          <a:p>
            <a:pPr marL="0" indent="0">
              <a:spcBef>
                <a:spcPts val="2400"/>
              </a:spcBef>
              <a:buNone/>
            </a:pPr>
            <a:r>
              <a:rPr lang="ja-JP" altLang="en-US" sz="24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24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例えば</a:t>
            </a:r>
            <a:r>
              <a:rPr lang="ja-JP" altLang="en-US" sz="2400"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2400" b="1"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2400" b="1" dirty="0">
              <a:latin typeface="Meiryo UI" panose="020B0604030504040204" pitchFamily="50" charset="-128"/>
              <a:ea typeface="Meiryo UI" panose="020B0604030504040204" pitchFamily="50" charset="-128"/>
              <a:cs typeface="Meiryo UI" panose="020B0604030504040204" pitchFamily="50" charset="-128"/>
            </a:endParaRPr>
          </a:p>
          <a:p>
            <a:pPr marL="0" indent="0" algn="ctr">
              <a:buNone/>
            </a:pPr>
            <a:r>
              <a:rPr lang="ja-JP" altLang="en-US" sz="2900" b="1" dirty="0">
                <a:uFill>
                  <a:solidFill>
                    <a:srgbClr val="FF0000"/>
                  </a:solidFill>
                </a:uFill>
                <a:latin typeface="Meiryo UI" panose="020B0604030504040204" pitchFamily="50" charset="-128"/>
                <a:ea typeface="Meiryo UI" panose="020B0604030504040204" pitchFamily="50" charset="-128"/>
                <a:cs typeface="Meiryo UI" panose="020B0604030504040204" pitchFamily="50" charset="-128"/>
              </a:rPr>
              <a:t>記憶障害・見当識障害</a:t>
            </a:r>
            <a:r>
              <a:rPr lang="ja-JP" altLang="en-US" sz="2900" b="1" dirty="0">
                <a:latin typeface="Meiryo UI" panose="020B0604030504040204" pitchFamily="50" charset="-128"/>
                <a:ea typeface="Meiryo UI" panose="020B0604030504040204" pitchFamily="50" charset="-128"/>
                <a:cs typeface="Meiryo UI" panose="020B0604030504040204" pitchFamily="50" charset="-128"/>
              </a:rPr>
              <a:t>などの</a:t>
            </a:r>
            <a:endParaRPr lang="en-US" altLang="ja-JP" sz="2900" b="1" dirty="0">
              <a:latin typeface="Meiryo UI" panose="020B0604030504040204" pitchFamily="50" charset="-128"/>
              <a:ea typeface="Meiryo UI" panose="020B0604030504040204" pitchFamily="50" charset="-128"/>
              <a:cs typeface="Meiryo UI" panose="020B0604030504040204" pitchFamily="50" charset="-128"/>
            </a:endParaRPr>
          </a:p>
          <a:p>
            <a:pPr marL="0" indent="0" algn="ctr">
              <a:buNone/>
            </a:pPr>
            <a:r>
              <a:rPr lang="ja-JP" altLang="en-US" sz="2900" b="1" u="wavyHeavy" dirty="0">
                <a:uFill>
                  <a:solidFill>
                    <a:srgbClr val="FF0000"/>
                  </a:solidFill>
                </a:uFill>
                <a:latin typeface="Meiryo UI" panose="020B0604030504040204" pitchFamily="50" charset="-128"/>
                <a:ea typeface="Meiryo UI" panose="020B0604030504040204" pitchFamily="50" charset="-128"/>
                <a:cs typeface="Meiryo UI" panose="020B0604030504040204" pitchFamily="50" charset="-128"/>
              </a:rPr>
              <a:t>認知機能障害</a:t>
            </a:r>
            <a:endParaRPr lang="en-US" altLang="ja-JP" sz="2900" b="1" u="wavyHeavy" dirty="0">
              <a:uFill>
                <a:solidFill>
                  <a:srgbClr val="FF0000"/>
                </a:solidFill>
              </a:uFill>
              <a:latin typeface="Meiryo UI" panose="020B0604030504040204" pitchFamily="50" charset="-128"/>
              <a:ea typeface="Meiryo UI" panose="020B0604030504040204" pitchFamily="50" charset="-128"/>
              <a:cs typeface="Meiryo UI" panose="020B0604030504040204" pitchFamily="50" charset="-128"/>
            </a:endParaRPr>
          </a:p>
          <a:p>
            <a:pPr marL="0" indent="0">
              <a:buNone/>
            </a:pPr>
            <a:endParaRPr kumimoji="1" lang="ja-JP" altLang="en-US" dirty="0"/>
          </a:p>
        </p:txBody>
      </p:sp>
      <p:sp>
        <p:nvSpPr>
          <p:cNvPr id="4" name="Rectangle 3"/>
          <p:cNvSpPr>
            <a:spLocks noChangeArrowheads="1"/>
          </p:cNvSpPr>
          <p:nvPr/>
        </p:nvSpPr>
        <p:spPr bwMode="auto">
          <a:xfrm>
            <a:off x="259395" y="866899"/>
            <a:ext cx="8569325" cy="118236"/>
          </a:xfrm>
          <a:prstGeom prst="rect">
            <a:avLst/>
          </a:prstGeom>
          <a:gradFill rotWithShape="1">
            <a:gsLst>
              <a:gs pos="0">
                <a:srgbClr val="E4DEF2"/>
              </a:gs>
              <a:gs pos="100000">
                <a:srgbClr val="8A71C9"/>
              </a:gs>
            </a:gsLst>
            <a:lin ang="0" scaled="1"/>
          </a:gradFill>
          <a:ln>
            <a:noFill/>
          </a:ln>
          <a:extLst/>
        </p:spPr>
        <p:txBody>
          <a:bodyPr wrap="none" anchor="ctr"/>
          <a:lstStyle/>
          <a:p>
            <a:pPr algn="r">
              <a:defRPr/>
            </a:pPr>
            <a:endParaRPr lang="ja-JP" altLang="en-US">
              <a:effectLst>
                <a:outerShdw blurRad="38100" dist="38100" dir="2700000" algn="tl">
                  <a:srgbClr val="000000">
                    <a:alpha val="43137"/>
                  </a:srgbClr>
                </a:outerShdw>
              </a:effectLst>
              <a:latin typeface="Arial" charset="0"/>
            </a:endParaRPr>
          </a:p>
        </p:txBody>
      </p:sp>
      <p:cxnSp>
        <p:nvCxnSpPr>
          <p:cNvPr id="5" name="直線矢印コネクタ 4"/>
          <p:cNvCxnSpPr/>
          <p:nvPr/>
        </p:nvCxnSpPr>
        <p:spPr>
          <a:xfrm flipV="1">
            <a:off x="2627808" y="3350416"/>
            <a:ext cx="468848" cy="532263"/>
          </a:xfrm>
          <a:prstGeom prst="straightConnector1">
            <a:avLst/>
          </a:prstGeom>
          <a:ln w="53975">
            <a:solidFill>
              <a:schemeClr val="tx1">
                <a:lumMod val="50000"/>
                <a:lumOff val="50000"/>
              </a:schemeClr>
            </a:solidFill>
            <a:tailEnd type="arrow" w="med" len="sm"/>
          </a:ln>
        </p:spPr>
        <p:style>
          <a:lnRef idx="1">
            <a:schemeClr val="accent1"/>
          </a:lnRef>
          <a:fillRef idx="0">
            <a:schemeClr val="accent1"/>
          </a:fillRef>
          <a:effectRef idx="0">
            <a:schemeClr val="accent1"/>
          </a:effectRef>
          <a:fontRef idx="minor">
            <a:schemeClr val="tx1"/>
          </a:fontRef>
        </p:style>
      </p:cxnSp>
      <p:cxnSp>
        <p:nvCxnSpPr>
          <p:cNvPr id="6" name="直線矢印コネクタ 5"/>
          <p:cNvCxnSpPr/>
          <p:nvPr/>
        </p:nvCxnSpPr>
        <p:spPr>
          <a:xfrm flipH="1" flipV="1">
            <a:off x="5110919" y="3350416"/>
            <a:ext cx="496678" cy="532263"/>
          </a:xfrm>
          <a:prstGeom prst="straightConnector1">
            <a:avLst/>
          </a:prstGeom>
          <a:ln w="53975">
            <a:solidFill>
              <a:schemeClr val="tx1">
                <a:lumMod val="50000"/>
                <a:lumOff val="50000"/>
              </a:schemeClr>
            </a:solidFill>
            <a:tailEnd type="arrow" w="med" len="sm"/>
          </a:ln>
        </p:spPr>
        <p:style>
          <a:lnRef idx="1">
            <a:schemeClr val="accent1"/>
          </a:lnRef>
          <a:fillRef idx="0">
            <a:schemeClr val="accent1"/>
          </a:fillRef>
          <a:effectRef idx="0">
            <a:schemeClr val="accent1"/>
          </a:effectRef>
          <a:fontRef idx="minor">
            <a:schemeClr val="tx1"/>
          </a:fontRef>
        </p:style>
      </p:cxnSp>
      <p:sp>
        <p:nvSpPr>
          <p:cNvPr id="7" name="正方形/長方形 6"/>
          <p:cNvSpPr/>
          <p:nvPr/>
        </p:nvSpPr>
        <p:spPr>
          <a:xfrm>
            <a:off x="1281503" y="3882679"/>
            <a:ext cx="5959317" cy="584775"/>
          </a:xfrm>
          <a:prstGeom prst="rect">
            <a:avLst/>
          </a:prstGeom>
        </p:spPr>
        <p:txBody>
          <a:bodyPr wrap="square">
            <a:spAutoFit/>
          </a:bodyPr>
          <a:lstStyle/>
          <a:p>
            <a:r>
              <a:rPr lang="ja-JP" altLang="en-US" sz="3200" b="1" dirty="0">
                <a:solidFill>
                  <a:srgbClr val="7145ED"/>
                </a:solidFill>
                <a:latin typeface="Meiryo UI" panose="020B0604030504040204" pitchFamily="50" charset="-128"/>
                <a:ea typeface="Meiryo UI" panose="020B0604030504040204" pitchFamily="50" charset="-128"/>
                <a:cs typeface="Meiryo UI" panose="020B0604030504040204" pitchFamily="50" charset="-128"/>
              </a:rPr>
              <a:t>認知症　　　　　　　　　　　せん妄</a:t>
            </a:r>
            <a:endParaRPr lang="en-US" altLang="ja-JP" sz="3200" b="1" dirty="0">
              <a:solidFill>
                <a:srgbClr val="7145ED"/>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テキスト ボックス 8"/>
          <p:cNvSpPr txBox="1"/>
          <p:nvPr/>
        </p:nvSpPr>
        <p:spPr>
          <a:xfrm>
            <a:off x="930796" y="4421288"/>
            <a:ext cx="2339102" cy="1015663"/>
          </a:xfrm>
          <a:prstGeom prst="rect">
            <a:avLst/>
          </a:prstGeom>
          <a:noFill/>
        </p:spPr>
        <p:txBody>
          <a:bodyPr wrap="none" rtlCol="0">
            <a:spAutoFit/>
          </a:bodyPr>
          <a:lstStyle/>
          <a:p>
            <a:r>
              <a:rPr lang="ja-JP" altLang="en-US" sz="2900" b="1" dirty="0">
                <a:latin typeface="Meiryo UI" panose="020B0604030504040204" pitchFamily="50" charset="-128"/>
                <a:ea typeface="Meiryo UI" panose="020B0604030504040204" pitchFamily="50" charset="-128"/>
                <a:cs typeface="Meiryo UI" panose="020B0604030504040204" pitchFamily="50" charset="-128"/>
              </a:rPr>
              <a:t>脳</a:t>
            </a:r>
            <a:r>
              <a:rPr lang="ja-JP" altLang="en-US" sz="2900" b="1" dirty="0" smtClean="0">
                <a:latin typeface="Meiryo UI" panose="020B0604030504040204" pitchFamily="50" charset="-128"/>
                <a:ea typeface="Meiryo UI" panose="020B0604030504040204" pitchFamily="50" charset="-128"/>
                <a:cs typeface="Meiryo UI" panose="020B0604030504040204" pitchFamily="50" charset="-128"/>
              </a:rPr>
              <a:t>が</a:t>
            </a:r>
            <a:r>
              <a:rPr lang="ja-JP" altLang="en-US" sz="2900" b="1" dirty="0">
                <a:latin typeface="Meiryo UI" panose="020B0604030504040204" pitchFamily="50" charset="-128"/>
                <a:ea typeface="Meiryo UI" panose="020B0604030504040204" pitchFamily="50" charset="-128"/>
                <a:cs typeface="Meiryo UI" panose="020B0604030504040204" pitchFamily="50" charset="-128"/>
              </a:rPr>
              <a:t>器質的</a:t>
            </a:r>
            <a:r>
              <a:rPr lang="ja-JP" altLang="en-US" sz="2900" b="1" dirty="0" smtClean="0">
                <a:latin typeface="Meiryo UI" panose="020B0604030504040204" pitchFamily="50" charset="-128"/>
                <a:ea typeface="Meiryo UI" panose="020B0604030504040204" pitchFamily="50" charset="-128"/>
                <a:cs typeface="Meiryo UI" panose="020B0604030504040204" pitchFamily="50" charset="-128"/>
              </a:rPr>
              <a:t>に</a:t>
            </a:r>
            <a:endParaRPr lang="en-US" altLang="ja-JP" sz="2900" b="1"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2900" b="1" dirty="0" smtClean="0">
                <a:latin typeface="Meiryo UI" panose="020B0604030504040204" pitchFamily="50" charset="-128"/>
                <a:ea typeface="Meiryo UI" panose="020B0604030504040204" pitchFamily="50" charset="-128"/>
                <a:cs typeface="Meiryo UI" panose="020B0604030504040204" pitchFamily="50" charset="-128"/>
              </a:rPr>
              <a:t>障害</a:t>
            </a:r>
            <a:r>
              <a:rPr lang="ja-JP" altLang="en-US" sz="2900" b="1" dirty="0">
                <a:latin typeface="Meiryo UI" panose="020B0604030504040204" pitchFamily="50" charset="-128"/>
                <a:ea typeface="Meiryo UI" panose="020B0604030504040204" pitchFamily="50" charset="-128"/>
                <a:cs typeface="Meiryo UI" panose="020B0604030504040204" pitchFamily="50" charset="-128"/>
              </a:rPr>
              <a:t>されて</a:t>
            </a:r>
            <a:endParaRPr kumimoji="1" lang="en-US" altLang="ja-JP" sz="2900"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テキスト ボックス 9"/>
          <p:cNvSpPr txBox="1"/>
          <p:nvPr/>
        </p:nvSpPr>
        <p:spPr>
          <a:xfrm>
            <a:off x="5030075" y="4399710"/>
            <a:ext cx="2525050" cy="1000274"/>
          </a:xfrm>
          <a:prstGeom prst="rect">
            <a:avLst/>
          </a:prstGeom>
          <a:noFill/>
        </p:spPr>
        <p:txBody>
          <a:bodyPr wrap="none" rtlCol="0">
            <a:spAutoFit/>
          </a:bodyPr>
          <a:lstStyle/>
          <a:p>
            <a:r>
              <a:rPr kumimoji="1" lang="ja-JP" altLang="en-US" sz="3000" dirty="0" smtClean="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2900" b="1" dirty="0" smtClean="0">
                <a:latin typeface="Meiryo UI" panose="020B0604030504040204" pitchFamily="50" charset="-128"/>
                <a:ea typeface="Meiryo UI" panose="020B0604030504040204" pitchFamily="50" charset="-128"/>
                <a:cs typeface="Meiryo UI" panose="020B0604030504040204" pitchFamily="50" charset="-128"/>
              </a:rPr>
              <a:t>注意障害が</a:t>
            </a:r>
            <a:endParaRPr kumimoji="1" lang="en-US" altLang="ja-JP" sz="2900" b="1"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29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2900" b="1" dirty="0" smtClean="0">
                <a:latin typeface="Meiryo UI" panose="020B0604030504040204" pitchFamily="50" charset="-128"/>
                <a:ea typeface="Meiryo UI" panose="020B0604030504040204" pitchFamily="50" charset="-128"/>
                <a:cs typeface="Meiryo UI" panose="020B0604030504040204" pitchFamily="50" charset="-128"/>
              </a:rPr>
              <a:t>ベース</a:t>
            </a:r>
            <a:r>
              <a:rPr kumimoji="1" lang="ja-JP" altLang="en-US" sz="2900" b="1" dirty="0" smtClean="0">
                <a:latin typeface="Meiryo UI" panose="020B0604030504040204" pitchFamily="50" charset="-128"/>
                <a:ea typeface="Meiryo UI" panose="020B0604030504040204" pitchFamily="50" charset="-128"/>
                <a:cs typeface="Meiryo UI" panose="020B0604030504040204" pitchFamily="50" charset="-128"/>
              </a:rPr>
              <a:t>となって</a:t>
            </a:r>
            <a:endParaRPr kumimoji="1" lang="ja-JP" altLang="en-US" sz="29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テキスト ボックス 10"/>
          <p:cNvSpPr txBox="1"/>
          <p:nvPr/>
        </p:nvSpPr>
        <p:spPr>
          <a:xfrm>
            <a:off x="1895693" y="5986884"/>
            <a:ext cx="4807726" cy="553998"/>
          </a:xfrm>
          <a:prstGeom prst="rect">
            <a:avLst/>
          </a:prstGeom>
          <a:noFill/>
        </p:spPr>
        <p:txBody>
          <a:bodyPr wrap="none" rtlCol="0">
            <a:spAutoFit/>
          </a:bodyPr>
          <a:lstStyle/>
          <a:p>
            <a:r>
              <a:rPr kumimoji="1" lang="ja-JP" altLang="en-US" sz="3000" b="1" dirty="0" smtClean="0">
                <a:latin typeface="Meiryo UI" panose="020B0604030504040204" pitchFamily="50" charset="-128"/>
                <a:ea typeface="Meiryo UI" panose="020B0604030504040204" pitchFamily="50" charset="-128"/>
                <a:cs typeface="Meiryo UI" panose="020B0604030504040204" pitchFamily="50" charset="-128"/>
              </a:rPr>
              <a:t>おぼえられない、理解できない</a:t>
            </a:r>
            <a:endParaRPr kumimoji="1" lang="ja-JP" altLang="en-US" sz="30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下矢印 11"/>
          <p:cNvSpPr/>
          <p:nvPr/>
        </p:nvSpPr>
        <p:spPr>
          <a:xfrm rot="19374047">
            <a:off x="2826550" y="5362513"/>
            <a:ext cx="540213" cy="548723"/>
          </a:xfrm>
          <a:prstGeom prst="downArrow">
            <a:avLst/>
          </a:prstGeom>
          <a:solidFill>
            <a:srgbClr val="FF66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kumimoji="1" lang="ja-JP" altLang="en-US" dirty="0" smtClean="0">
              <a:solidFill>
                <a:schemeClr val="tx1"/>
              </a:solidFill>
            </a:endParaRPr>
          </a:p>
        </p:txBody>
      </p:sp>
      <p:sp>
        <p:nvSpPr>
          <p:cNvPr id="14" name="下矢印 13"/>
          <p:cNvSpPr/>
          <p:nvPr/>
        </p:nvSpPr>
        <p:spPr>
          <a:xfrm rot="1931335">
            <a:off x="4769056" y="5356836"/>
            <a:ext cx="540213" cy="548723"/>
          </a:xfrm>
          <a:prstGeom prst="downArrow">
            <a:avLst/>
          </a:prstGeom>
          <a:solidFill>
            <a:srgbClr val="FF66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kumimoji="1" lang="ja-JP" altLang="en-US" dirty="0" smtClean="0">
              <a:solidFill>
                <a:schemeClr val="tx1"/>
              </a:solidFill>
            </a:endParaRPr>
          </a:p>
        </p:txBody>
      </p:sp>
      <p:sp>
        <p:nvSpPr>
          <p:cNvPr id="8" name="四角形吹き出し 7"/>
          <p:cNvSpPr/>
          <p:nvPr/>
        </p:nvSpPr>
        <p:spPr>
          <a:xfrm>
            <a:off x="6953250" y="1924050"/>
            <a:ext cx="2057400" cy="2251016"/>
          </a:xfrm>
          <a:prstGeom prst="wedgeRectCallout">
            <a:avLst>
              <a:gd name="adj1" fmla="val -62500"/>
              <a:gd name="adj2" fmla="val 32540"/>
            </a:avLst>
          </a:prstGeom>
          <a:ln/>
        </p:spPr>
        <p:style>
          <a:lnRef idx="1">
            <a:schemeClr val="accent2"/>
          </a:lnRef>
          <a:fillRef idx="2">
            <a:schemeClr val="accent2"/>
          </a:fillRef>
          <a:effectRef idx="1">
            <a:schemeClr val="accent2"/>
          </a:effectRef>
          <a:fontRef idx="minor">
            <a:schemeClr val="dk1"/>
          </a:fontRef>
        </p:style>
        <p:txBody>
          <a:bodyPr rtlCol="0" anchor="t" anchorCtr="0"/>
          <a:lstStyle/>
          <a:p>
            <a:pPr marL="285750" indent="-285750">
              <a:buFont typeface="Arial" panose="020B0604020202020204" pitchFamily="34" charset="0"/>
              <a:buChar char="•"/>
            </a:pPr>
            <a:r>
              <a:rPr kumimoji="1" lang="ja-JP" altLang="en-US" b="1" dirty="0" smtClean="0">
                <a:solidFill>
                  <a:schemeClr val="tx1"/>
                </a:solidFill>
              </a:rPr>
              <a:t>意識障害</a:t>
            </a:r>
            <a:endParaRPr kumimoji="1" lang="en-US" altLang="ja-JP" b="1" dirty="0" smtClean="0">
              <a:solidFill>
                <a:schemeClr val="tx1"/>
              </a:solidFill>
            </a:endParaRPr>
          </a:p>
          <a:p>
            <a:pPr marL="285750" indent="-285750">
              <a:buFont typeface="Arial" panose="020B0604020202020204" pitchFamily="34" charset="0"/>
              <a:buChar char="•"/>
            </a:pPr>
            <a:r>
              <a:rPr lang="ja-JP" altLang="en-US" b="1" dirty="0" smtClean="0">
                <a:solidFill>
                  <a:schemeClr val="tx1"/>
                </a:solidFill>
              </a:rPr>
              <a:t>発現期がはっきりしている。</a:t>
            </a:r>
            <a:endParaRPr lang="en-US" altLang="ja-JP" b="1" dirty="0" smtClean="0">
              <a:solidFill>
                <a:schemeClr val="tx1"/>
              </a:solidFill>
            </a:endParaRPr>
          </a:p>
          <a:p>
            <a:pPr marL="285750" indent="-285750">
              <a:buFont typeface="Arial" panose="020B0604020202020204" pitchFamily="34" charset="0"/>
              <a:buChar char="•"/>
            </a:pPr>
            <a:r>
              <a:rPr kumimoji="1" lang="ja-JP" altLang="en-US" b="1" dirty="0" smtClean="0">
                <a:solidFill>
                  <a:schemeClr val="tx1"/>
                </a:solidFill>
              </a:rPr>
              <a:t>身体的・心理的・環境要因がある。</a:t>
            </a:r>
            <a:endParaRPr kumimoji="1" lang="en-US" altLang="ja-JP" b="1" dirty="0" smtClean="0">
              <a:solidFill>
                <a:schemeClr val="tx1"/>
              </a:solidFill>
            </a:endParaRPr>
          </a:p>
          <a:p>
            <a:pPr marL="285750" indent="-285750">
              <a:buFont typeface="Arial" panose="020B0604020202020204" pitchFamily="34" charset="0"/>
              <a:buChar char="•"/>
            </a:pPr>
            <a:r>
              <a:rPr lang="ja-JP" altLang="en-US" b="1" dirty="0" smtClean="0">
                <a:solidFill>
                  <a:schemeClr val="tx1"/>
                </a:solidFill>
              </a:rPr>
              <a:t>数時間～数日</a:t>
            </a:r>
            <a:endParaRPr kumimoji="1" lang="en-US" altLang="ja-JP" b="1" dirty="0" smtClean="0">
              <a:solidFill>
                <a:schemeClr val="tx1"/>
              </a:solidFill>
            </a:endParaRPr>
          </a:p>
          <a:p>
            <a:endParaRPr kumimoji="1" lang="ja-JP" altLang="en-US" b="1" dirty="0" smtClean="0">
              <a:solidFill>
                <a:schemeClr val="tx1"/>
              </a:solidFill>
            </a:endParaRPr>
          </a:p>
        </p:txBody>
      </p:sp>
    </p:spTree>
    <p:extLst>
      <p:ext uri="{BB962C8B-B14F-4D97-AF65-F5344CB8AC3E}">
        <p14:creationId xmlns:p14="http://schemas.microsoft.com/office/powerpoint/2010/main" val="19560006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627797" y="1146412"/>
            <a:ext cx="8327017" cy="5490871"/>
          </a:xfrm>
        </p:spPr>
        <p:txBody>
          <a:bodyPr>
            <a:noAutofit/>
          </a:bodyPr>
          <a:lstStyle/>
          <a:p>
            <a:pPr marL="0" indent="0">
              <a:buNone/>
            </a:pPr>
            <a:r>
              <a:rPr lang="ja-JP" altLang="en-US" sz="2900" b="1" dirty="0" smtClean="0">
                <a:latin typeface="Meiryo UI" panose="020B0604030504040204" pitchFamily="50" charset="-128"/>
                <a:ea typeface="Meiryo UI" panose="020B0604030504040204" pitchFamily="50" charset="-128"/>
                <a:cs typeface="Meiryo UI" panose="020B0604030504040204" pitchFamily="50" charset="-128"/>
              </a:rPr>
              <a:t>症状</a:t>
            </a:r>
            <a:r>
              <a:rPr lang="ja-JP" altLang="en-US" sz="2900" b="1" dirty="0">
                <a:latin typeface="Meiryo UI" panose="020B0604030504040204" pitchFamily="50" charset="-128"/>
                <a:ea typeface="Meiryo UI" panose="020B0604030504040204" pitchFamily="50" charset="-128"/>
                <a:cs typeface="Meiryo UI" panose="020B0604030504040204" pitchFamily="50" charset="-128"/>
              </a:rPr>
              <a:t>が類似しているため、基本的なケアの考え方</a:t>
            </a:r>
            <a:r>
              <a:rPr lang="ja-JP" altLang="en-US" sz="2900" b="1" dirty="0" smtClean="0">
                <a:latin typeface="Meiryo UI" panose="020B0604030504040204" pitchFamily="50" charset="-128"/>
                <a:ea typeface="Meiryo UI" panose="020B0604030504040204" pitchFamily="50" charset="-128"/>
                <a:cs typeface="Meiryo UI" panose="020B0604030504040204" pitchFamily="50" charset="-128"/>
              </a:rPr>
              <a:t>は</a:t>
            </a:r>
            <a:endParaRPr lang="en-US" altLang="ja-JP" sz="2900" b="1"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2900" b="1" dirty="0" smtClean="0">
                <a:latin typeface="Meiryo UI" panose="020B0604030504040204" pitchFamily="50" charset="-128"/>
                <a:ea typeface="Meiryo UI" panose="020B0604030504040204" pitchFamily="50" charset="-128"/>
                <a:cs typeface="Meiryo UI" panose="020B0604030504040204" pitchFamily="50" charset="-128"/>
              </a:rPr>
              <a:t>同じで</a:t>
            </a:r>
            <a:r>
              <a:rPr lang="ja-JP" altLang="en-US" sz="2900" b="1" dirty="0">
                <a:latin typeface="Meiryo UI" panose="020B0604030504040204" pitchFamily="50" charset="-128"/>
                <a:ea typeface="Meiryo UI" panose="020B0604030504040204" pitchFamily="50" charset="-128"/>
                <a:cs typeface="Meiryo UI" panose="020B0604030504040204" pitchFamily="50" charset="-128"/>
              </a:rPr>
              <a:t>あるが、</a:t>
            </a:r>
            <a:r>
              <a:rPr lang="ja-JP" altLang="en-US" sz="2900" b="1" dirty="0">
                <a:solidFill>
                  <a:srgbClr val="7145ED"/>
                </a:solidFill>
                <a:latin typeface="Meiryo UI" panose="020B0604030504040204" pitchFamily="50" charset="-128"/>
                <a:ea typeface="Meiryo UI" panose="020B0604030504040204" pitchFamily="50" charset="-128"/>
                <a:cs typeface="Meiryo UI" panose="020B0604030504040204" pitchFamily="50" charset="-128"/>
              </a:rPr>
              <a:t>ゴールが異なる</a:t>
            </a:r>
            <a:endParaRPr lang="en-US" altLang="ja-JP" sz="2900" b="1" dirty="0">
              <a:solidFill>
                <a:srgbClr val="7145ED"/>
              </a:solidFill>
              <a:latin typeface="Meiryo UI" panose="020B0604030504040204" pitchFamily="50" charset="-128"/>
              <a:ea typeface="Meiryo UI" panose="020B0604030504040204" pitchFamily="50" charset="-128"/>
              <a:cs typeface="Meiryo UI" panose="020B0604030504040204" pitchFamily="50" charset="-128"/>
            </a:endParaRPr>
          </a:p>
          <a:p>
            <a:pPr marL="0" indent="0">
              <a:lnSpc>
                <a:spcPct val="100000"/>
              </a:lnSpc>
              <a:spcBef>
                <a:spcPts val="1800"/>
              </a:spcBef>
              <a:buNone/>
            </a:pPr>
            <a:r>
              <a:rPr lang="ja-JP" altLang="en-US" b="1" dirty="0">
                <a:latin typeface="Meiryo UI" panose="020B0604030504040204" pitchFamily="50" charset="-128"/>
                <a:ea typeface="Meiryo UI" panose="020B0604030504040204" pitchFamily="50" charset="-128"/>
                <a:cs typeface="Meiryo UI" panose="020B0604030504040204" pitchFamily="50" charset="-128"/>
              </a:rPr>
              <a:t> </a:t>
            </a:r>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2700" b="1" dirty="0" smtClean="0">
                <a:latin typeface="Meiryo UI" panose="020B0604030504040204" pitchFamily="50" charset="-128"/>
                <a:ea typeface="Meiryo UI" panose="020B0604030504040204" pitchFamily="50" charset="-128"/>
                <a:cs typeface="Meiryo UI" panose="020B0604030504040204" pitchFamily="50" charset="-128"/>
              </a:rPr>
              <a:t>認知</a:t>
            </a:r>
            <a:r>
              <a:rPr lang="ja-JP" altLang="en-US" sz="2700" b="1" dirty="0">
                <a:latin typeface="Meiryo UI" panose="020B0604030504040204" pitchFamily="50" charset="-128"/>
                <a:ea typeface="Meiryo UI" panose="020B0604030504040204" pitchFamily="50" charset="-128"/>
                <a:cs typeface="Meiryo UI" panose="020B0604030504040204" pitchFamily="50" charset="-128"/>
              </a:rPr>
              <a:t>機能は、身体の影響を</a:t>
            </a:r>
            <a:r>
              <a:rPr lang="ja-JP" altLang="en-US" sz="2700" b="1" dirty="0" smtClean="0">
                <a:latin typeface="Meiryo UI" panose="020B0604030504040204" pitchFamily="50" charset="-128"/>
                <a:ea typeface="Meiryo UI" panose="020B0604030504040204" pitchFamily="50" charset="-128"/>
                <a:cs typeface="Meiryo UI" panose="020B0604030504040204" pitchFamily="50" charset="-128"/>
              </a:rPr>
              <a:t>受けやすい</a:t>
            </a:r>
            <a:endParaRPr lang="en-US" altLang="ja-JP" sz="2700" b="1" dirty="0">
              <a:latin typeface="Meiryo UI" panose="020B0604030504040204" pitchFamily="50" charset="-128"/>
              <a:ea typeface="Meiryo UI" panose="020B0604030504040204" pitchFamily="50" charset="-128"/>
              <a:cs typeface="Meiryo UI" panose="020B0604030504040204" pitchFamily="50" charset="-128"/>
            </a:endParaRPr>
          </a:p>
          <a:p>
            <a:pPr marL="0" indent="0">
              <a:lnSpc>
                <a:spcPct val="100000"/>
              </a:lnSpc>
              <a:spcBef>
                <a:spcPts val="3000"/>
              </a:spcBef>
              <a:buNone/>
            </a:pPr>
            <a:r>
              <a:rPr lang="ja-JP" altLang="en-US" sz="27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2700" b="1" dirty="0" smtClean="0">
                <a:latin typeface="Meiryo UI" panose="020B0604030504040204" pitchFamily="50" charset="-128"/>
                <a:ea typeface="Meiryo UI" panose="020B0604030504040204" pitchFamily="50" charset="-128"/>
                <a:cs typeface="Meiryo UI" panose="020B0604030504040204" pitchFamily="50" charset="-128"/>
              </a:rPr>
              <a:t>    認知症</a:t>
            </a:r>
            <a:r>
              <a:rPr lang="ja-JP" altLang="en-US" sz="2700" b="1" dirty="0">
                <a:latin typeface="Meiryo UI" panose="020B0604030504040204" pitchFamily="50" charset="-128"/>
                <a:ea typeface="Meiryo UI" panose="020B0604030504040204" pitchFamily="50" charset="-128"/>
                <a:cs typeface="Meiryo UI" panose="020B0604030504040204" pitchFamily="50" charset="-128"/>
              </a:rPr>
              <a:t>はあっても、せん妄によって、より</a:t>
            </a:r>
            <a:r>
              <a:rPr lang="ja-JP" altLang="en-US" sz="2700" b="1" dirty="0" smtClean="0">
                <a:latin typeface="Meiryo UI" panose="020B0604030504040204" pitchFamily="50" charset="-128"/>
                <a:ea typeface="Meiryo UI" panose="020B0604030504040204" pitchFamily="50" charset="-128"/>
                <a:cs typeface="Meiryo UI" panose="020B0604030504040204" pitchFamily="50" charset="-128"/>
              </a:rPr>
              <a:t>認知機能</a:t>
            </a:r>
            <a:endParaRPr lang="en-US" altLang="ja-JP" sz="2700" b="1"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lnSpc>
                <a:spcPct val="100000"/>
              </a:lnSpc>
              <a:spcBef>
                <a:spcPts val="0"/>
              </a:spcBef>
              <a:buNone/>
            </a:pPr>
            <a:r>
              <a:rPr lang="ja-JP" altLang="en-US" sz="2700" b="1" dirty="0" smtClean="0">
                <a:latin typeface="Meiryo UI" panose="020B0604030504040204" pitchFamily="50" charset="-128"/>
                <a:ea typeface="Meiryo UI" panose="020B0604030504040204" pitchFamily="50" charset="-128"/>
                <a:cs typeface="Meiryo UI" panose="020B0604030504040204" pitchFamily="50" charset="-128"/>
              </a:rPr>
              <a:t>      が低下</a:t>
            </a:r>
            <a:r>
              <a:rPr lang="ja-JP" altLang="en-US" sz="2700" b="1" dirty="0">
                <a:latin typeface="Meiryo UI" panose="020B0604030504040204" pitchFamily="50" charset="-128"/>
                <a:ea typeface="Meiryo UI" panose="020B0604030504040204" pitchFamily="50" charset="-128"/>
                <a:cs typeface="Meiryo UI" panose="020B0604030504040204" pitchFamily="50" charset="-128"/>
              </a:rPr>
              <a:t>していることが考えられる</a:t>
            </a:r>
            <a:endParaRPr lang="en-US" altLang="ja-JP" sz="2700" b="1" dirty="0">
              <a:latin typeface="Meiryo UI" panose="020B0604030504040204" pitchFamily="50" charset="-128"/>
              <a:ea typeface="Meiryo UI" panose="020B0604030504040204" pitchFamily="50" charset="-128"/>
              <a:cs typeface="Meiryo UI" panose="020B0604030504040204" pitchFamily="50" charset="-128"/>
            </a:endParaRPr>
          </a:p>
          <a:p>
            <a:pPr marL="0" indent="0">
              <a:lnSpc>
                <a:spcPct val="100000"/>
              </a:lnSpc>
              <a:spcBef>
                <a:spcPts val="3000"/>
              </a:spcBef>
              <a:buNone/>
            </a:pPr>
            <a:r>
              <a:rPr lang="ja-JP" altLang="en-US" sz="27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2700" b="1" dirty="0" smtClean="0">
                <a:latin typeface="Meiryo UI" panose="020B0604030504040204" pitchFamily="50" charset="-128"/>
                <a:ea typeface="Meiryo UI" panose="020B0604030504040204" pitchFamily="50" charset="-128"/>
                <a:cs typeface="Meiryo UI" panose="020B0604030504040204" pitchFamily="50" charset="-128"/>
              </a:rPr>
              <a:t>    それ</a:t>
            </a:r>
            <a:r>
              <a:rPr lang="ja-JP" altLang="en-US" sz="2700" b="1" dirty="0">
                <a:latin typeface="Meiryo UI" panose="020B0604030504040204" pitchFamily="50" charset="-128"/>
                <a:ea typeface="Meiryo UI" panose="020B0604030504040204" pitchFamily="50" charset="-128"/>
                <a:cs typeface="Meiryo UI" panose="020B0604030504040204" pitchFamily="50" charset="-128"/>
              </a:rPr>
              <a:t>を理解して</a:t>
            </a:r>
            <a:r>
              <a:rPr lang="ja-JP" altLang="en-US" sz="2700" b="1" dirty="0" smtClean="0">
                <a:latin typeface="Meiryo UI" panose="020B0604030504040204" pitchFamily="50" charset="-128"/>
                <a:ea typeface="Meiryo UI" panose="020B0604030504040204" pitchFamily="50" charset="-128"/>
                <a:cs typeface="Meiryo UI" panose="020B0604030504040204" pitchFamily="50" charset="-128"/>
              </a:rPr>
              <a:t>いない</a:t>
            </a:r>
            <a:r>
              <a:rPr lang="ja-JP" altLang="en-US" sz="2700" b="1" dirty="0">
                <a:latin typeface="Meiryo UI" panose="020B0604030504040204" pitchFamily="50" charset="-128"/>
                <a:ea typeface="Meiryo UI" panose="020B0604030504040204" pitchFamily="50" charset="-128"/>
                <a:cs typeface="Meiryo UI" panose="020B0604030504040204" pitchFamily="50" charset="-128"/>
              </a:rPr>
              <a:t>と</a:t>
            </a:r>
            <a:r>
              <a:rPr lang="ja-JP" altLang="en-US" sz="27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「認知症が進行した</a:t>
            </a:r>
            <a:r>
              <a:rPr lang="ja-JP" altLang="en-US" sz="27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700" b="1" dirty="0" smtClean="0">
                <a:latin typeface="Meiryo UI" panose="020B0604030504040204" pitchFamily="50" charset="-128"/>
                <a:ea typeface="Meiryo UI" panose="020B0604030504040204" pitchFamily="50" charset="-128"/>
                <a:cs typeface="Meiryo UI" panose="020B0604030504040204" pitchFamily="50" charset="-128"/>
              </a:rPr>
              <a:t>と</a:t>
            </a:r>
            <a:endParaRPr lang="en-US" altLang="ja-JP" sz="2700" b="1"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27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2700" b="1" dirty="0" smtClean="0">
                <a:latin typeface="Meiryo UI" panose="020B0604030504040204" pitchFamily="50" charset="-128"/>
                <a:ea typeface="Meiryo UI" panose="020B0604030504040204" pitchFamily="50" charset="-128"/>
                <a:cs typeface="Meiryo UI" panose="020B0604030504040204" pitchFamily="50" charset="-128"/>
              </a:rPr>
              <a:t>     捉えられる危険性</a:t>
            </a:r>
            <a:r>
              <a:rPr lang="ja-JP" altLang="en-US" sz="2700" b="1" dirty="0">
                <a:latin typeface="Meiryo UI" panose="020B0604030504040204" pitchFamily="50" charset="-128"/>
                <a:ea typeface="Meiryo UI" panose="020B0604030504040204" pitchFamily="50" charset="-128"/>
                <a:cs typeface="Meiryo UI" panose="020B0604030504040204" pitchFamily="50" charset="-128"/>
              </a:rPr>
              <a:t>が</a:t>
            </a:r>
            <a:r>
              <a:rPr lang="ja-JP" altLang="en-US" sz="2700" b="1" dirty="0" smtClean="0">
                <a:latin typeface="Meiryo UI" panose="020B0604030504040204" pitchFamily="50" charset="-128"/>
                <a:ea typeface="Meiryo UI" panose="020B0604030504040204" pitchFamily="50" charset="-128"/>
                <a:cs typeface="Meiryo UI" panose="020B0604030504040204" pitchFamily="50" charset="-128"/>
              </a:rPr>
              <a:t>ある</a:t>
            </a:r>
            <a:endParaRPr lang="en-US" altLang="ja-JP" sz="2700" b="1" dirty="0">
              <a:latin typeface="Meiryo UI" panose="020B0604030504040204" pitchFamily="50" charset="-128"/>
              <a:ea typeface="Meiryo UI" panose="020B0604030504040204" pitchFamily="50" charset="-128"/>
              <a:cs typeface="Meiryo UI" panose="020B0604030504040204" pitchFamily="50" charset="-128"/>
            </a:endParaRPr>
          </a:p>
          <a:p>
            <a:pPr marL="0" indent="0">
              <a:lnSpc>
                <a:spcPct val="100000"/>
              </a:lnSpc>
              <a:spcBef>
                <a:spcPts val="3000"/>
              </a:spcBef>
              <a:buNone/>
            </a:pPr>
            <a:r>
              <a:rPr lang="ja-JP" altLang="en-US" sz="27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270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36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本来</a:t>
            </a:r>
            <a:r>
              <a:rPr lang="ja-JP" altLang="en-US" sz="36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の“その人”がみえなくなる</a:t>
            </a:r>
            <a:endParaRPr lang="en-US" altLang="ja-JP" sz="36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36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36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    ⇒ 適切</a:t>
            </a:r>
            <a:r>
              <a:rPr lang="ja-JP" altLang="en-US" sz="36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な退院支援につながらなく</a:t>
            </a:r>
            <a:r>
              <a:rPr lang="ja-JP" altLang="en-US" sz="36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なる</a:t>
            </a:r>
            <a:endParaRPr lang="ja-JP" altLang="en-US" sz="36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Rectangle 3"/>
          <p:cNvSpPr>
            <a:spLocks noChangeArrowheads="1"/>
          </p:cNvSpPr>
          <p:nvPr/>
        </p:nvSpPr>
        <p:spPr bwMode="auto">
          <a:xfrm>
            <a:off x="259395" y="866899"/>
            <a:ext cx="8569325" cy="118236"/>
          </a:xfrm>
          <a:prstGeom prst="rect">
            <a:avLst/>
          </a:prstGeom>
          <a:gradFill rotWithShape="1">
            <a:gsLst>
              <a:gs pos="0">
                <a:srgbClr val="E4DEF2"/>
              </a:gs>
              <a:gs pos="100000">
                <a:srgbClr val="8A71C9"/>
              </a:gs>
            </a:gsLst>
            <a:lin ang="0" scaled="1"/>
          </a:gradFill>
          <a:ln>
            <a:noFill/>
          </a:ln>
          <a:extLst/>
        </p:spPr>
        <p:txBody>
          <a:bodyPr wrap="none" anchor="ctr"/>
          <a:lstStyle/>
          <a:p>
            <a:pPr algn="r">
              <a:defRPr/>
            </a:pPr>
            <a:endParaRPr lang="ja-JP" altLang="en-US">
              <a:effectLst>
                <a:outerShdw blurRad="38100" dist="38100" dir="2700000" algn="tl">
                  <a:srgbClr val="000000">
                    <a:alpha val="43137"/>
                  </a:srgbClr>
                </a:outerShdw>
              </a:effectLst>
              <a:latin typeface="Arial" charset="0"/>
            </a:endParaRPr>
          </a:p>
        </p:txBody>
      </p:sp>
      <p:sp>
        <p:nvSpPr>
          <p:cNvPr id="6" name="タイトル 1"/>
          <p:cNvSpPr>
            <a:spLocks noGrp="1"/>
          </p:cNvSpPr>
          <p:nvPr>
            <p:ph type="title"/>
          </p:nvPr>
        </p:nvSpPr>
        <p:spPr>
          <a:xfrm>
            <a:off x="600707" y="226632"/>
            <a:ext cx="7886700" cy="640267"/>
          </a:xfrm>
        </p:spPr>
        <p:txBody>
          <a:bodyPr>
            <a:normAutofit/>
          </a:bodyPr>
          <a:lstStyle/>
          <a:p>
            <a:pPr algn="ctr"/>
            <a:r>
              <a:rPr kumimoji="1" lang="ja-JP" altLang="en-US" sz="3200" b="1" dirty="0" smtClean="0">
                <a:latin typeface="Meiryo UI" panose="020B0604030504040204" pitchFamily="50" charset="-128"/>
                <a:ea typeface="Meiryo UI" panose="020B0604030504040204" pitchFamily="50" charset="-128"/>
                <a:cs typeface="Meiryo UI" panose="020B0604030504040204" pitchFamily="50" charset="-128"/>
              </a:rPr>
              <a:t>認知症とせん妄のケアの相違</a:t>
            </a:r>
            <a:endParaRPr kumimoji="1" lang="ja-JP" altLang="en-US" sz="3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二等辺三角形 6"/>
          <p:cNvSpPr/>
          <p:nvPr/>
        </p:nvSpPr>
        <p:spPr>
          <a:xfrm rot="10800000">
            <a:off x="3698631" y="2866028"/>
            <a:ext cx="982551" cy="232012"/>
          </a:xfrm>
          <a:prstGeom prst="triangle">
            <a:avLst/>
          </a:prstGeom>
          <a:solidFill>
            <a:srgbClr val="7145E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kumimoji="1" lang="ja-JP" altLang="en-US" dirty="0" smtClean="0">
              <a:solidFill>
                <a:schemeClr val="tx1"/>
              </a:solidFill>
            </a:endParaRPr>
          </a:p>
        </p:txBody>
      </p:sp>
      <p:sp>
        <p:nvSpPr>
          <p:cNvPr id="8" name="二等辺三角形 7"/>
          <p:cNvSpPr/>
          <p:nvPr/>
        </p:nvSpPr>
        <p:spPr>
          <a:xfrm rot="10800000">
            <a:off x="3698630" y="4082951"/>
            <a:ext cx="982551" cy="232012"/>
          </a:xfrm>
          <a:prstGeom prst="triangle">
            <a:avLst/>
          </a:prstGeom>
          <a:solidFill>
            <a:srgbClr val="7145E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kumimoji="1" lang="ja-JP" altLang="en-US" dirty="0" smtClean="0">
              <a:solidFill>
                <a:schemeClr val="tx1"/>
              </a:solidFill>
            </a:endParaRPr>
          </a:p>
        </p:txBody>
      </p:sp>
      <p:sp>
        <p:nvSpPr>
          <p:cNvPr id="9" name="二等辺三角形 8"/>
          <p:cNvSpPr/>
          <p:nvPr/>
        </p:nvSpPr>
        <p:spPr>
          <a:xfrm rot="10800000">
            <a:off x="3698629" y="5324895"/>
            <a:ext cx="982551" cy="232012"/>
          </a:xfrm>
          <a:prstGeom prst="triangle">
            <a:avLst/>
          </a:prstGeom>
          <a:solidFill>
            <a:srgbClr val="7145E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kumimoji="1" lang="ja-JP" altLang="en-US" dirty="0" smtClean="0">
              <a:solidFill>
                <a:schemeClr val="tx1"/>
              </a:solidFill>
            </a:endParaRPr>
          </a:p>
        </p:txBody>
      </p:sp>
    </p:spTree>
    <p:extLst>
      <p:ext uri="{BB962C8B-B14F-4D97-AF65-F5344CB8AC3E}">
        <p14:creationId xmlns:p14="http://schemas.microsoft.com/office/powerpoint/2010/main" val="335370091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角丸四角形 6"/>
          <p:cNvSpPr/>
          <p:nvPr/>
        </p:nvSpPr>
        <p:spPr>
          <a:xfrm>
            <a:off x="1078172" y="5445458"/>
            <a:ext cx="6619165" cy="1125938"/>
          </a:xfrm>
          <a:prstGeom prst="round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コンテンツ プレースホルダー 2"/>
          <p:cNvSpPr>
            <a:spLocks noGrp="1"/>
          </p:cNvSpPr>
          <p:nvPr>
            <p:ph idx="1"/>
          </p:nvPr>
        </p:nvSpPr>
        <p:spPr>
          <a:xfrm>
            <a:off x="290512" y="1583140"/>
            <a:ext cx="8334874" cy="5076967"/>
          </a:xfrm>
        </p:spPr>
        <p:txBody>
          <a:bodyPr>
            <a:noAutofit/>
          </a:bodyPr>
          <a:lstStyle/>
          <a:p>
            <a:pPr marL="0" indent="0" algn="just">
              <a:lnSpc>
                <a:spcPct val="100000"/>
              </a:lnSpc>
              <a:spcAft>
                <a:spcPts val="0"/>
              </a:spcAft>
              <a:buNone/>
            </a:pPr>
            <a:r>
              <a:rPr lang="ja-JP" altLang="en-US" sz="2900" b="1" kern="100" dirty="0" smtClean="0">
                <a:latin typeface="Meiryo UI" panose="020B0604030504040204" pitchFamily="50" charset="-128"/>
                <a:ea typeface="Meiryo UI" panose="020B0604030504040204" pitchFamily="50" charset="-128"/>
                <a:cs typeface="Meiryo UI" panose="020B0604030504040204" pitchFamily="50" charset="-128"/>
              </a:rPr>
              <a:t>  ● 入院時の聴取で</a:t>
            </a:r>
            <a:r>
              <a:rPr lang="ja-JP" altLang="en-US" sz="2900" b="1" kern="100" dirty="0" smtClean="0">
                <a:solidFill>
                  <a:srgbClr val="7145ED"/>
                </a:solidFill>
                <a:latin typeface="Meiryo UI" panose="020B0604030504040204" pitchFamily="50" charset="-128"/>
                <a:ea typeface="Meiryo UI" panose="020B0604030504040204" pitchFamily="50" charset="-128"/>
                <a:cs typeface="Meiryo UI" panose="020B0604030504040204" pitchFamily="50" charset="-128"/>
              </a:rPr>
              <a:t>リスク要因を確認</a:t>
            </a:r>
            <a:r>
              <a:rPr lang="ja-JP" altLang="en-US" sz="2900" b="1" kern="100" dirty="0" smtClean="0">
                <a:latin typeface="Meiryo UI" panose="020B0604030504040204" pitchFamily="50" charset="-128"/>
                <a:ea typeface="Meiryo UI" panose="020B0604030504040204" pitchFamily="50" charset="-128"/>
                <a:cs typeface="Meiryo UI" panose="020B0604030504040204" pitchFamily="50" charset="-128"/>
              </a:rPr>
              <a:t>する</a:t>
            </a:r>
          </a:p>
          <a:p>
            <a:pPr marL="0" indent="0" algn="just">
              <a:lnSpc>
                <a:spcPct val="100000"/>
              </a:lnSpc>
              <a:spcBef>
                <a:spcPts val="600"/>
              </a:spcBef>
              <a:spcAft>
                <a:spcPts val="0"/>
              </a:spcAft>
              <a:buNone/>
            </a:pPr>
            <a:r>
              <a:rPr lang="ja-JP" altLang="en-US" sz="2900" b="1" kern="1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2400" b="1" kern="100" dirty="0" smtClean="0">
                <a:latin typeface="Meiryo UI" panose="020B0604030504040204" pitchFamily="50" charset="-128"/>
                <a:ea typeface="Meiryo UI" panose="020B0604030504040204" pitchFamily="50" charset="-128"/>
                <a:cs typeface="Meiryo UI" panose="020B0604030504040204" pitchFamily="50" charset="-128"/>
              </a:rPr>
              <a:t>リスク要因：</a:t>
            </a:r>
            <a:r>
              <a:rPr lang="ja-JP" altLang="en-US" sz="2400" b="1" kern="100" dirty="0" smtClean="0">
                <a:solidFill>
                  <a:schemeClr val="accent6">
                    <a:lumMod val="75000"/>
                  </a:schemeClr>
                </a:solidFill>
                <a:latin typeface="Meiryo UI" panose="020B0604030504040204" pitchFamily="50" charset="-128"/>
                <a:ea typeface="Meiryo UI" panose="020B0604030504040204" pitchFamily="50" charset="-128"/>
                <a:cs typeface="Meiryo UI" panose="020B0604030504040204" pitchFamily="50" charset="-128"/>
              </a:rPr>
              <a:t>「対応力向上編、せん妄の要因」参照</a:t>
            </a:r>
            <a:endParaRPr lang="en-US" altLang="ja-JP" sz="2400" b="1" kern="100" dirty="0" smtClean="0">
              <a:solidFill>
                <a:schemeClr val="accent6">
                  <a:lumMod val="75000"/>
                </a:schemeClr>
              </a:solidFill>
              <a:latin typeface="Meiryo UI" panose="020B0604030504040204" pitchFamily="50" charset="-128"/>
              <a:ea typeface="Meiryo UI" panose="020B0604030504040204" pitchFamily="50" charset="-128"/>
              <a:cs typeface="Meiryo UI" panose="020B0604030504040204" pitchFamily="50" charset="-128"/>
            </a:endParaRPr>
          </a:p>
          <a:p>
            <a:pPr marL="0" indent="0" algn="just">
              <a:lnSpc>
                <a:spcPct val="100000"/>
              </a:lnSpc>
              <a:spcBef>
                <a:spcPts val="2400"/>
              </a:spcBef>
              <a:spcAft>
                <a:spcPts val="0"/>
              </a:spcAft>
              <a:buNone/>
            </a:pPr>
            <a:r>
              <a:rPr lang="ja-JP" altLang="en-US" b="1" kern="100" dirty="0" smtClean="0">
                <a:latin typeface="Meiryo UI" panose="020B0604030504040204" pitchFamily="50" charset="-128"/>
                <a:ea typeface="Meiryo UI" panose="020B0604030504040204" pitchFamily="50" charset="-128"/>
                <a:cs typeface="Meiryo UI" panose="020B0604030504040204" pitchFamily="50" charset="-128"/>
              </a:rPr>
              <a:t>　  　⇒ 高齢、アルコール多飲歴、向精神薬の常用</a:t>
            </a:r>
          </a:p>
          <a:p>
            <a:pPr marL="0" indent="0" algn="just">
              <a:lnSpc>
                <a:spcPct val="100000"/>
              </a:lnSpc>
              <a:spcBef>
                <a:spcPts val="600"/>
              </a:spcBef>
              <a:spcAft>
                <a:spcPts val="0"/>
              </a:spcAft>
              <a:buNone/>
            </a:pPr>
            <a:r>
              <a:rPr lang="ja-JP" altLang="en-US" b="1" kern="100" dirty="0" smtClean="0">
                <a:latin typeface="Meiryo UI" panose="020B0604030504040204" pitchFamily="50" charset="-128"/>
                <a:ea typeface="Meiryo UI" panose="020B0604030504040204" pitchFamily="50" charset="-128"/>
                <a:cs typeface="Meiryo UI" panose="020B0604030504040204" pitchFamily="50" charset="-128"/>
              </a:rPr>
              <a:t>     　 　過去入院時にせん妄を発症したことがある など</a:t>
            </a:r>
            <a:r>
              <a:rPr lang="ja-JP" altLang="en-US" sz="2900" b="1" kern="100" dirty="0" smtClean="0">
                <a:latin typeface="Meiryo UI" panose="020B0604030504040204" pitchFamily="50" charset="-128"/>
                <a:ea typeface="Meiryo UI" panose="020B0604030504040204" pitchFamily="50" charset="-128"/>
                <a:cs typeface="Meiryo UI" panose="020B0604030504040204" pitchFamily="50" charset="-128"/>
              </a:rPr>
              <a:t>　</a:t>
            </a:r>
            <a:endParaRPr lang="en-US" altLang="ja-JP" sz="2900" b="1" kern="1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lgn="just">
              <a:lnSpc>
                <a:spcPct val="100000"/>
              </a:lnSpc>
              <a:spcBef>
                <a:spcPts val="2400"/>
              </a:spcBef>
              <a:spcAft>
                <a:spcPts val="0"/>
              </a:spcAft>
              <a:buNone/>
            </a:pPr>
            <a:r>
              <a:rPr lang="ja-JP" altLang="en-US" sz="29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 これらのリスク要因に該当する患者については、</a:t>
            </a:r>
            <a:endParaRPr lang="en-US" altLang="ja-JP" sz="29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marL="0" indent="0" algn="just">
              <a:lnSpc>
                <a:spcPct val="100000"/>
              </a:lnSpc>
              <a:spcBef>
                <a:spcPts val="600"/>
              </a:spcBef>
              <a:spcAft>
                <a:spcPts val="0"/>
              </a:spcAft>
              <a:buNone/>
            </a:pPr>
            <a:r>
              <a:rPr lang="ja-JP" altLang="en-US" sz="29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9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900" b="1" kern="100" dirty="0" smtClean="0">
                <a:solidFill>
                  <a:srgbClr val="7145ED"/>
                </a:solidFill>
                <a:latin typeface="Meiryo UI" panose="020B0604030504040204" pitchFamily="50" charset="-128"/>
                <a:ea typeface="Meiryo UI" panose="020B0604030504040204" pitchFamily="50" charset="-128"/>
                <a:cs typeface="Meiryo UI" panose="020B0604030504040204" pitchFamily="50" charset="-128"/>
              </a:rPr>
              <a:t>せん妄予防ケアを計画的に実施 </a:t>
            </a:r>
            <a:r>
              <a:rPr lang="ja-JP" altLang="en-US" sz="29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する</a:t>
            </a:r>
            <a:endParaRPr lang="en-US" altLang="ja-JP" sz="29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marL="0" indent="0" algn="just">
              <a:lnSpc>
                <a:spcPct val="100000"/>
              </a:lnSpc>
              <a:spcBef>
                <a:spcPts val="600"/>
              </a:spcBef>
              <a:spcAft>
                <a:spcPts val="0"/>
              </a:spcAft>
              <a:buNone/>
            </a:pPr>
            <a:endParaRPr lang="en-US" altLang="ja-JP" sz="24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marL="0" indent="0" algn="just">
              <a:lnSpc>
                <a:spcPct val="100000"/>
              </a:lnSpc>
              <a:spcBef>
                <a:spcPts val="0"/>
              </a:spcBef>
              <a:spcAft>
                <a:spcPts val="0"/>
              </a:spcAft>
              <a:buNone/>
            </a:pPr>
            <a:r>
              <a:rPr lang="ja-JP" altLang="en-US" sz="2900" b="1" kern="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2900" b="1" kern="1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2900" b="1" kern="1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リスク要因をフローチャート化し、</a:t>
            </a:r>
            <a:endParaRPr lang="en-US" altLang="ja-JP" sz="2900" b="1" kern="1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marL="0" indent="0" algn="just">
              <a:lnSpc>
                <a:spcPct val="100000"/>
              </a:lnSpc>
              <a:spcBef>
                <a:spcPts val="0"/>
              </a:spcBef>
              <a:spcAft>
                <a:spcPts val="0"/>
              </a:spcAft>
              <a:buNone/>
            </a:pPr>
            <a:r>
              <a:rPr lang="ja-JP" altLang="en-US" sz="29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900" b="1" kern="1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       誰もがアセスメントできるようにするとよい</a:t>
            </a:r>
            <a:endParaRPr lang="ja-JP" altLang="en-US" sz="29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Rectangle 3"/>
          <p:cNvSpPr>
            <a:spLocks noChangeArrowheads="1"/>
          </p:cNvSpPr>
          <p:nvPr/>
        </p:nvSpPr>
        <p:spPr bwMode="auto">
          <a:xfrm>
            <a:off x="290511" y="1217213"/>
            <a:ext cx="8569325" cy="118236"/>
          </a:xfrm>
          <a:prstGeom prst="rect">
            <a:avLst/>
          </a:prstGeom>
          <a:gradFill rotWithShape="1">
            <a:gsLst>
              <a:gs pos="0">
                <a:srgbClr val="E4DEF2"/>
              </a:gs>
              <a:gs pos="100000">
                <a:srgbClr val="8A71C9"/>
              </a:gs>
            </a:gsLst>
            <a:lin ang="0" scaled="1"/>
          </a:gradFill>
          <a:ln>
            <a:noFill/>
          </a:ln>
          <a:extLst/>
        </p:spPr>
        <p:txBody>
          <a:bodyPr wrap="none" anchor="ctr"/>
          <a:lstStyle/>
          <a:p>
            <a:pPr algn="r">
              <a:defRPr/>
            </a:pPr>
            <a:endParaRPr lang="ja-JP" altLang="en-US">
              <a:effectLst>
                <a:outerShdw blurRad="38100" dist="38100" dir="2700000" algn="tl">
                  <a:srgbClr val="000000">
                    <a:alpha val="43137"/>
                  </a:srgbClr>
                </a:outerShdw>
              </a:effectLst>
              <a:latin typeface="Arial" charset="0"/>
            </a:endParaRPr>
          </a:p>
        </p:txBody>
      </p:sp>
      <p:sp>
        <p:nvSpPr>
          <p:cNvPr id="6" name="Rectangle 2"/>
          <p:cNvSpPr txBox="1">
            <a:spLocks noChangeArrowheads="1"/>
          </p:cNvSpPr>
          <p:nvPr/>
        </p:nvSpPr>
        <p:spPr>
          <a:xfrm>
            <a:off x="106361" y="122831"/>
            <a:ext cx="8753475" cy="1064524"/>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lnSpc>
                <a:spcPct val="110000"/>
              </a:lnSpc>
            </a:pPr>
            <a:r>
              <a:rPr lang="en-US" altLang="ja-JP" sz="3200" b="1" dirty="0" smtClean="0">
                <a:latin typeface="Trebuchet MS" panose="020B0603020202020204" pitchFamily="34" charset="0"/>
                <a:ea typeface="Meiryo UI" panose="020B0604030504040204" pitchFamily="50" charset="-128"/>
                <a:cs typeface="Meiryo UI" panose="020B0604030504040204" pitchFamily="50" charset="-128"/>
              </a:rPr>
              <a:t>2</a:t>
            </a:r>
            <a:r>
              <a:rPr lang="en-US" altLang="ja-JP" sz="2800" b="1"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3200" b="1" dirty="0" smtClean="0">
                <a:latin typeface="Trebuchet MS" panose="020B0603020202020204" pitchFamily="34" charset="0"/>
                <a:ea typeface="Meiryo UI" panose="020B0604030504040204" pitchFamily="50" charset="-128"/>
                <a:cs typeface="Meiryo UI" panose="020B0604030504040204" pitchFamily="50" charset="-128"/>
              </a:rPr>
              <a:t>-1</a:t>
            </a:r>
            <a:r>
              <a:rPr lang="ja-JP" altLang="en-US" sz="3200" b="1" dirty="0" smtClean="0">
                <a:latin typeface="Meiryo UI" panose="020B0604030504040204" pitchFamily="50" charset="-128"/>
                <a:ea typeface="Meiryo UI" panose="020B0604030504040204" pitchFamily="50" charset="-128"/>
                <a:cs typeface="Meiryo UI" panose="020B0604030504040204" pitchFamily="50" charset="-128"/>
              </a:rPr>
              <a:t>　せん妄対策の構築</a:t>
            </a:r>
            <a:endParaRPr lang="en-US" altLang="ja-JP" sz="3200" b="1" dirty="0" smtClean="0">
              <a:latin typeface="Meiryo UI" panose="020B0604030504040204" pitchFamily="50" charset="-128"/>
              <a:ea typeface="Meiryo UI" panose="020B0604030504040204" pitchFamily="50" charset="-128"/>
              <a:cs typeface="Meiryo UI" panose="020B0604030504040204" pitchFamily="50" charset="-128"/>
            </a:endParaRPr>
          </a:p>
          <a:p>
            <a:pPr algn="ctr">
              <a:lnSpc>
                <a:spcPct val="110000"/>
              </a:lnSpc>
              <a:spcAft>
                <a:spcPts val="600"/>
              </a:spcAft>
            </a:pPr>
            <a:r>
              <a:rPr lang="ja-JP" altLang="en-US" sz="2800" b="1" dirty="0" smtClean="0">
                <a:latin typeface="Meiryo UI" panose="020B0604030504040204" pitchFamily="50" charset="-128"/>
                <a:ea typeface="Meiryo UI" panose="020B0604030504040204" pitchFamily="50" charset="-128"/>
                <a:cs typeface="Meiryo UI" panose="020B0604030504040204" pitchFamily="50" charset="-128"/>
              </a:rPr>
              <a:t>① せん妄リスク患者のアセスメントを行う</a:t>
            </a:r>
            <a:endParaRPr lang="en-US" altLang="ja-JP" sz="2800" b="1" kern="10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6235628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351469" y="1487606"/>
            <a:ext cx="8584441" cy="5048965"/>
          </a:xfrm>
        </p:spPr>
        <p:txBody>
          <a:bodyPr>
            <a:noAutofit/>
          </a:bodyPr>
          <a:lstStyle/>
          <a:p>
            <a:pPr marL="0" indent="0" algn="just">
              <a:lnSpc>
                <a:spcPct val="100000"/>
              </a:lnSpc>
              <a:spcBef>
                <a:spcPts val="0"/>
              </a:spcBef>
              <a:spcAft>
                <a:spcPts val="0"/>
              </a:spcAft>
              <a:buNone/>
            </a:pPr>
            <a:r>
              <a:rPr lang="ja-JP" altLang="en-US" b="1" kern="1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b="1" kern="1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 ケアチェックシート（マニュアル）の活用</a:t>
            </a:r>
            <a:endParaRPr lang="en-US" altLang="ja-JP" b="1" kern="1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marL="0" indent="0" algn="just">
              <a:lnSpc>
                <a:spcPct val="100000"/>
              </a:lnSpc>
              <a:spcBef>
                <a:spcPts val="1200"/>
              </a:spcBef>
              <a:spcAft>
                <a:spcPts val="0"/>
              </a:spcAft>
              <a:buNone/>
            </a:pPr>
            <a:r>
              <a:rPr lang="ja-JP" altLang="en-US" sz="2700" b="1" kern="1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2700" b="1" kern="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2700" b="1" kern="100" dirty="0" smtClean="0">
                <a:latin typeface="Meiryo UI" panose="020B0604030504040204" pitchFamily="50" charset="-128"/>
                <a:ea typeface="Meiryo UI" panose="020B0604030504040204" pitchFamily="50" charset="-128"/>
                <a:cs typeface="Meiryo UI" panose="020B0604030504040204" pitchFamily="50" charset="-128"/>
              </a:rPr>
              <a:t>⇒ 経験</a:t>
            </a:r>
            <a:r>
              <a:rPr lang="ja-JP" altLang="en-US" sz="2700" b="1" kern="100" dirty="0">
                <a:latin typeface="Meiryo UI" panose="020B0604030504040204" pitchFamily="50" charset="-128"/>
                <a:ea typeface="Meiryo UI" panose="020B0604030504040204" pitchFamily="50" charset="-128"/>
                <a:cs typeface="Meiryo UI" panose="020B0604030504040204" pitchFamily="50" charset="-128"/>
              </a:rPr>
              <a:t>年数の少ない</a:t>
            </a:r>
            <a:r>
              <a:rPr lang="ja-JP" altLang="en-US" sz="2700" b="1" kern="100" dirty="0" smtClean="0">
                <a:latin typeface="Meiryo UI" panose="020B0604030504040204" pitchFamily="50" charset="-128"/>
                <a:ea typeface="Meiryo UI" panose="020B0604030504040204" pitchFamily="50" charset="-128"/>
                <a:cs typeface="Meiryo UI" panose="020B0604030504040204" pitchFamily="50" charset="-128"/>
              </a:rPr>
              <a:t>看護師も実践</a:t>
            </a:r>
            <a:r>
              <a:rPr lang="ja-JP" altLang="en-US" sz="2700" b="1" kern="100" dirty="0">
                <a:latin typeface="Meiryo UI" panose="020B0604030504040204" pitchFamily="50" charset="-128"/>
                <a:ea typeface="Meiryo UI" panose="020B0604030504040204" pitchFamily="50" charset="-128"/>
                <a:cs typeface="Meiryo UI" panose="020B0604030504040204" pitchFamily="50" charset="-128"/>
              </a:rPr>
              <a:t>可能</a:t>
            </a:r>
            <a:endParaRPr lang="en-US" altLang="ja-JP" sz="2700" b="1" kern="1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lnSpc>
                <a:spcPct val="100000"/>
              </a:lnSpc>
              <a:spcBef>
                <a:spcPts val="2400"/>
              </a:spcBef>
              <a:spcAft>
                <a:spcPts val="0"/>
              </a:spcAft>
              <a:buNone/>
            </a:pPr>
            <a:r>
              <a:rPr lang="ja-JP" altLang="en-US" b="1" kern="100" dirty="0" smtClean="0">
                <a:latin typeface="Meiryo UI" panose="020B0604030504040204" pitchFamily="50" charset="-128"/>
                <a:ea typeface="Meiryo UI" panose="020B0604030504040204" pitchFamily="50" charset="-128"/>
                <a:cs typeface="Meiryo UI" panose="020B0604030504040204" pitchFamily="50" charset="-128"/>
              </a:rPr>
              <a:t>   ● </a:t>
            </a:r>
            <a:r>
              <a:rPr lang="ja-JP" altLang="en-US" b="1" kern="1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認知症</a:t>
            </a:r>
            <a:r>
              <a:rPr lang="ja-JP" altLang="en-US" b="1"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およびせん</a:t>
            </a:r>
            <a:r>
              <a:rPr lang="ja-JP" altLang="en-US" b="1" kern="1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妄ケアの中心的な役割を</a:t>
            </a:r>
            <a:endParaRPr lang="en-US" altLang="ja-JP" b="1" kern="1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marL="0" indent="0" algn="just">
              <a:lnSpc>
                <a:spcPct val="100000"/>
              </a:lnSpc>
              <a:spcBef>
                <a:spcPts val="0"/>
              </a:spcBef>
              <a:spcAft>
                <a:spcPts val="0"/>
              </a:spcAft>
              <a:buNone/>
            </a:pPr>
            <a:r>
              <a:rPr lang="ja-JP" altLang="en-US" b="1"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b="1" kern="1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      担う看護師の育成　</a:t>
            </a:r>
            <a:endParaRPr lang="en-US" altLang="ja-JP" b="1" kern="1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marL="0" indent="0" algn="just">
              <a:lnSpc>
                <a:spcPct val="100000"/>
              </a:lnSpc>
              <a:spcBef>
                <a:spcPts val="1200"/>
              </a:spcBef>
              <a:spcAft>
                <a:spcPts val="0"/>
              </a:spcAft>
              <a:buNone/>
            </a:pPr>
            <a:r>
              <a:rPr lang="ja-JP" altLang="en-US" sz="2600" b="1" kern="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2600" b="1" kern="1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2500" b="1" kern="100" dirty="0" smtClean="0">
                <a:latin typeface="Meiryo UI" panose="020B0604030504040204" pitchFamily="50" charset="-128"/>
                <a:ea typeface="Meiryo UI" panose="020B0604030504040204" pitchFamily="50" charset="-128"/>
                <a:cs typeface="Meiryo UI" panose="020B0604030504040204" pitchFamily="50" charset="-128"/>
              </a:rPr>
              <a:t>・各部署に配置 ⇒ </a:t>
            </a:r>
            <a:r>
              <a:rPr lang="ja-JP" altLang="en-US" sz="2500" b="1" kern="1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委員会や</a:t>
            </a:r>
            <a:r>
              <a:rPr lang="en-US" altLang="ja-JP" sz="2500" b="1" kern="1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WG</a:t>
            </a:r>
            <a:r>
              <a:rPr lang="ja-JP" altLang="en-US" sz="2500" b="1" kern="100" dirty="0" err="1"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500" b="1" kern="1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プロジェクトチーム</a:t>
            </a:r>
            <a:r>
              <a:rPr lang="ja-JP" altLang="en-US" sz="2500" b="1" kern="100" dirty="0" smtClean="0">
                <a:latin typeface="Meiryo UI" panose="020B0604030504040204" pitchFamily="50" charset="-128"/>
                <a:ea typeface="Meiryo UI" panose="020B0604030504040204" pitchFamily="50" charset="-128"/>
                <a:cs typeface="Meiryo UI" panose="020B0604030504040204" pitchFamily="50" charset="-128"/>
              </a:rPr>
              <a:t>へ</a:t>
            </a:r>
            <a:endParaRPr lang="en-US" altLang="ja-JP" sz="2500" b="1" kern="1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lgn="just">
              <a:lnSpc>
                <a:spcPct val="100000"/>
              </a:lnSpc>
              <a:spcBef>
                <a:spcPts val="1200"/>
              </a:spcBef>
              <a:spcAft>
                <a:spcPts val="0"/>
              </a:spcAft>
              <a:buNone/>
            </a:pPr>
            <a:r>
              <a:rPr lang="ja-JP" altLang="en-US" sz="2500" b="1" kern="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2500" b="1" kern="1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2500" b="1" kern="1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育成のシステムを院内教育に組み込む</a:t>
            </a:r>
            <a:r>
              <a:rPr lang="ja-JP" altLang="en-US" sz="2500" b="1" kern="100" dirty="0" smtClean="0">
                <a:latin typeface="Meiryo UI" panose="020B0604030504040204" pitchFamily="50" charset="-128"/>
                <a:ea typeface="Meiryo UI" panose="020B0604030504040204" pitchFamily="50" charset="-128"/>
                <a:cs typeface="Meiryo UI" panose="020B0604030504040204" pitchFamily="50" charset="-128"/>
              </a:rPr>
              <a:t>とよい</a:t>
            </a:r>
            <a:endParaRPr lang="en-US" altLang="ja-JP" sz="2500" b="1" kern="1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lgn="just">
              <a:lnSpc>
                <a:spcPct val="100000"/>
              </a:lnSpc>
              <a:spcBef>
                <a:spcPts val="0"/>
              </a:spcBef>
              <a:spcAft>
                <a:spcPts val="0"/>
              </a:spcAft>
              <a:buNone/>
            </a:pPr>
            <a:r>
              <a:rPr lang="ja-JP" altLang="en-US" sz="2500" b="1" kern="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2500" b="1" kern="100" dirty="0" smtClean="0">
                <a:latin typeface="Meiryo UI" panose="020B0604030504040204" pitchFamily="50" charset="-128"/>
                <a:ea typeface="Meiryo UI" panose="020B0604030504040204" pitchFamily="50" charset="-128"/>
                <a:cs typeface="Meiryo UI" panose="020B0604030504040204" pitchFamily="50" charset="-128"/>
              </a:rPr>
              <a:t>    　（専門コース、エキスパートコースなど）</a:t>
            </a:r>
            <a:endParaRPr lang="en-US" altLang="ja-JP" sz="2500" b="1" kern="1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lgn="just">
              <a:lnSpc>
                <a:spcPct val="100000"/>
              </a:lnSpc>
              <a:spcBef>
                <a:spcPts val="2400"/>
              </a:spcBef>
              <a:spcAft>
                <a:spcPts val="0"/>
              </a:spcAft>
              <a:buNone/>
            </a:pPr>
            <a:r>
              <a:rPr lang="ja-JP" altLang="en-US" b="1" kern="100" dirty="0" smtClean="0">
                <a:latin typeface="Meiryo UI" panose="020B0604030504040204" pitchFamily="50" charset="-128"/>
                <a:ea typeface="Meiryo UI" panose="020B0604030504040204" pitchFamily="50" charset="-128"/>
                <a:cs typeface="Meiryo UI" panose="020B0604030504040204" pitchFamily="50" charset="-128"/>
              </a:rPr>
              <a:t>   ●部署内における</a:t>
            </a:r>
            <a:r>
              <a:rPr lang="ja-JP" altLang="en-US" b="1" kern="100" dirty="0" smtClean="0">
                <a:solidFill>
                  <a:srgbClr val="7145ED"/>
                </a:solidFill>
                <a:latin typeface="Meiryo UI" panose="020B0604030504040204" pitchFamily="50" charset="-128"/>
                <a:ea typeface="Meiryo UI" panose="020B0604030504040204" pitchFamily="50" charset="-128"/>
                <a:cs typeface="Meiryo UI" panose="020B0604030504040204" pitchFamily="50" charset="-128"/>
              </a:rPr>
              <a:t>知識の向上（</a:t>
            </a:r>
            <a:r>
              <a:rPr lang="en-US" altLang="ja-JP" b="1" kern="100" dirty="0" smtClean="0">
                <a:solidFill>
                  <a:srgbClr val="7145ED"/>
                </a:solidFill>
                <a:latin typeface="Meiryo UI" panose="020B0604030504040204" pitchFamily="50" charset="-128"/>
                <a:ea typeface="Meiryo UI" panose="020B0604030504040204" pitchFamily="50" charset="-128"/>
                <a:cs typeface="Meiryo UI" panose="020B0604030504040204" pitchFamily="50" charset="-128"/>
              </a:rPr>
              <a:t>OJT)</a:t>
            </a:r>
          </a:p>
          <a:p>
            <a:pPr marL="0" indent="0" algn="just">
              <a:lnSpc>
                <a:spcPct val="100000"/>
              </a:lnSpc>
              <a:spcBef>
                <a:spcPts val="1200"/>
              </a:spcBef>
              <a:spcAft>
                <a:spcPts val="0"/>
              </a:spcAft>
              <a:buNone/>
            </a:pPr>
            <a:r>
              <a:rPr lang="ja-JP" altLang="en-US" sz="2500" b="1" kern="1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2500" b="1" kern="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2500" b="1" kern="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2500" b="1" kern="100" dirty="0">
                <a:latin typeface="Meiryo UI" panose="020B0604030504040204" pitchFamily="50" charset="-128"/>
                <a:ea typeface="Meiryo UI" panose="020B0604030504040204" pitchFamily="50" charset="-128"/>
                <a:cs typeface="Meiryo UI" panose="020B0604030504040204" pitchFamily="50" charset="-128"/>
              </a:rPr>
              <a:t>勉強会や事例検討</a:t>
            </a:r>
            <a:r>
              <a:rPr lang="ja-JP" altLang="en-US" sz="2500" b="1" kern="100" dirty="0" smtClean="0">
                <a:latin typeface="Meiryo UI" panose="020B0604030504040204" pitchFamily="50" charset="-128"/>
                <a:ea typeface="Meiryo UI" panose="020B0604030504040204" pitchFamily="50" charset="-128"/>
                <a:cs typeface="Meiryo UI" panose="020B0604030504040204" pitchFamily="50" charset="-128"/>
              </a:rPr>
              <a:t>などの計画と実施</a:t>
            </a:r>
            <a:endParaRPr lang="en-US" altLang="ja-JP" sz="2500" b="1" kern="1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Rectangle 3"/>
          <p:cNvSpPr>
            <a:spLocks noChangeArrowheads="1"/>
          </p:cNvSpPr>
          <p:nvPr/>
        </p:nvSpPr>
        <p:spPr bwMode="auto">
          <a:xfrm>
            <a:off x="351469" y="1100942"/>
            <a:ext cx="8569325" cy="118236"/>
          </a:xfrm>
          <a:prstGeom prst="rect">
            <a:avLst/>
          </a:prstGeom>
          <a:gradFill rotWithShape="1">
            <a:gsLst>
              <a:gs pos="0">
                <a:srgbClr val="E4DEF2"/>
              </a:gs>
              <a:gs pos="100000">
                <a:srgbClr val="8A71C9"/>
              </a:gs>
            </a:gsLst>
            <a:lin ang="0" scaled="1"/>
          </a:gradFill>
          <a:ln>
            <a:noFill/>
          </a:ln>
          <a:extLst/>
        </p:spPr>
        <p:txBody>
          <a:bodyPr wrap="none" anchor="ctr"/>
          <a:lstStyle/>
          <a:p>
            <a:pPr algn="r">
              <a:defRPr/>
            </a:pPr>
            <a:endParaRPr lang="ja-JP" altLang="en-US">
              <a:effectLst>
                <a:outerShdw blurRad="38100" dist="38100" dir="2700000" algn="tl">
                  <a:srgbClr val="000000">
                    <a:alpha val="43137"/>
                  </a:srgbClr>
                </a:outerShdw>
              </a:effectLst>
              <a:latin typeface="Arial" charset="0"/>
            </a:endParaRPr>
          </a:p>
        </p:txBody>
      </p:sp>
      <p:sp>
        <p:nvSpPr>
          <p:cNvPr id="6" name="Rectangle 2"/>
          <p:cNvSpPr txBox="1">
            <a:spLocks noChangeArrowheads="1"/>
          </p:cNvSpPr>
          <p:nvPr/>
        </p:nvSpPr>
        <p:spPr>
          <a:xfrm>
            <a:off x="167319" y="163774"/>
            <a:ext cx="8753475" cy="982638"/>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lnSpc>
                <a:spcPct val="110000"/>
              </a:lnSpc>
            </a:pPr>
            <a:r>
              <a:rPr lang="en-US" altLang="ja-JP" sz="2500" b="1" dirty="0" smtClean="0">
                <a:solidFill>
                  <a:schemeClr val="tx1">
                    <a:lumMod val="50000"/>
                    <a:lumOff val="50000"/>
                  </a:schemeClr>
                </a:solidFill>
                <a:latin typeface="Trebuchet MS" panose="020B0603020202020204" pitchFamily="34" charset="0"/>
                <a:ea typeface="Meiryo UI" panose="020B0604030504040204" pitchFamily="50" charset="-128"/>
                <a:cs typeface="Meiryo UI" panose="020B0604030504040204" pitchFamily="50" charset="-128"/>
              </a:rPr>
              <a:t>2</a:t>
            </a:r>
            <a:r>
              <a:rPr lang="en-US" altLang="ja-JP" sz="2400" b="1" dirty="0" smtClean="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2500" b="1" dirty="0" smtClean="0">
                <a:solidFill>
                  <a:schemeClr val="tx1">
                    <a:lumMod val="50000"/>
                    <a:lumOff val="50000"/>
                  </a:schemeClr>
                </a:solidFill>
                <a:latin typeface="Trebuchet MS" panose="020B0603020202020204" pitchFamily="34" charset="0"/>
                <a:ea typeface="Meiryo UI" panose="020B0604030504040204" pitchFamily="50" charset="-128"/>
                <a:cs typeface="Meiryo UI" panose="020B0604030504040204" pitchFamily="50" charset="-128"/>
              </a:rPr>
              <a:t>-1</a:t>
            </a:r>
            <a:r>
              <a:rPr lang="ja-JP" altLang="en-US" sz="2500" b="1" dirty="0" smtClean="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rPr>
              <a:t>　せん妄対策の構築</a:t>
            </a:r>
            <a:endParaRPr lang="en-US" altLang="ja-JP" sz="2500" b="1" dirty="0" smtClean="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endParaRPr>
          </a:p>
          <a:p>
            <a:pPr algn="ctr">
              <a:lnSpc>
                <a:spcPct val="110000"/>
              </a:lnSpc>
              <a:spcAft>
                <a:spcPts val="600"/>
              </a:spcAft>
            </a:pPr>
            <a:r>
              <a:rPr lang="ja-JP" altLang="en-US" sz="28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2700" b="1" kern="100" dirty="0" smtClean="0">
                <a:latin typeface="Meiryo UI" panose="020B0604030504040204" pitchFamily="50" charset="-128"/>
                <a:ea typeface="Meiryo UI" panose="020B0604030504040204" pitchFamily="50" charset="-128"/>
                <a:cs typeface="Meiryo UI" panose="020B0604030504040204" pitchFamily="50" charset="-128"/>
              </a:rPr>
              <a:t>③ </a:t>
            </a:r>
            <a:r>
              <a:rPr lang="ja-JP" altLang="en-US" sz="2700" b="1" dirty="0">
                <a:latin typeface="Meiryo UI" panose="020B0604030504040204" pitchFamily="50" charset="-128"/>
                <a:ea typeface="Meiryo UI" panose="020B0604030504040204" pitchFamily="50" charset="-128"/>
                <a:cs typeface="Meiryo UI" panose="020B0604030504040204" pitchFamily="50" charset="-128"/>
              </a:rPr>
              <a:t>せん</a:t>
            </a:r>
            <a:r>
              <a:rPr lang="ja-JP" altLang="en-US" sz="2700" b="1" dirty="0" smtClean="0">
                <a:latin typeface="Meiryo UI" panose="020B0604030504040204" pitchFamily="50" charset="-128"/>
                <a:ea typeface="Meiryo UI" panose="020B0604030504040204" pitchFamily="50" charset="-128"/>
                <a:cs typeface="Meiryo UI" panose="020B0604030504040204" pitchFamily="50" charset="-128"/>
              </a:rPr>
              <a:t>妄予防ケアおよびせん妄発症時のケアマネジメント</a:t>
            </a:r>
            <a:endParaRPr lang="en-US" altLang="ja-JP" sz="2700" b="1" kern="10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71481171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318867" y="1187355"/>
            <a:ext cx="8569325" cy="118236"/>
          </a:xfrm>
          <a:prstGeom prst="rect">
            <a:avLst/>
          </a:prstGeom>
          <a:gradFill rotWithShape="1">
            <a:gsLst>
              <a:gs pos="0">
                <a:srgbClr val="E4DEF2"/>
              </a:gs>
              <a:gs pos="100000">
                <a:srgbClr val="8A71C9"/>
              </a:gs>
            </a:gsLst>
            <a:lin ang="0" scaled="1"/>
          </a:gradFill>
          <a:ln>
            <a:noFill/>
          </a:ln>
          <a:extLst/>
        </p:spPr>
        <p:txBody>
          <a:bodyPr wrap="none" anchor="ctr"/>
          <a:lstStyle/>
          <a:p>
            <a:pPr algn="r">
              <a:defRPr/>
            </a:pPr>
            <a:endParaRPr lang="ja-JP" altLang="en-US">
              <a:effectLst>
                <a:outerShdw blurRad="38100" dist="38100" dir="2700000" algn="tl">
                  <a:srgbClr val="000000">
                    <a:alpha val="43137"/>
                  </a:srgbClr>
                </a:outerShdw>
              </a:effectLst>
              <a:latin typeface="Arial" charset="0"/>
            </a:endParaRPr>
          </a:p>
        </p:txBody>
      </p:sp>
      <p:sp>
        <p:nvSpPr>
          <p:cNvPr id="6" name="角丸四角形 5"/>
          <p:cNvSpPr/>
          <p:nvPr/>
        </p:nvSpPr>
        <p:spPr>
          <a:xfrm>
            <a:off x="387107" y="1960370"/>
            <a:ext cx="8318827" cy="1762778"/>
          </a:xfrm>
          <a:prstGeom prst="roundRect">
            <a:avLst>
              <a:gd name="adj" fmla="val 12022"/>
            </a:avLst>
          </a:prstGeom>
          <a:solidFill>
            <a:srgbClr val="CAAFFF"/>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kumimoji="1" lang="ja-JP" altLang="en-US" sz="2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認知症患者も“顧客”である</a:t>
            </a:r>
            <a:endParaRPr kumimoji="1" lang="en-US" altLang="ja-JP" sz="2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2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患者家族に満足してもらえるケアの実践→病院の価値を高める</a:t>
            </a:r>
            <a:endParaRPr lang="en-US" altLang="ja-JP" sz="2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25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spcBef>
                <a:spcPts val="600"/>
              </a:spcBef>
            </a:pPr>
            <a:r>
              <a:rPr lang="ja-JP" altLang="en-US" sz="2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これらを職員に伝え、看護</a:t>
            </a:r>
            <a:r>
              <a:rPr lang="ja-JP" altLang="en-US" sz="2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理念</a:t>
            </a:r>
            <a:r>
              <a:rPr lang="ja-JP" altLang="en-US" sz="2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のひとつとして浸透させる</a:t>
            </a:r>
            <a:endParaRPr kumimoji="1" lang="ja-JP" altLang="en-US" sz="2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角丸四角形 6"/>
          <p:cNvSpPr/>
          <p:nvPr/>
        </p:nvSpPr>
        <p:spPr>
          <a:xfrm>
            <a:off x="387107" y="4449168"/>
            <a:ext cx="8318827" cy="2050117"/>
          </a:xfrm>
          <a:prstGeom prst="roundRect">
            <a:avLst>
              <a:gd name="adj" fmla="val 10410"/>
            </a:avLst>
          </a:prstGeom>
          <a:solidFill>
            <a:srgbClr val="CAAFFF"/>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2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現状と課題</a:t>
            </a:r>
            <a:r>
              <a:rPr kumimoji="1" lang="ja-JP" altLang="en-US" sz="2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を病院単位で査定</a:t>
            </a:r>
            <a:endParaRPr kumimoji="1" lang="en-US" altLang="ja-JP" sz="2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2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・認知症患者の入院比率</a:t>
            </a:r>
            <a:endParaRPr lang="en-US" altLang="ja-JP" sz="2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2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・治療とケアの実態と課題　　　</a:t>
            </a:r>
            <a:endParaRPr kumimoji="1" lang="en-US" altLang="ja-JP" sz="2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2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ケアの</a:t>
            </a:r>
            <a:r>
              <a:rPr lang="ja-JP" altLang="en-US" sz="2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質                          </a:t>
            </a:r>
            <a:endParaRPr lang="en-US" altLang="ja-JP" sz="2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spcBef>
                <a:spcPts val="600"/>
              </a:spcBef>
            </a:pPr>
            <a:r>
              <a:rPr kumimoji="1" lang="ja-JP" altLang="en-US" sz="2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認知症ケアに関する学習の推奨</a:t>
            </a:r>
          </a:p>
        </p:txBody>
      </p:sp>
      <p:sp>
        <p:nvSpPr>
          <p:cNvPr id="10" name="テキスト ボックス 9"/>
          <p:cNvSpPr txBox="1"/>
          <p:nvPr/>
        </p:nvSpPr>
        <p:spPr>
          <a:xfrm>
            <a:off x="388445" y="3934839"/>
            <a:ext cx="3262432" cy="492443"/>
          </a:xfrm>
          <a:prstGeom prst="rect">
            <a:avLst/>
          </a:prstGeom>
          <a:noFill/>
          <a:ln>
            <a:noFill/>
          </a:ln>
        </p:spPr>
        <p:txBody>
          <a:bodyPr wrap="none" rtlCol="0">
            <a:spAutoFit/>
          </a:bodyPr>
          <a:lstStyle/>
          <a:p>
            <a:r>
              <a:rPr kumimoji="1" lang="ja-JP" altLang="en-US" sz="2500" b="1" dirty="0" smtClean="0">
                <a:latin typeface="Meiryo UI" panose="020B0604030504040204" pitchFamily="50" charset="-128"/>
                <a:ea typeface="Meiryo UI" panose="020B0604030504040204" pitchFamily="50" charset="-128"/>
                <a:cs typeface="Meiryo UI" panose="020B0604030504040204" pitchFamily="50" charset="-128"/>
              </a:rPr>
              <a:t>認知症ケアの基盤作り</a:t>
            </a:r>
            <a:endParaRPr kumimoji="1" lang="ja-JP" altLang="en-US" sz="25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テキスト ボックス 12"/>
          <p:cNvSpPr txBox="1"/>
          <p:nvPr/>
        </p:nvSpPr>
        <p:spPr>
          <a:xfrm>
            <a:off x="388445" y="1443555"/>
            <a:ext cx="3591048" cy="492443"/>
          </a:xfrm>
          <a:prstGeom prst="rect">
            <a:avLst/>
          </a:prstGeom>
          <a:noFill/>
          <a:ln>
            <a:noFill/>
          </a:ln>
        </p:spPr>
        <p:txBody>
          <a:bodyPr wrap="none" rtlCol="0">
            <a:spAutoFit/>
          </a:bodyPr>
          <a:lstStyle/>
          <a:p>
            <a:r>
              <a:rPr kumimoji="1" lang="ja-JP" altLang="en-US" sz="2500" b="1" dirty="0" smtClean="0">
                <a:latin typeface="Meiryo UI" panose="020B0604030504040204" pitchFamily="50" charset="-128"/>
                <a:ea typeface="Meiryo UI" panose="020B0604030504040204" pitchFamily="50" charset="-128"/>
                <a:cs typeface="Meiryo UI" panose="020B0604030504040204" pitchFamily="50" charset="-128"/>
              </a:rPr>
              <a:t>認知症ケアの価値を示す</a:t>
            </a:r>
            <a:endParaRPr kumimoji="1" lang="ja-JP" altLang="en-US" sz="25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4" name="下矢印 13"/>
          <p:cNvSpPr/>
          <p:nvPr/>
        </p:nvSpPr>
        <p:spPr>
          <a:xfrm>
            <a:off x="4040934" y="2855407"/>
            <a:ext cx="940503" cy="317736"/>
          </a:xfrm>
          <a:prstGeom prst="downArrow">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kumimoji="1" lang="ja-JP" altLang="en-US" dirty="0" smtClean="0">
              <a:solidFill>
                <a:schemeClr val="tx1"/>
              </a:solidFill>
            </a:endParaRPr>
          </a:p>
        </p:txBody>
      </p:sp>
      <p:sp>
        <p:nvSpPr>
          <p:cNvPr id="15" name="右中かっこ 14"/>
          <p:cNvSpPr/>
          <p:nvPr/>
        </p:nvSpPr>
        <p:spPr>
          <a:xfrm>
            <a:off x="4245662" y="5004110"/>
            <a:ext cx="237436" cy="841163"/>
          </a:xfrm>
          <a:prstGeom prst="rightBrace">
            <a:avLst>
              <a:gd name="adj1" fmla="val 40298"/>
              <a:gd name="adj2" fmla="val 50000"/>
            </a:avLst>
          </a:prstGeom>
          <a:ln w="381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1" name="Rectangle 2"/>
          <p:cNvSpPr txBox="1">
            <a:spLocks noChangeArrowheads="1"/>
          </p:cNvSpPr>
          <p:nvPr/>
        </p:nvSpPr>
        <p:spPr>
          <a:xfrm>
            <a:off x="106361" y="122831"/>
            <a:ext cx="8753475" cy="1064524"/>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lnSpc>
                <a:spcPct val="110000"/>
              </a:lnSpc>
            </a:pPr>
            <a:r>
              <a:rPr lang="en-US" altLang="ja-JP" sz="3200" b="1" dirty="0" smtClean="0">
                <a:latin typeface="Trebuchet MS" panose="020B0603020202020204" pitchFamily="34" charset="0"/>
                <a:ea typeface="Meiryo UI" panose="020B0604030504040204" pitchFamily="50" charset="-128"/>
                <a:cs typeface="Meiryo UI" panose="020B0604030504040204" pitchFamily="50" charset="-128"/>
              </a:rPr>
              <a:t>2</a:t>
            </a:r>
            <a:r>
              <a:rPr lang="en-US" altLang="ja-JP" sz="2800" b="1"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3200" b="1" dirty="0" smtClean="0">
                <a:latin typeface="Trebuchet MS" panose="020B0603020202020204" pitchFamily="34" charset="0"/>
                <a:ea typeface="Meiryo UI" panose="020B0604030504040204" pitchFamily="50" charset="-128"/>
                <a:cs typeface="Meiryo UI" panose="020B0604030504040204" pitchFamily="50" charset="-128"/>
              </a:rPr>
              <a:t>-2</a:t>
            </a:r>
            <a:r>
              <a:rPr lang="ja-JP" altLang="en-US" sz="3200" b="1" dirty="0" smtClean="0">
                <a:latin typeface="Meiryo UI" panose="020B0604030504040204" pitchFamily="50" charset="-128"/>
                <a:ea typeface="Meiryo UI" panose="020B0604030504040204" pitchFamily="50" charset="-128"/>
                <a:cs typeface="Meiryo UI" panose="020B0604030504040204" pitchFamily="50" charset="-128"/>
              </a:rPr>
              <a:t>　施設内における教育システムの構築</a:t>
            </a:r>
            <a:endParaRPr lang="en-US" altLang="ja-JP" sz="3200" b="1" dirty="0" smtClean="0">
              <a:latin typeface="Meiryo UI" panose="020B0604030504040204" pitchFamily="50" charset="-128"/>
              <a:ea typeface="Meiryo UI" panose="020B0604030504040204" pitchFamily="50" charset="-128"/>
              <a:cs typeface="Meiryo UI" panose="020B0604030504040204" pitchFamily="50" charset="-128"/>
            </a:endParaRPr>
          </a:p>
          <a:p>
            <a:pPr algn="ctr">
              <a:lnSpc>
                <a:spcPct val="110000"/>
              </a:lnSpc>
              <a:spcAft>
                <a:spcPts val="600"/>
              </a:spcAft>
            </a:pPr>
            <a:r>
              <a:rPr lang="ja-JP" altLang="en-US" sz="2800" b="1" dirty="0" smtClean="0">
                <a:latin typeface="Meiryo UI" panose="020B0604030504040204" pitchFamily="50" charset="-128"/>
                <a:ea typeface="Meiryo UI" panose="020B0604030504040204" pitchFamily="50" charset="-128"/>
                <a:cs typeface="Meiryo UI" panose="020B0604030504040204" pitchFamily="50" charset="-128"/>
              </a:rPr>
              <a:t>① </a:t>
            </a:r>
            <a:r>
              <a:rPr lang="ja-JP" altLang="en-US" sz="2800" b="1" dirty="0">
                <a:latin typeface="Meiryo UI" panose="020B0604030504040204" pitchFamily="50" charset="-128"/>
                <a:ea typeface="Meiryo UI" panose="020B0604030504040204" pitchFamily="50" charset="-128"/>
                <a:cs typeface="Meiryo UI" panose="020B0604030504040204" pitchFamily="50" charset="-128"/>
              </a:rPr>
              <a:t>病院</a:t>
            </a:r>
            <a:r>
              <a:rPr lang="ja-JP" altLang="en-US" sz="2800" b="1" dirty="0" smtClean="0">
                <a:latin typeface="Meiryo UI" panose="020B0604030504040204" pitchFamily="50" charset="-128"/>
                <a:ea typeface="Meiryo UI" panose="020B0604030504040204" pitchFamily="50" charset="-128"/>
                <a:cs typeface="Meiryo UI" panose="020B0604030504040204" pitchFamily="50" charset="-128"/>
              </a:rPr>
              <a:t>看護管理者</a:t>
            </a:r>
            <a:r>
              <a:rPr lang="en-US" altLang="ja-JP" sz="28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2800" b="1" dirty="0" smtClean="0">
                <a:latin typeface="Meiryo UI" panose="020B0604030504040204" pitchFamily="50" charset="-128"/>
                <a:ea typeface="Meiryo UI" panose="020B0604030504040204" pitchFamily="50" charset="-128"/>
                <a:cs typeface="Meiryo UI" panose="020B0604030504040204" pitchFamily="50" charset="-128"/>
              </a:rPr>
              <a:t>トップマネジャー</a:t>
            </a:r>
            <a:r>
              <a:rPr lang="en-US" altLang="ja-JP" sz="28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2800" b="1" dirty="0" err="1" smtClean="0">
                <a:latin typeface="Meiryo UI" panose="020B0604030504040204" pitchFamily="50" charset="-128"/>
                <a:ea typeface="Meiryo UI" panose="020B0604030504040204" pitchFamily="50" charset="-128"/>
                <a:cs typeface="Meiryo UI" panose="020B0604030504040204" pitchFamily="50" charset="-128"/>
              </a:rPr>
              <a:t>への</a:t>
            </a:r>
            <a:r>
              <a:rPr lang="ja-JP" altLang="en-US" sz="2800" b="1" dirty="0" smtClean="0">
                <a:latin typeface="Meiryo UI" panose="020B0604030504040204" pitchFamily="50" charset="-128"/>
                <a:ea typeface="Meiryo UI" panose="020B0604030504040204" pitchFamily="50" charset="-128"/>
                <a:cs typeface="Meiryo UI" panose="020B0604030504040204" pitchFamily="50" charset="-128"/>
              </a:rPr>
              <a:t>期待①</a:t>
            </a:r>
            <a:endParaRPr lang="en-US" altLang="ja-JP" sz="2800" b="1"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テキスト ボックス 11"/>
          <p:cNvSpPr txBox="1"/>
          <p:nvPr/>
        </p:nvSpPr>
        <p:spPr>
          <a:xfrm>
            <a:off x="4671769" y="5045054"/>
            <a:ext cx="3081293" cy="800219"/>
          </a:xfrm>
          <a:prstGeom prst="rect">
            <a:avLst/>
          </a:prstGeom>
          <a:noFill/>
        </p:spPr>
        <p:txBody>
          <a:bodyPr wrap="none" rtlCol="0">
            <a:spAutoFit/>
          </a:bodyPr>
          <a:lstStyle/>
          <a:p>
            <a:r>
              <a:rPr kumimoji="1" lang="ja-JP" altLang="en-US" sz="2300" b="1" dirty="0" smtClean="0">
                <a:latin typeface="Meiryo UI" panose="020B0604030504040204" pitchFamily="50" charset="-128"/>
                <a:ea typeface="Meiryo UI" panose="020B0604030504040204" pitchFamily="50" charset="-128"/>
                <a:cs typeface="Meiryo UI" panose="020B0604030504040204" pitchFamily="50" charset="-128"/>
              </a:rPr>
              <a:t>継続して査定するための</a:t>
            </a:r>
            <a:endParaRPr kumimoji="1" lang="en-US" altLang="ja-JP" sz="2300" b="1"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2300" b="1" dirty="0" smtClean="0">
                <a:latin typeface="Meiryo UI" panose="020B0604030504040204" pitchFamily="50" charset="-128"/>
                <a:ea typeface="Meiryo UI" panose="020B0604030504040204" pitchFamily="50" charset="-128"/>
                <a:cs typeface="Meiryo UI" panose="020B0604030504040204" pitchFamily="50" charset="-128"/>
              </a:rPr>
              <a:t>仕組み作りを行う</a:t>
            </a:r>
            <a:endParaRPr kumimoji="1" lang="ja-JP" altLang="en-US" sz="23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角丸四角形 1"/>
          <p:cNvSpPr/>
          <p:nvPr/>
        </p:nvSpPr>
        <p:spPr>
          <a:xfrm>
            <a:off x="3979493" y="1187355"/>
            <a:ext cx="4573957" cy="1003395"/>
          </a:xfrm>
          <a:prstGeom prst="roundRect">
            <a:avLst/>
          </a:prstGeom>
          <a:ln/>
        </p:spPr>
        <p:style>
          <a:lnRef idx="3">
            <a:schemeClr val="lt1"/>
          </a:lnRef>
          <a:fillRef idx="1">
            <a:schemeClr val="accent4"/>
          </a:fillRef>
          <a:effectRef idx="1">
            <a:schemeClr val="accent4"/>
          </a:effectRef>
          <a:fontRef idx="minor">
            <a:schemeClr val="lt1"/>
          </a:fontRef>
        </p:style>
        <p:txBody>
          <a:bodyPr rtlCol="0" anchor="t" anchorCtr="0"/>
          <a:lstStyle/>
          <a:p>
            <a:pPr algn="ctr"/>
            <a:r>
              <a:rPr lang="ja-JP" altLang="en-US" sz="2800" b="1" dirty="0" smtClean="0">
                <a:solidFill>
                  <a:schemeClr val="tx1"/>
                </a:solidFill>
              </a:rPr>
              <a:t>この研修会で皆さんが担ってもらうことになります。</a:t>
            </a:r>
            <a:endParaRPr kumimoji="1" lang="ja-JP" altLang="en-US" sz="2800" b="1" dirty="0" smtClean="0">
              <a:solidFill>
                <a:schemeClr val="tx1"/>
              </a:solidFill>
            </a:endParaRPr>
          </a:p>
        </p:txBody>
      </p:sp>
    </p:spTree>
    <p:extLst>
      <p:ext uri="{BB962C8B-B14F-4D97-AF65-F5344CB8AC3E}">
        <p14:creationId xmlns:p14="http://schemas.microsoft.com/office/powerpoint/2010/main" val="222608918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290511" y="1092912"/>
            <a:ext cx="8569325" cy="118236"/>
          </a:xfrm>
          <a:prstGeom prst="rect">
            <a:avLst/>
          </a:prstGeom>
          <a:gradFill rotWithShape="1">
            <a:gsLst>
              <a:gs pos="0">
                <a:srgbClr val="E4DEF2"/>
              </a:gs>
              <a:gs pos="100000">
                <a:srgbClr val="8A71C9"/>
              </a:gs>
            </a:gsLst>
            <a:lin ang="0" scaled="1"/>
          </a:gradFill>
          <a:ln>
            <a:noFill/>
          </a:ln>
          <a:extLst/>
        </p:spPr>
        <p:txBody>
          <a:bodyPr wrap="none" anchor="ctr"/>
          <a:lstStyle/>
          <a:p>
            <a:pPr algn="r">
              <a:defRPr/>
            </a:pPr>
            <a:endParaRPr lang="ja-JP" altLang="en-US">
              <a:effectLst>
                <a:outerShdw blurRad="38100" dist="38100" dir="2700000" algn="tl">
                  <a:srgbClr val="000000">
                    <a:alpha val="43137"/>
                  </a:srgbClr>
                </a:outerShdw>
              </a:effectLst>
              <a:latin typeface="Arial" charset="0"/>
            </a:endParaRPr>
          </a:p>
        </p:txBody>
      </p:sp>
      <p:sp>
        <p:nvSpPr>
          <p:cNvPr id="7" name="角丸四角形 6"/>
          <p:cNvSpPr/>
          <p:nvPr/>
        </p:nvSpPr>
        <p:spPr>
          <a:xfrm>
            <a:off x="435734" y="1644820"/>
            <a:ext cx="8216946" cy="1714354"/>
          </a:xfrm>
          <a:prstGeom prst="roundRect">
            <a:avLst>
              <a:gd name="adj" fmla="val 11094"/>
            </a:avLst>
          </a:prstGeom>
          <a:solidFill>
            <a:srgbClr val="D6C1FF"/>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Bef>
                <a:spcPts val="600"/>
              </a:spcBef>
            </a:pPr>
            <a:r>
              <a:rPr kumimoji="1" lang="ja-JP" altLang="en-US" sz="2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・病棟内での勤務時間の調整</a:t>
            </a:r>
            <a:endParaRPr kumimoji="1" lang="en-US" altLang="ja-JP" sz="2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spcBef>
                <a:spcPts val="1200"/>
              </a:spcBef>
            </a:pPr>
            <a:r>
              <a:rPr lang="ja-JP" altLang="en-US" sz="2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・他病棟からの応援</a:t>
            </a:r>
            <a:endParaRPr lang="en-US" altLang="ja-JP" sz="2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spcBef>
                <a:spcPts val="1200"/>
              </a:spcBef>
            </a:pPr>
            <a:r>
              <a:rPr kumimoji="1" lang="ja-JP" altLang="en-US" sz="2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・専門的な知識を持つ人材</a:t>
            </a:r>
            <a:r>
              <a:rPr lang="ja-JP" altLang="en-US" sz="2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（他職種）の部署を超えた活用</a:t>
            </a:r>
            <a:endParaRPr lang="en-US" altLang="ja-JP" sz="2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テキスト ボックス 7"/>
          <p:cNvSpPr txBox="1"/>
          <p:nvPr/>
        </p:nvSpPr>
        <p:spPr>
          <a:xfrm>
            <a:off x="508876" y="1211148"/>
            <a:ext cx="2484976" cy="492443"/>
          </a:xfrm>
          <a:prstGeom prst="rect">
            <a:avLst/>
          </a:prstGeom>
          <a:noFill/>
          <a:ln>
            <a:noFill/>
          </a:ln>
        </p:spPr>
        <p:txBody>
          <a:bodyPr wrap="none" rtlCol="0">
            <a:spAutoFit/>
          </a:bodyPr>
          <a:lstStyle/>
          <a:p>
            <a:r>
              <a:rPr kumimoji="1" lang="ja-JP" altLang="en-US" sz="25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柔軟な人材活用</a:t>
            </a:r>
            <a:endParaRPr kumimoji="1" lang="ja-JP" altLang="en-US" sz="25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角丸四角形 8"/>
          <p:cNvSpPr/>
          <p:nvPr/>
        </p:nvSpPr>
        <p:spPr>
          <a:xfrm>
            <a:off x="435735" y="3765529"/>
            <a:ext cx="8216945" cy="1641535"/>
          </a:xfrm>
          <a:prstGeom prst="roundRect">
            <a:avLst>
              <a:gd name="adj" fmla="val 12060"/>
            </a:avLst>
          </a:prstGeom>
          <a:solidFill>
            <a:srgbClr val="D6C1FF"/>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kumimoji="1" lang="ja-JP" altLang="en-US" sz="2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・認知症患者の意思決定</a:t>
            </a:r>
            <a:endParaRPr kumimoji="1" lang="en-US" altLang="ja-JP" sz="2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spcBef>
                <a:spcPts val="1200"/>
              </a:spcBef>
            </a:pPr>
            <a:r>
              <a:rPr lang="ja-JP" altLang="en-US" sz="2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・虐待を疑うケース　　　　　</a:t>
            </a:r>
            <a:endParaRPr lang="en-US" altLang="ja-JP" sz="2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spcBef>
                <a:spcPts val="1200"/>
              </a:spcBef>
            </a:pPr>
            <a:r>
              <a:rPr kumimoji="1" lang="ja-JP" altLang="en-US" sz="2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・身体拘束の可否　　　　　</a:t>
            </a:r>
            <a:endParaRPr kumimoji="1" lang="en-US" altLang="ja-JP" sz="2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2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p>
        </p:txBody>
      </p:sp>
      <p:sp>
        <p:nvSpPr>
          <p:cNvPr id="10" name="テキスト ボックス 9"/>
          <p:cNvSpPr txBox="1"/>
          <p:nvPr/>
        </p:nvSpPr>
        <p:spPr>
          <a:xfrm>
            <a:off x="435735" y="3359174"/>
            <a:ext cx="3336170" cy="492443"/>
          </a:xfrm>
          <a:prstGeom prst="rect">
            <a:avLst/>
          </a:prstGeom>
          <a:noFill/>
          <a:ln>
            <a:noFill/>
          </a:ln>
        </p:spPr>
        <p:txBody>
          <a:bodyPr wrap="none" rtlCol="0">
            <a:spAutoFit/>
          </a:bodyPr>
          <a:lstStyle/>
          <a:p>
            <a:r>
              <a:rPr kumimoji="1" lang="ja-JP" altLang="en-US" sz="2500" b="1" u="sng"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倫理調整の仕組み作り</a:t>
            </a:r>
            <a:endParaRPr kumimoji="1" lang="ja-JP" altLang="en-US" sz="2500" b="1"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右中かっこ 10"/>
          <p:cNvSpPr/>
          <p:nvPr/>
        </p:nvSpPr>
        <p:spPr>
          <a:xfrm>
            <a:off x="4521813" y="1786628"/>
            <a:ext cx="223485" cy="747960"/>
          </a:xfrm>
          <a:prstGeom prst="rightBrace">
            <a:avLst>
              <a:gd name="adj1" fmla="val 28311"/>
              <a:gd name="adj2" fmla="val 50000"/>
            </a:avLst>
          </a:prstGeom>
          <a:ln w="381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2" name="テキスト ボックス 11"/>
          <p:cNvSpPr txBox="1"/>
          <p:nvPr/>
        </p:nvSpPr>
        <p:spPr>
          <a:xfrm>
            <a:off x="4950373" y="1703591"/>
            <a:ext cx="3094117" cy="830997"/>
          </a:xfrm>
          <a:prstGeom prst="rect">
            <a:avLst/>
          </a:prstGeom>
          <a:noFill/>
          <a:ln>
            <a:noFill/>
          </a:ln>
        </p:spPr>
        <p:txBody>
          <a:bodyPr wrap="none" rtlCol="0">
            <a:spAutoFit/>
          </a:bodyPr>
          <a:lstStyle/>
          <a:p>
            <a:r>
              <a:rPr kumimoji="1"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病棟を超えた</a:t>
            </a:r>
            <a:endParaRPr kumimoji="1" lang="en-US" altLang="ja-JP" sz="2400" b="1"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人材</a:t>
            </a:r>
            <a:r>
              <a:rPr lang="ja-JP" altLang="en-US" sz="2400" b="1" dirty="0">
                <a:latin typeface="Meiryo UI" panose="020B0604030504040204" pitchFamily="50" charset="-128"/>
                <a:ea typeface="Meiryo UI" panose="020B0604030504040204" pitchFamily="50" charset="-128"/>
                <a:cs typeface="Meiryo UI" panose="020B0604030504040204" pitchFamily="50" charset="-128"/>
              </a:rPr>
              <a:t>活用</a:t>
            </a:r>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の仕組み</a:t>
            </a:r>
            <a:r>
              <a:rPr lang="ja-JP" altLang="en-US" sz="2400" b="1" dirty="0">
                <a:latin typeface="Meiryo UI" panose="020B0604030504040204" pitchFamily="50" charset="-128"/>
                <a:ea typeface="Meiryo UI" panose="020B0604030504040204" pitchFamily="50" charset="-128"/>
                <a:cs typeface="Meiryo UI" panose="020B0604030504040204" pitchFamily="50" charset="-128"/>
              </a:rPr>
              <a:t>作り</a:t>
            </a:r>
            <a:endParaRPr kumimoji="1" lang="ja-JP" altLang="en-US" sz="2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右中かっこ 12"/>
          <p:cNvSpPr/>
          <p:nvPr/>
        </p:nvSpPr>
        <p:spPr>
          <a:xfrm>
            <a:off x="3839024" y="3851617"/>
            <a:ext cx="341568" cy="1275303"/>
          </a:xfrm>
          <a:prstGeom prst="rightBrace">
            <a:avLst>
              <a:gd name="adj1" fmla="val 52285"/>
              <a:gd name="adj2" fmla="val 50000"/>
            </a:avLst>
          </a:prstGeom>
          <a:ln w="381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4" name="Rectangle 2"/>
          <p:cNvSpPr txBox="1">
            <a:spLocks noChangeArrowheads="1"/>
          </p:cNvSpPr>
          <p:nvPr/>
        </p:nvSpPr>
        <p:spPr>
          <a:xfrm>
            <a:off x="106361" y="122831"/>
            <a:ext cx="8753475" cy="1064524"/>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lnSpc>
                <a:spcPct val="110000"/>
              </a:lnSpc>
            </a:pPr>
            <a:r>
              <a:rPr lang="en-US" altLang="ja-JP" sz="2500" b="1" dirty="0" smtClean="0">
                <a:solidFill>
                  <a:schemeClr val="tx1">
                    <a:lumMod val="50000"/>
                    <a:lumOff val="50000"/>
                  </a:schemeClr>
                </a:solidFill>
                <a:latin typeface="Trebuchet MS" panose="020B0603020202020204" pitchFamily="34" charset="0"/>
                <a:ea typeface="Meiryo UI" panose="020B0604030504040204" pitchFamily="50" charset="-128"/>
                <a:cs typeface="Meiryo UI" panose="020B0604030504040204" pitchFamily="50" charset="-128"/>
              </a:rPr>
              <a:t>2</a:t>
            </a:r>
            <a:r>
              <a:rPr lang="en-US" altLang="ja-JP" sz="2500" b="1" dirty="0" smtClean="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2500" b="1" dirty="0" smtClean="0">
                <a:solidFill>
                  <a:schemeClr val="tx1">
                    <a:lumMod val="50000"/>
                    <a:lumOff val="50000"/>
                  </a:schemeClr>
                </a:solidFill>
                <a:latin typeface="Trebuchet MS" panose="020B0603020202020204" pitchFamily="34" charset="0"/>
                <a:ea typeface="Meiryo UI" panose="020B0604030504040204" pitchFamily="50" charset="-128"/>
                <a:cs typeface="Meiryo UI" panose="020B0604030504040204" pitchFamily="50" charset="-128"/>
              </a:rPr>
              <a:t>-2</a:t>
            </a:r>
            <a:r>
              <a:rPr lang="ja-JP" altLang="en-US" sz="2500" b="1" dirty="0" smtClean="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rPr>
              <a:t>　施設内における教育システムの構築</a:t>
            </a:r>
            <a:endParaRPr lang="en-US" altLang="ja-JP" sz="2500" b="1" dirty="0" smtClean="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endParaRPr>
          </a:p>
          <a:p>
            <a:pPr algn="ctr">
              <a:lnSpc>
                <a:spcPct val="110000"/>
              </a:lnSpc>
              <a:spcAft>
                <a:spcPts val="600"/>
              </a:spcAft>
            </a:pPr>
            <a:r>
              <a:rPr lang="ja-JP" altLang="en-US" sz="2800" b="1" dirty="0" smtClean="0">
                <a:latin typeface="Meiryo UI" panose="020B0604030504040204" pitchFamily="50" charset="-128"/>
                <a:ea typeface="Meiryo UI" panose="020B0604030504040204" pitchFamily="50" charset="-128"/>
                <a:cs typeface="Meiryo UI" panose="020B0604030504040204" pitchFamily="50" charset="-128"/>
              </a:rPr>
              <a:t>① </a:t>
            </a:r>
            <a:r>
              <a:rPr lang="ja-JP" altLang="en-US" sz="2800" b="1" dirty="0">
                <a:latin typeface="Meiryo UI" panose="020B0604030504040204" pitchFamily="50" charset="-128"/>
                <a:ea typeface="Meiryo UI" panose="020B0604030504040204" pitchFamily="50" charset="-128"/>
                <a:cs typeface="Meiryo UI" panose="020B0604030504040204" pitchFamily="50" charset="-128"/>
              </a:rPr>
              <a:t>病院</a:t>
            </a:r>
            <a:r>
              <a:rPr lang="ja-JP" altLang="en-US" sz="2800" b="1" dirty="0" smtClean="0">
                <a:latin typeface="Meiryo UI" panose="020B0604030504040204" pitchFamily="50" charset="-128"/>
                <a:ea typeface="Meiryo UI" panose="020B0604030504040204" pitchFamily="50" charset="-128"/>
                <a:cs typeface="Meiryo UI" panose="020B0604030504040204" pitchFamily="50" charset="-128"/>
              </a:rPr>
              <a:t>看護管理者</a:t>
            </a:r>
            <a:r>
              <a:rPr lang="en-US" altLang="ja-JP" sz="28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2800" b="1" dirty="0" smtClean="0">
                <a:latin typeface="Meiryo UI" panose="020B0604030504040204" pitchFamily="50" charset="-128"/>
                <a:ea typeface="Meiryo UI" panose="020B0604030504040204" pitchFamily="50" charset="-128"/>
                <a:cs typeface="Meiryo UI" panose="020B0604030504040204" pitchFamily="50" charset="-128"/>
              </a:rPr>
              <a:t>トップマネジャー</a:t>
            </a:r>
            <a:r>
              <a:rPr lang="en-US" altLang="ja-JP" sz="28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2800" b="1" dirty="0" err="1" smtClean="0">
                <a:latin typeface="Meiryo UI" panose="020B0604030504040204" pitchFamily="50" charset="-128"/>
                <a:ea typeface="Meiryo UI" panose="020B0604030504040204" pitchFamily="50" charset="-128"/>
                <a:cs typeface="Meiryo UI" panose="020B0604030504040204" pitchFamily="50" charset="-128"/>
              </a:rPr>
              <a:t>への</a:t>
            </a:r>
            <a:r>
              <a:rPr lang="ja-JP" altLang="en-US" sz="2800" b="1" dirty="0" smtClean="0">
                <a:latin typeface="Meiryo UI" panose="020B0604030504040204" pitchFamily="50" charset="-128"/>
                <a:ea typeface="Meiryo UI" panose="020B0604030504040204" pitchFamily="50" charset="-128"/>
                <a:cs typeface="Meiryo UI" panose="020B0604030504040204" pitchFamily="50" charset="-128"/>
              </a:rPr>
              <a:t>期待②</a:t>
            </a:r>
            <a:endParaRPr lang="en-US" altLang="ja-JP" sz="2800" b="1"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テキスト ボックス 14"/>
          <p:cNvSpPr txBox="1"/>
          <p:nvPr/>
        </p:nvSpPr>
        <p:spPr>
          <a:xfrm>
            <a:off x="4444880" y="3844077"/>
            <a:ext cx="3565831" cy="1200329"/>
          </a:xfrm>
          <a:prstGeom prst="rect">
            <a:avLst/>
          </a:prstGeom>
          <a:noFill/>
          <a:ln>
            <a:noFill/>
          </a:ln>
        </p:spPr>
        <p:txBody>
          <a:bodyPr wrap="square" rtlCol="0">
            <a:spAutoFit/>
          </a:bodyPr>
          <a:lstStyle/>
          <a:p>
            <a:r>
              <a:rPr kumimoji="1"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病院全体で多職種により</a:t>
            </a:r>
            <a:endParaRPr kumimoji="1" lang="en-US" altLang="ja-JP" sz="2400" b="1"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構成される</a:t>
            </a:r>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倫理調整の</a:t>
            </a:r>
            <a:endParaRPr lang="en-US" altLang="ja-JP" sz="2400" b="1"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仕組み作りが必要</a:t>
            </a:r>
            <a:endParaRPr kumimoji="1" lang="ja-JP" altLang="en-US" sz="2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角丸四角形 1"/>
          <p:cNvSpPr/>
          <p:nvPr/>
        </p:nvSpPr>
        <p:spPr>
          <a:xfrm>
            <a:off x="290511" y="5407064"/>
            <a:ext cx="8362169" cy="1321282"/>
          </a:xfrm>
          <a:prstGeom prst="roundRect">
            <a:avLst/>
          </a:prstGeom>
          <a:ln/>
        </p:spPr>
        <p:style>
          <a:lnRef idx="3">
            <a:schemeClr val="lt1"/>
          </a:lnRef>
          <a:fillRef idx="1">
            <a:schemeClr val="accent4"/>
          </a:fillRef>
          <a:effectRef idx="1">
            <a:schemeClr val="accent4"/>
          </a:effectRef>
          <a:fontRef idx="minor">
            <a:schemeClr val="lt1"/>
          </a:fontRef>
        </p:style>
        <p:txBody>
          <a:bodyPr rtlCol="0" anchor="t" anchorCtr="0"/>
          <a:lstStyle/>
          <a:p>
            <a:pPr marL="285750" indent="-285750">
              <a:buFont typeface="Wingdings" panose="05000000000000000000" pitchFamily="2" charset="2"/>
              <a:buChar char="l"/>
            </a:pPr>
            <a:r>
              <a:rPr kumimoji="1" lang="ja-JP" altLang="en-US" sz="2000" b="1" dirty="0" smtClean="0">
                <a:solidFill>
                  <a:schemeClr val="tx1"/>
                </a:solidFill>
              </a:rPr>
              <a:t>認知症を含む精神疾患を持つ患者をしっかり看護できるようになる。</a:t>
            </a:r>
            <a:endParaRPr kumimoji="1" lang="en-US" altLang="ja-JP" sz="2000" b="1" dirty="0" smtClean="0">
              <a:solidFill>
                <a:schemeClr val="tx1"/>
              </a:solidFill>
            </a:endParaRPr>
          </a:p>
          <a:p>
            <a:r>
              <a:rPr lang="ja-JP" altLang="en-US" sz="2000" b="1" dirty="0" smtClean="0">
                <a:solidFill>
                  <a:schemeClr val="tx1"/>
                </a:solidFill>
              </a:rPr>
              <a:t>⇒その病院や病棟の看護力のレベルの高低の指標となる。</a:t>
            </a:r>
            <a:endParaRPr lang="en-US" altLang="ja-JP" sz="2000" b="1" dirty="0" smtClean="0">
              <a:solidFill>
                <a:schemeClr val="tx1"/>
              </a:solidFill>
            </a:endParaRPr>
          </a:p>
          <a:p>
            <a:pPr marL="285750" indent="-285750">
              <a:buFont typeface="Wingdings" panose="05000000000000000000" pitchFamily="2" charset="2"/>
              <a:buChar char="l"/>
            </a:pPr>
            <a:r>
              <a:rPr kumimoji="1" lang="ja-JP" altLang="en-US" sz="2000" b="1" dirty="0" smtClean="0">
                <a:solidFill>
                  <a:schemeClr val="tx1"/>
                </a:solidFill>
              </a:rPr>
              <a:t>たとえば、認知症は手が掛かる⇒受け入れない又は拘束</a:t>
            </a:r>
            <a:endParaRPr kumimoji="1" lang="en-US" altLang="ja-JP" sz="2000" b="1" dirty="0" smtClean="0">
              <a:solidFill>
                <a:schemeClr val="tx1"/>
              </a:solidFill>
            </a:endParaRPr>
          </a:p>
          <a:p>
            <a:r>
              <a:rPr lang="ja-JP" altLang="en-US" sz="2000" b="1" dirty="0" smtClean="0">
                <a:solidFill>
                  <a:schemeClr val="tx1"/>
                </a:solidFill>
              </a:rPr>
              <a:t>⇒「看護力の低い病院・病棟」</a:t>
            </a:r>
            <a:endParaRPr kumimoji="1" lang="ja-JP" altLang="en-US" sz="2000" b="1" dirty="0" smtClean="0">
              <a:solidFill>
                <a:schemeClr val="tx1"/>
              </a:solidFill>
            </a:endParaRPr>
          </a:p>
        </p:txBody>
      </p:sp>
    </p:spTree>
    <p:extLst>
      <p:ext uri="{BB962C8B-B14F-4D97-AF65-F5344CB8AC3E}">
        <p14:creationId xmlns:p14="http://schemas.microsoft.com/office/powerpoint/2010/main" val="59015754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317807" y="1392072"/>
            <a:ext cx="8569325" cy="5212739"/>
          </a:xfrm>
        </p:spPr>
        <p:txBody>
          <a:bodyPr>
            <a:normAutofit/>
          </a:bodyPr>
          <a:lstStyle/>
          <a:p>
            <a:pPr marL="0" indent="0">
              <a:buNone/>
            </a:pPr>
            <a:r>
              <a:rPr lang="en-US" altLang="ja-JP" sz="24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研修企画の留意点</a:t>
            </a:r>
            <a:r>
              <a:rPr lang="en-US" altLang="ja-JP" sz="2400" b="1" dirty="0" smtClean="0">
                <a:latin typeface="Meiryo UI" panose="020B0604030504040204" pitchFamily="50" charset="-128"/>
                <a:ea typeface="Meiryo UI" panose="020B0604030504040204" pitchFamily="50" charset="-128"/>
                <a:cs typeface="Meiryo UI" panose="020B0604030504040204" pitchFamily="50" charset="-128"/>
              </a:rPr>
              <a:t>〉</a:t>
            </a:r>
          </a:p>
          <a:p>
            <a:pPr marL="0" indent="0">
              <a:buNone/>
            </a:pPr>
            <a:r>
              <a:rPr kumimoji="1" lang="ja-JP" altLang="en-US" sz="2900" b="1" dirty="0" smtClean="0">
                <a:latin typeface="Meiryo UI" panose="020B0604030504040204" pitchFamily="50" charset="-128"/>
                <a:ea typeface="Meiryo UI" panose="020B0604030504040204" pitchFamily="50" charset="-128"/>
                <a:cs typeface="Meiryo UI" panose="020B0604030504040204" pitchFamily="50" charset="-128"/>
              </a:rPr>
              <a:t> ● 課題や問題意識の検討</a:t>
            </a:r>
            <a:endParaRPr kumimoji="1" lang="en-US" altLang="ja-JP" sz="2900" b="1"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b="1" dirty="0">
                <a:latin typeface="Meiryo UI" panose="020B0604030504040204" pitchFamily="50" charset="-128"/>
                <a:ea typeface="Meiryo UI" panose="020B0604030504040204" pitchFamily="50" charset="-128"/>
                <a:cs typeface="Meiryo UI" panose="020B0604030504040204" pitchFamily="50" charset="-128"/>
              </a:rPr>
              <a:t>　</a:t>
            </a:r>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・自部署の問題・課題を挙げる際には、患者の視点で</a:t>
            </a:r>
            <a:endParaRPr lang="en-US" altLang="ja-JP" b="1"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b="1" dirty="0">
                <a:latin typeface="Meiryo UI" panose="020B0604030504040204" pitchFamily="50" charset="-128"/>
                <a:ea typeface="Meiryo UI" panose="020B0604030504040204" pitchFamily="50" charset="-128"/>
                <a:cs typeface="Meiryo UI" panose="020B0604030504040204" pitchFamily="50" charset="-128"/>
              </a:rPr>
              <a:t>　</a:t>
            </a:r>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  　現状を分析する ⇒ 部署の責任者と共有</a:t>
            </a:r>
            <a:endParaRPr lang="en-US" altLang="ja-JP" b="1"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endParaRPr lang="en-US" altLang="ja-JP" sz="2900" b="1"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kumimoji="1" lang="ja-JP" altLang="en-US" sz="2900" b="1" dirty="0">
                <a:latin typeface="Meiryo UI" panose="020B0604030504040204" pitchFamily="50" charset="-128"/>
                <a:ea typeface="Meiryo UI" panose="020B0604030504040204" pitchFamily="50" charset="-128"/>
                <a:cs typeface="Meiryo UI" panose="020B0604030504040204" pitchFamily="50" charset="-128"/>
              </a:rPr>
              <a:t>　</a:t>
            </a:r>
          </a:p>
        </p:txBody>
      </p:sp>
      <p:sp>
        <p:nvSpPr>
          <p:cNvPr id="4" name="Rectangle 3"/>
          <p:cNvSpPr>
            <a:spLocks noChangeArrowheads="1"/>
          </p:cNvSpPr>
          <p:nvPr/>
        </p:nvSpPr>
        <p:spPr bwMode="auto">
          <a:xfrm>
            <a:off x="225731" y="1100941"/>
            <a:ext cx="8569325" cy="118236"/>
          </a:xfrm>
          <a:prstGeom prst="rect">
            <a:avLst/>
          </a:prstGeom>
          <a:gradFill rotWithShape="1">
            <a:gsLst>
              <a:gs pos="0">
                <a:srgbClr val="E4DEF2"/>
              </a:gs>
              <a:gs pos="100000">
                <a:srgbClr val="8A71C9"/>
              </a:gs>
            </a:gsLst>
            <a:lin ang="0" scaled="1"/>
          </a:gradFill>
          <a:ln>
            <a:noFill/>
          </a:ln>
          <a:extLst/>
        </p:spPr>
        <p:txBody>
          <a:bodyPr wrap="none" anchor="ctr"/>
          <a:lstStyle/>
          <a:p>
            <a:pPr algn="r">
              <a:defRPr/>
            </a:pPr>
            <a:endParaRPr lang="ja-JP" altLang="en-US">
              <a:effectLst>
                <a:outerShdw blurRad="38100" dist="38100" dir="2700000" algn="tl">
                  <a:srgbClr val="000000">
                    <a:alpha val="43137"/>
                  </a:srgbClr>
                </a:outerShdw>
              </a:effectLst>
              <a:latin typeface="Arial" charset="0"/>
            </a:endParaRPr>
          </a:p>
        </p:txBody>
      </p:sp>
      <p:graphicFrame>
        <p:nvGraphicFramePr>
          <p:cNvPr id="5" name="表 4"/>
          <p:cNvGraphicFramePr>
            <a:graphicFrameLocks noGrp="1"/>
          </p:cNvGraphicFramePr>
          <p:nvPr>
            <p:extLst>
              <p:ext uri="{D42A27DB-BD31-4B8C-83A1-F6EECF244321}">
                <p14:modId xmlns:p14="http://schemas.microsoft.com/office/powerpoint/2010/main" val="1442066186"/>
              </p:ext>
            </p:extLst>
          </p:nvPr>
        </p:nvGraphicFramePr>
        <p:xfrm>
          <a:off x="586470" y="3674765"/>
          <a:ext cx="8038915" cy="2606040"/>
        </p:xfrm>
        <a:graphic>
          <a:graphicData uri="http://schemas.openxmlformats.org/drawingml/2006/table">
            <a:tbl>
              <a:tblPr firstRow="1" bandRow="1">
                <a:tableStyleId>{17292A2E-F333-43FB-9621-5CBBE7FDCDCB}</a:tableStyleId>
              </a:tblPr>
              <a:tblGrid>
                <a:gridCol w="8038915"/>
              </a:tblGrid>
              <a:tr h="337677">
                <a:tc>
                  <a:txBody>
                    <a:bodyPr/>
                    <a:lstStyle/>
                    <a:p>
                      <a:pPr algn="ctr"/>
                      <a:r>
                        <a:rPr kumimoji="1" lang="ja-JP" altLang="en-US" sz="25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責任者の協力を得るための戦略</a:t>
                      </a:r>
                      <a:endParaRPr kumimoji="1" lang="ja-JP" altLang="en-US" sz="25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66FF"/>
                    </a:solidFill>
                  </a:tcPr>
                </a:tc>
              </a:tr>
              <a:tr h="370840">
                <a:tc>
                  <a:txBody>
                    <a:bodyPr/>
                    <a:lstStyle/>
                    <a:p>
                      <a:pPr marL="449263" indent="-285750">
                        <a:buClr>
                          <a:schemeClr val="tx1"/>
                        </a:buClr>
                        <a:buFont typeface="Wingdings" panose="05000000000000000000" pitchFamily="2" charset="2"/>
                        <a:buChar char="Ø"/>
                      </a:pPr>
                      <a:r>
                        <a:rPr kumimoji="1" lang="ja-JP" altLang="en-US" sz="2200" b="1" dirty="0" smtClean="0">
                          <a:latin typeface="Meiryo UI" panose="020B0604030504040204" pitchFamily="50" charset="-128"/>
                          <a:ea typeface="Meiryo UI" panose="020B0604030504040204" pitchFamily="50" charset="-128"/>
                          <a:cs typeface="Meiryo UI" panose="020B0604030504040204" pitchFamily="50" charset="-128"/>
                        </a:rPr>
                        <a:t>データ</a:t>
                      </a:r>
                      <a:r>
                        <a:rPr kumimoji="1" lang="en-US" altLang="ja-JP" sz="2200" b="1"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2200" b="1" dirty="0" smtClean="0">
                          <a:latin typeface="Meiryo UI" panose="020B0604030504040204" pitchFamily="50" charset="-128"/>
                          <a:ea typeface="Meiryo UI" panose="020B0604030504040204" pitchFamily="50" charset="-128"/>
                          <a:cs typeface="Meiryo UI" panose="020B0604030504040204" pitchFamily="50" charset="-128"/>
                        </a:rPr>
                        <a:t>実態調査の結果などの数値</a:t>
                      </a:r>
                      <a:r>
                        <a:rPr kumimoji="1" lang="en-US" altLang="ja-JP" sz="2200" b="1"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2200" b="1" dirty="0" smtClean="0">
                          <a:latin typeface="Meiryo UI" panose="020B0604030504040204" pitchFamily="50" charset="-128"/>
                          <a:ea typeface="Meiryo UI" panose="020B0604030504040204" pitchFamily="50" charset="-128"/>
                          <a:cs typeface="Meiryo UI" panose="020B0604030504040204" pitchFamily="50" charset="-128"/>
                        </a:rPr>
                        <a:t>を用いて論理的に説明する</a:t>
                      </a:r>
                      <a:endParaRPr kumimoji="1" lang="ja-JP" altLang="en-US" sz="2200" b="1"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marL="449263" indent="-285750">
                        <a:buFont typeface="Wingdings" panose="05000000000000000000" pitchFamily="2" charset="2"/>
                        <a:buChar char="Ø"/>
                      </a:pPr>
                      <a:r>
                        <a:rPr kumimoji="1" lang="ja-JP" altLang="en-US" sz="2200" b="1" dirty="0" smtClean="0">
                          <a:latin typeface="Meiryo UI" panose="020B0604030504040204" pitchFamily="50" charset="-128"/>
                          <a:ea typeface="Meiryo UI" panose="020B0604030504040204" pitchFamily="50" charset="-128"/>
                          <a:cs typeface="Meiryo UI" panose="020B0604030504040204" pitchFamily="50" charset="-128"/>
                        </a:rPr>
                        <a:t>病院等の理念から必要性を訴える</a:t>
                      </a:r>
                      <a:endParaRPr kumimoji="1" lang="ja-JP" altLang="en-US" sz="2200" b="1"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marL="449263" indent="-285750">
                        <a:buFont typeface="Wingdings" panose="05000000000000000000" pitchFamily="2" charset="2"/>
                        <a:buChar char="Ø"/>
                      </a:pPr>
                      <a:r>
                        <a:rPr kumimoji="1" lang="ja-JP" altLang="en-US" sz="2200" b="1" dirty="0" smtClean="0">
                          <a:latin typeface="Meiryo UI" panose="020B0604030504040204" pitchFamily="50" charset="-128"/>
                          <a:ea typeface="Meiryo UI" panose="020B0604030504040204" pitchFamily="50" charset="-128"/>
                          <a:cs typeface="Meiryo UI" panose="020B0604030504040204" pitchFamily="50" charset="-128"/>
                        </a:rPr>
                        <a:t>行ったときの効果、行わなかったときの影響を示す</a:t>
                      </a:r>
                      <a:endParaRPr kumimoji="1" lang="ja-JP" altLang="en-US" sz="2200" b="1"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marL="449263" indent="-285750">
                        <a:buFont typeface="Wingdings" panose="05000000000000000000" pitchFamily="2" charset="2"/>
                        <a:buChar char="Ø"/>
                      </a:pPr>
                      <a:r>
                        <a:rPr kumimoji="1" lang="ja-JP" altLang="en-US" sz="2200" b="1" dirty="0" smtClean="0">
                          <a:latin typeface="Meiryo UI" panose="020B0604030504040204" pitchFamily="50" charset="-128"/>
                          <a:ea typeface="Meiryo UI" panose="020B0604030504040204" pitchFamily="50" charset="-128"/>
                          <a:cs typeface="Meiryo UI" panose="020B0604030504040204" pitchFamily="50" charset="-128"/>
                        </a:rPr>
                        <a:t>患者や家族からの訴えや事実をもとに、思いを伝える</a:t>
                      </a:r>
                      <a:endParaRPr kumimoji="1" lang="ja-JP" altLang="en-US" sz="2200" b="1"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marL="449263" indent="-285750">
                        <a:buFont typeface="Wingdings" panose="05000000000000000000" pitchFamily="2" charset="2"/>
                        <a:buChar char="Ø"/>
                      </a:pPr>
                      <a:r>
                        <a:rPr kumimoji="1" lang="ja-JP" altLang="en-US" sz="2200" b="1" dirty="0" smtClean="0">
                          <a:latin typeface="Meiryo UI" panose="020B0604030504040204" pitchFamily="50" charset="-128"/>
                          <a:ea typeface="Meiryo UI" panose="020B0604030504040204" pitchFamily="50" charset="-128"/>
                          <a:cs typeface="Meiryo UI" panose="020B0604030504040204" pitchFamily="50" charset="-128"/>
                        </a:rPr>
                        <a:t>組織から要請されている課題や業務に重ねて行うようにする</a:t>
                      </a:r>
                      <a:endParaRPr kumimoji="1" lang="ja-JP" altLang="en-US" sz="2200" b="1"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7" name="Rectangle 2"/>
          <p:cNvSpPr txBox="1">
            <a:spLocks noChangeArrowheads="1"/>
          </p:cNvSpPr>
          <p:nvPr/>
        </p:nvSpPr>
        <p:spPr>
          <a:xfrm>
            <a:off x="133657" y="95535"/>
            <a:ext cx="8753475" cy="1064524"/>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lnSpc>
                <a:spcPct val="110000"/>
              </a:lnSpc>
            </a:pPr>
            <a:r>
              <a:rPr lang="en-US" altLang="ja-JP" sz="2500" b="1" dirty="0" smtClean="0">
                <a:solidFill>
                  <a:schemeClr val="tx1">
                    <a:lumMod val="50000"/>
                    <a:lumOff val="50000"/>
                  </a:schemeClr>
                </a:solidFill>
                <a:latin typeface="Trebuchet MS" panose="020B0603020202020204" pitchFamily="34" charset="0"/>
                <a:ea typeface="Meiryo UI" panose="020B0604030504040204" pitchFamily="50" charset="-128"/>
                <a:cs typeface="Meiryo UI" panose="020B0604030504040204" pitchFamily="50" charset="-128"/>
              </a:rPr>
              <a:t>2</a:t>
            </a:r>
            <a:r>
              <a:rPr lang="en-US" altLang="ja-JP" sz="2500" b="1" dirty="0" smtClean="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2500" b="1" dirty="0" smtClean="0">
                <a:solidFill>
                  <a:schemeClr val="tx1">
                    <a:lumMod val="50000"/>
                    <a:lumOff val="50000"/>
                  </a:schemeClr>
                </a:solidFill>
                <a:latin typeface="Trebuchet MS" panose="020B0603020202020204" pitchFamily="34" charset="0"/>
                <a:ea typeface="Meiryo UI" panose="020B0604030504040204" pitchFamily="50" charset="-128"/>
                <a:cs typeface="Meiryo UI" panose="020B0604030504040204" pitchFamily="50" charset="-128"/>
              </a:rPr>
              <a:t>-2</a:t>
            </a:r>
            <a:r>
              <a:rPr lang="ja-JP" altLang="en-US" sz="2500" b="1" dirty="0" smtClean="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rPr>
              <a:t>　施設内における教育システムの構築</a:t>
            </a:r>
            <a:endParaRPr lang="en-US" altLang="ja-JP" sz="2500" b="1" dirty="0" smtClean="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endParaRPr>
          </a:p>
          <a:p>
            <a:pPr algn="ctr">
              <a:lnSpc>
                <a:spcPct val="110000"/>
              </a:lnSpc>
              <a:spcAft>
                <a:spcPts val="600"/>
              </a:spcAft>
            </a:pPr>
            <a:r>
              <a:rPr lang="ja-JP" altLang="en-US" sz="2800" b="1" dirty="0" smtClean="0">
                <a:latin typeface="Meiryo UI" panose="020B0604030504040204" pitchFamily="50" charset="-128"/>
                <a:ea typeface="Meiryo UI" panose="020B0604030504040204" pitchFamily="50" charset="-128"/>
                <a:cs typeface="Meiryo UI" panose="020B0604030504040204" pitchFamily="50" charset="-128"/>
              </a:rPr>
              <a:t>② 認知症ケアを系統立てて学ぶ方策を検討</a:t>
            </a:r>
            <a:endParaRPr lang="en-US" altLang="ja-JP" sz="2800" b="1" kern="10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98205282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295220" y="926017"/>
            <a:ext cx="8569325" cy="118236"/>
          </a:xfrm>
          <a:prstGeom prst="rect">
            <a:avLst/>
          </a:prstGeom>
          <a:gradFill rotWithShape="1">
            <a:gsLst>
              <a:gs pos="0">
                <a:srgbClr val="E4DEF2"/>
              </a:gs>
              <a:gs pos="100000">
                <a:srgbClr val="8A71C9"/>
              </a:gs>
            </a:gsLst>
            <a:lin ang="0" scaled="1"/>
          </a:gradFill>
          <a:ln>
            <a:noFill/>
          </a:ln>
          <a:extLst/>
        </p:spPr>
        <p:txBody>
          <a:bodyPr wrap="none" anchor="ctr"/>
          <a:lstStyle/>
          <a:p>
            <a:pPr algn="r">
              <a:defRPr/>
            </a:pPr>
            <a:endParaRPr lang="ja-JP" altLang="en-US">
              <a:effectLst>
                <a:outerShdw blurRad="38100" dist="38100" dir="2700000" algn="tl">
                  <a:srgbClr val="000000">
                    <a:alpha val="43137"/>
                  </a:srgbClr>
                </a:outerShdw>
              </a:effectLst>
              <a:latin typeface="Arial" charset="0"/>
            </a:endParaRPr>
          </a:p>
        </p:txBody>
      </p:sp>
      <p:sp>
        <p:nvSpPr>
          <p:cNvPr id="5" name="角丸四角形 4"/>
          <p:cNvSpPr/>
          <p:nvPr/>
        </p:nvSpPr>
        <p:spPr>
          <a:xfrm>
            <a:off x="1020448" y="1308536"/>
            <a:ext cx="7118867" cy="2042583"/>
          </a:xfrm>
          <a:prstGeom prst="roundRect">
            <a:avLst>
              <a:gd name="adj" fmla="val 13030"/>
            </a:avLst>
          </a:prstGeom>
          <a:solidFill>
            <a:schemeClr val="accent6">
              <a:lumMod val="40000"/>
              <a:lumOff val="60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Bef>
                <a:spcPts val="600"/>
              </a:spcBef>
            </a:pPr>
            <a:r>
              <a:rPr lang="ja-JP" altLang="en-US" sz="2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・認知症</a:t>
            </a:r>
            <a:r>
              <a:rPr lang="ja-JP" altLang="en-US" sz="26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のことをどの位知っているのか</a:t>
            </a:r>
            <a:endParaRPr lang="en-US" altLang="ja-JP" sz="26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spcBef>
                <a:spcPts val="600"/>
              </a:spcBef>
            </a:pPr>
            <a:r>
              <a:rPr lang="ja-JP" altLang="en-US" sz="2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・認知症</a:t>
            </a:r>
            <a:r>
              <a:rPr lang="ja-JP" altLang="en-US" sz="26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患者の看護や学習への意欲は？</a:t>
            </a:r>
            <a:endParaRPr lang="en-US" altLang="ja-JP" sz="26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spcBef>
                <a:spcPts val="600"/>
              </a:spcBef>
            </a:pPr>
            <a:r>
              <a:rPr lang="ja-JP" altLang="en-US" sz="2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・学習</a:t>
            </a:r>
            <a:r>
              <a:rPr lang="ja-JP" altLang="en-US" sz="26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や看護の妨げとなっているものは？</a:t>
            </a:r>
            <a:endParaRPr lang="en-US" altLang="ja-JP" sz="26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spcBef>
                <a:spcPts val="600"/>
              </a:spcBef>
            </a:pPr>
            <a:r>
              <a:rPr lang="ja-JP" altLang="en-US" sz="2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・どの</a:t>
            </a:r>
            <a:r>
              <a:rPr lang="ja-JP" altLang="en-US" sz="26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ような方法であれば取り組みやすいか</a:t>
            </a:r>
            <a:endParaRPr lang="en-US" altLang="ja-JP" sz="26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下矢印 5"/>
          <p:cNvSpPr/>
          <p:nvPr/>
        </p:nvSpPr>
        <p:spPr>
          <a:xfrm>
            <a:off x="4073678" y="3487595"/>
            <a:ext cx="993111" cy="361073"/>
          </a:xfrm>
          <a:prstGeom prst="downArrow">
            <a:avLst>
              <a:gd name="adj1" fmla="val 50000"/>
              <a:gd name="adj2" fmla="val 61339"/>
            </a:avLst>
          </a:prstGeom>
          <a:solidFill>
            <a:schemeClr val="accent6"/>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kumimoji="1" lang="ja-JP" altLang="en-US" dirty="0" smtClean="0">
              <a:solidFill>
                <a:schemeClr val="tx1"/>
              </a:solidFill>
            </a:endParaRPr>
          </a:p>
        </p:txBody>
      </p:sp>
      <p:sp>
        <p:nvSpPr>
          <p:cNvPr id="7" name="メモ 6"/>
          <p:cNvSpPr/>
          <p:nvPr/>
        </p:nvSpPr>
        <p:spPr>
          <a:xfrm>
            <a:off x="928813" y="3982560"/>
            <a:ext cx="7282839" cy="1804091"/>
          </a:xfrm>
          <a:prstGeom prst="foldedCorner">
            <a:avLst>
              <a:gd name="adj" fmla="val 19544"/>
            </a:avLst>
          </a:prstGeom>
          <a:solidFill>
            <a:srgbClr val="FFCCCC"/>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Bef>
                <a:spcPts val="600"/>
              </a:spcBef>
            </a:pPr>
            <a:r>
              <a:rPr kumimoji="1" lang="ja-JP" altLang="en-US" sz="25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・働きぶりや会話など、意識してスタッフの日頃の状況</a:t>
            </a:r>
            <a:endParaRPr kumimoji="1" lang="en-US" altLang="ja-JP" sz="25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25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5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25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を見聞きする</a:t>
            </a:r>
            <a:endParaRPr kumimoji="1" lang="en-US" altLang="ja-JP" sz="25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spcBef>
                <a:spcPts val="1200"/>
              </a:spcBef>
            </a:pPr>
            <a:r>
              <a:rPr lang="ja-JP" altLang="en-US" sz="25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・アンケート、</a:t>
            </a:r>
            <a:r>
              <a:rPr lang="en-US" altLang="ja-JP" sz="25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r>
              <a:rPr lang="ja-JP" altLang="en-US" sz="25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対</a:t>
            </a:r>
            <a:r>
              <a:rPr lang="en-US" altLang="ja-JP" sz="25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r>
              <a:rPr lang="ja-JP" altLang="en-US" sz="25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あるいはグループでのヒヤリング</a:t>
            </a:r>
            <a:endParaRPr lang="en-US" altLang="ja-JP" sz="25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25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～気楽に答えてもらえる雰囲気が重要～</a:t>
            </a:r>
          </a:p>
        </p:txBody>
      </p:sp>
      <p:sp>
        <p:nvSpPr>
          <p:cNvPr id="8" name="タイトル 1"/>
          <p:cNvSpPr>
            <a:spLocks noGrp="1"/>
          </p:cNvSpPr>
          <p:nvPr>
            <p:ph type="title"/>
          </p:nvPr>
        </p:nvSpPr>
        <p:spPr>
          <a:xfrm>
            <a:off x="600707" y="226632"/>
            <a:ext cx="7886700" cy="640267"/>
          </a:xfrm>
        </p:spPr>
        <p:txBody>
          <a:bodyPr>
            <a:normAutofit/>
          </a:bodyPr>
          <a:lstStyle/>
          <a:p>
            <a:pPr algn="ctr"/>
            <a:r>
              <a:rPr lang="ja-JP" altLang="en-US" sz="3200" b="1" dirty="0" smtClean="0">
                <a:latin typeface="Meiryo UI" panose="020B0604030504040204" pitchFamily="50" charset="-128"/>
                <a:ea typeface="Meiryo UI" panose="020B0604030504040204" pitchFamily="50" charset="-128"/>
                <a:cs typeface="Meiryo UI" panose="020B0604030504040204" pitchFamily="50" charset="-128"/>
              </a:rPr>
              <a:t>スタッフ</a:t>
            </a:r>
            <a:r>
              <a:rPr lang="ja-JP" altLang="en-US" sz="3200" b="1" dirty="0">
                <a:latin typeface="Meiryo UI" panose="020B0604030504040204" pitchFamily="50" charset="-128"/>
                <a:ea typeface="Meiryo UI" panose="020B0604030504040204" pitchFamily="50" charset="-128"/>
                <a:cs typeface="Meiryo UI" panose="020B0604030504040204" pitchFamily="50" charset="-128"/>
              </a:rPr>
              <a:t>の</a:t>
            </a:r>
            <a:r>
              <a:rPr lang="ja-JP" altLang="en-US" sz="32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レディネス</a:t>
            </a:r>
            <a:r>
              <a:rPr lang="ja-JP" altLang="en-US" sz="3200" b="1" dirty="0">
                <a:latin typeface="Meiryo UI" panose="020B0604030504040204" pitchFamily="50" charset="-128"/>
                <a:ea typeface="Meiryo UI" panose="020B0604030504040204" pitchFamily="50" charset="-128"/>
                <a:cs typeface="Meiryo UI" panose="020B0604030504040204" pitchFamily="50" charset="-128"/>
              </a:rPr>
              <a:t>や</a:t>
            </a:r>
            <a:r>
              <a:rPr lang="ja-JP" altLang="en-US" sz="32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モチベーション</a:t>
            </a:r>
            <a:r>
              <a:rPr lang="ja-JP" altLang="en-US" sz="3200" b="1" dirty="0" smtClean="0">
                <a:latin typeface="Meiryo UI" panose="020B0604030504040204" pitchFamily="50" charset="-128"/>
                <a:ea typeface="Meiryo UI" panose="020B0604030504040204" pitchFamily="50" charset="-128"/>
                <a:cs typeface="Meiryo UI" panose="020B0604030504040204" pitchFamily="50" charset="-128"/>
              </a:rPr>
              <a:t>の分析</a:t>
            </a:r>
            <a:endParaRPr kumimoji="1" lang="ja-JP" altLang="en-US" sz="3200" b="1"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04414787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33116" y="2439586"/>
            <a:ext cx="7886700" cy="1325563"/>
          </a:xfrm>
        </p:spPr>
        <p:txBody>
          <a:bodyPr/>
          <a:lstStyle/>
          <a:p>
            <a:pPr algn="ctr"/>
            <a:r>
              <a:rPr lang="en-US" altLang="ja-JP" sz="4800" b="1" kern="100" dirty="0" smtClean="0">
                <a:solidFill>
                  <a:srgbClr val="7145ED"/>
                </a:solidFill>
                <a:latin typeface="Trebuchet MS" panose="020B0603020202020204" pitchFamily="34" charset="0"/>
                <a:ea typeface="Meiryo UI" panose="020B0604030504040204" pitchFamily="50" charset="-128"/>
                <a:cs typeface="Meiryo UI" panose="020B0604030504040204" pitchFamily="50" charset="-128"/>
              </a:rPr>
              <a:t>1</a:t>
            </a:r>
            <a:r>
              <a:rPr lang="en-US" altLang="ja-JP" b="1" kern="100" dirty="0" smtClean="0">
                <a:solidFill>
                  <a:srgbClr val="7145ED"/>
                </a:solidFill>
                <a:latin typeface="Meiryo UI" panose="020B0604030504040204" pitchFamily="50" charset="-128"/>
                <a:ea typeface="Meiryo UI" panose="020B0604030504040204" pitchFamily="50" charset="-128"/>
                <a:cs typeface="Meiryo UI" panose="020B0604030504040204" pitchFamily="50" charset="-128"/>
              </a:rPr>
              <a:t>)</a:t>
            </a:r>
            <a:r>
              <a:rPr lang="ja-JP" altLang="en-US" b="1" kern="100" dirty="0" smtClean="0">
                <a:solidFill>
                  <a:srgbClr val="7145ED"/>
                </a:solidFill>
                <a:latin typeface="Meiryo UI" panose="020B0604030504040204" pitchFamily="50" charset="-128"/>
                <a:ea typeface="Meiryo UI" panose="020B0604030504040204" pitchFamily="50" charset="-128"/>
                <a:cs typeface="Meiryo UI" panose="020B0604030504040204" pitchFamily="50" charset="-128"/>
              </a:rPr>
              <a:t> </a:t>
            </a:r>
            <a:r>
              <a:rPr lang="ja-JP" altLang="ja-JP" b="1" kern="100" dirty="0" smtClean="0">
                <a:solidFill>
                  <a:srgbClr val="7145ED"/>
                </a:solidFill>
                <a:latin typeface="Meiryo UI" panose="020B0604030504040204" pitchFamily="50" charset="-128"/>
                <a:ea typeface="Meiryo UI" panose="020B0604030504040204" pitchFamily="50" charset="-128"/>
                <a:cs typeface="Meiryo UI" panose="020B0604030504040204" pitchFamily="50" charset="-128"/>
              </a:rPr>
              <a:t>医療安全</a:t>
            </a:r>
            <a:r>
              <a:rPr lang="ja-JP" altLang="en-US" b="1" kern="100" dirty="0" smtClean="0">
                <a:solidFill>
                  <a:srgbClr val="7145ED"/>
                </a:solidFill>
                <a:latin typeface="Meiryo UI" panose="020B0604030504040204" pitchFamily="50" charset="-128"/>
                <a:ea typeface="Meiryo UI" panose="020B0604030504040204" pitchFamily="50" charset="-128"/>
                <a:cs typeface="Meiryo UI" panose="020B0604030504040204" pitchFamily="50" charset="-128"/>
              </a:rPr>
              <a:t>の</a:t>
            </a:r>
            <a:r>
              <a:rPr lang="ja-JP" altLang="ja-JP" b="1" kern="100" dirty="0" smtClean="0">
                <a:solidFill>
                  <a:srgbClr val="7145ED"/>
                </a:solidFill>
                <a:latin typeface="Meiryo UI" panose="020B0604030504040204" pitchFamily="50" charset="-128"/>
                <a:ea typeface="Meiryo UI" panose="020B0604030504040204" pitchFamily="50" charset="-128"/>
                <a:cs typeface="Meiryo UI" panose="020B0604030504040204" pitchFamily="50" charset="-128"/>
              </a:rPr>
              <a:t>推進</a:t>
            </a:r>
            <a:endParaRPr kumimoji="1" lang="ja-JP" altLang="en-US" dirty="0"/>
          </a:p>
        </p:txBody>
      </p:sp>
    </p:spTree>
    <p:extLst>
      <p:ext uri="{BB962C8B-B14F-4D97-AF65-F5344CB8AC3E}">
        <p14:creationId xmlns:p14="http://schemas.microsoft.com/office/powerpoint/2010/main" val="162755209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416300" y="1370423"/>
            <a:ext cx="8255514" cy="5057611"/>
          </a:xfrm>
        </p:spPr>
        <p:txBody>
          <a:bodyPr/>
          <a:lstStyle/>
          <a:p>
            <a:pPr marL="0" indent="0">
              <a:buNone/>
            </a:pPr>
            <a:r>
              <a:rPr lang="ja-JP" altLang="en-US" sz="29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290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2700" b="1"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b="1" dirty="0" smtClean="0">
                <a:latin typeface="Trebuchet MS" panose="020B0603020202020204" pitchFamily="34" charset="0"/>
                <a:ea typeface="Meiryo UI" panose="020B0604030504040204" pitchFamily="50" charset="-128"/>
                <a:cs typeface="Meiryo UI" panose="020B0604030504040204" pitchFamily="50" charset="-128"/>
              </a:rPr>
              <a:t>1</a:t>
            </a:r>
            <a:r>
              <a:rPr lang="ja-JP" altLang="en-US" sz="2700" b="1" dirty="0" smtClean="0">
                <a:latin typeface="Meiryo UI" panose="020B0604030504040204" pitchFamily="50" charset="-128"/>
                <a:ea typeface="Meiryo UI" panose="020B0604030504040204" pitchFamily="50" charset="-128"/>
                <a:cs typeface="Meiryo UI" panose="020B0604030504040204" pitchFamily="50" charset="-128"/>
              </a:rPr>
              <a:t>回の単発の研修では、効果が今ひとつ</a:t>
            </a:r>
            <a:endParaRPr lang="en-US" altLang="ja-JP" sz="2700" b="1"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27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2700" b="1" dirty="0" smtClean="0">
                <a:latin typeface="Meiryo UI" panose="020B0604030504040204" pitchFamily="50" charset="-128"/>
                <a:ea typeface="Meiryo UI" panose="020B0604030504040204" pitchFamily="50" charset="-128"/>
                <a:cs typeface="Meiryo UI" panose="020B0604030504040204" pitchFamily="50" charset="-128"/>
              </a:rPr>
              <a:t>      　  ⇒ </a:t>
            </a:r>
            <a:r>
              <a:rPr lang="en-US" altLang="ja-JP" sz="4000" b="1" dirty="0" smtClean="0">
                <a:solidFill>
                  <a:srgbClr val="FF0000"/>
                </a:solidFill>
                <a:latin typeface="Trebuchet MS" panose="020B0603020202020204" pitchFamily="34" charset="0"/>
                <a:ea typeface="Meiryo UI" panose="020B0604030504040204" pitchFamily="50" charset="-128"/>
                <a:cs typeface="Meiryo UI" panose="020B0604030504040204" pitchFamily="50" charset="-128"/>
              </a:rPr>
              <a:t>2</a:t>
            </a:r>
            <a:r>
              <a:rPr lang="ja-JP" altLang="en-US" sz="4000" b="1" dirty="0" smtClean="0">
                <a:solidFill>
                  <a:srgbClr val="FF0000"/>
                </a:solidFill>
                <a:latin typeface="Trebuchet MS" panose="020B0603020202020204" pitchFamily="34" charset="0"/>
                <a:ea typeface="Meiryo UI" panose="020B0604030504040204" pitchFamily="50" charset="-128"/>
                <a:cs typeface="Meiryo UI" panose="020B0604030504040204" pitchFamily="50" charset="-128"/>
              </a:rPr>
              <a:t>～</a:t>
            </a:r>
            <a:r>
              <a:rPr lang="en-US" altLang="ja-JP" sz="4000" b="1" dirty="0" smtClean="0">
                <a:solidFill>
                  <a:srgbClr val="FF0000"/>
                </a:solidFill>
                <a:latin typeface="Trebuchet MS" panose="020B0603020202020204" pitchFamily="34" charset="0"/>
                <a:ea typeface="Meiryo UI" panose="020B0604030504040204" pitchFamily="50" charset="-128"/>
                <a:cs typeface="Meiryo UI" panose="020B0604030504040204" pitchFamily="50" charset="-128"/>
              </a:rPr>
              <a:t>3</a:t>
            </a:r>
            <a:r>
              <a:rPr lang="ja-JP" altLang="en-US" sz="40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年計画</a:t>
            </a:r>
            <a:r>
              <a:rPr lang="ja-JP" altLang="en-US" sz="2700" b="1" dirty="0" smtClean="0">
                <a:latin typeface="Meiryo UI" panose="020B0604030504040204" pitchFamily="50" charset="-128"/>
                <a:ea typeface="Meiryo UI" panose="020B0604030504040204" pitchFamily="50" charset="-128"/>
                <a:cs typeface="Meiryo UI" panose="020B0604030504040204" pitchFamily="50" charset="-128"/>
              </a:rPr>
              <a:t>での取り組みを計画する</a:t>
            </a:r>
            <a:endParaRPr lang="en-US" altLang="ja-JP" sz="2900" b="1"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spcBef>
                <a:spcPts val="2400"/>
              </a:spcBef>
              <a:buNone/>
            </a:pPr>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24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目標の設定</a:t>
            </a:r>
            <a:r>
              <a:rPr lang="en-US" altLang="ja-JP" sz="2400" b="1" dirty="0" smtClean="0">
                <a:latin typeface="Meiryo UI" panose="020B0604030504040204" pitchFamily="50" charset="-128"/>
                <a:ea typeface="Meiryo UI" panose="020B0604030504040204" pitchFamily="50" charset="-128"/>
                <a:cs typeface="Meiryo UI" panose="020B0604030504040204" pitchFamily="50" charset="-128"/>
              </a:rPr>
              <a:t>〉</a:t>
            </a:r>
          </a:p>
          <a:p>
            <a:pPr marL="0" indent="0">
              <a:buNone/>
            </a:pPr>
            <a:endParaRPr lang="en-US" altLang="ja-JP" sz="2900" b="1"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endParaRPr kumimoji="1" lang="en-US" altLang="ja-JP" dirty="0" smtClean="0"/>
          </a:p>
          <a:p>
            <a:pPr marL="0" indent="0">
              <a:buNone/>
            </a:pPr>
            <a:endParaRPr lang="en-US" altLang="ja-JP" dirty="0"/>
          </a:p>
          <a:p>
            <a:pPr marL="0" indent="0">
              <a:buNone/>
            </a:pPr>
            <a:endParaRPr kumimoji="1" lang="en-US" altLang="ja-JP" dirty="0" smtClean="0"/>
          </a:p>
          <a:p>
            <a:pPr marL="0" indent="0">
              <a:buNone/>
            </a:pPr>
            <a:endParaRPr lang="en-US" altLang="ja-JP" dirty="0"/>
          </a:p>
          <a:p>
            <a:pPr marL="0" indent="0">
              <a:buNone/>
            </a:pPr>
            <a:r>
              <a:rPr kumimoji="1" lang="ja-JP" altLang="en-US" dirty="0" smtClean="0"/>
              <a:t>事例検討会を定期開催する（毎月第○曜日開催等）</a:t>
            </a:r>
            <a:endParaRPr kumimoji="1" lang="ja-JP" altLang="en-US" dirty="0"/>
          </a:p>
        </p:txBody>
      </p:sp>
      <p:sp>
        <p:nvSpPr>
          <p:cNvPr id="4" name="Rectangle 3"/>
          <p:cNvSpPr>
            <a:spLocks noChangeArrowheads="1"/>
          </p:cNvSpPr>
          <p:nvPr/>
        </p:nvSpPr>
        <p:spPr bwMode="auto">
          <a:xfrm>
            <a:off x="259395" y="866899"/>
            <a:ext cx="8569325" cy="118236"/>
          </a:xfrm>
          <a:prstGeom prst="rect">
            <a:avLst/>
          </a:prstGeom>
          <a:gradFill rotWithShape="1">
            <a:gsLst>
              <a:gs pos="0">
                <a:srgbClr val="E4DEF2"/>
              </a:gs>
              <a:gs pos="100000">
                <a:srgbClr val="8A71C9"/>
              </a:gs>
            </a:gsLst>
            <a:lin ang="0" scaled="1"/>
          </a:gradFill>
          <a:ln>
            <a:noFill/>
          </a:ln>
          <a:extLst/>
        </p:spPr>
        <p:txBody>
          <a:bodyPr wrap="none" anchor="ctr"/>
          <a:lstStyle/>
          <a:p>
            <a:pPr algn="r">
              <a:defRPr/>
            </a:pPr>
            <a:endParaRPr lang="ja-JP" altLang="en-US">
              <a:effectLst>
                <a:outerShdw blurRad="38100" dist="38100" dir="2700000" algn="tl">
                  <a:srgbClr val="000000">
                    <a:alpha val="43137"/>
                  </a:srgbClr>
                </a:outerShdw>
              </a:effectLst>
              <a:latin typeface="Arial" charset="0"/>
            </a:endParaRPr>
          </a:p>
        </p:txBody>
      </p:sp>
      <p:graphicFrame>
        <p:nvGraphicFramePr>
          <p:cNvPr id="5" name="表 4"/>
          <p:cNvGraphicFramePr>
            <a:graphicFrameLocks noGrp="1"/>
          </p:cNvGraphicFramePr>
          <p:nvPr>
            <p:extLst>
              <p:ext uri="{D42A27DB-BD31-4B8C-83A1-F6EECF244321}">
                <p14:modId xmlns:p14="http://schemas.microsoft.com/office/powerpoint/2010/main" val="845302658"/>
              </p:ext>
            </p:extLst>
          </p:nvPr>
        </p:nvGraphicFramePr>
        <p:xfrm>
          <a:off x="750023" y="3116383"/>
          <a:ext cx="7656998" cy="2431774"/>
        </p:xfrm>
        <a:graphic>
          <a:graphicData uri="http://schemas.openxmlformats.org/drawingml/2006/table">
            <a:tbl>
              <a:tblPr firstRow="1" bandRow="1">
                <a:tableStyleId>{5940675A-B579-460E-94D1-54222C63F5DA}</a:tableStyleId>
              </a:tblPr>
              <a:tblGrid>
                <a:gridCol w="4982037"/>
                <a:gridCol w="2674961"/>
              </a:tblGrid>
              <a:tr h="704990">
                <a:tc>
                  <a:txBody>
                    <a:bodyPr/>
                    <a:lstStyle/>
                    <a:p>
                      <a:r>
                        <a:rPr kumimoji="1" lang="ja-JP" altLang="en-US" sz="26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大目標（理想的な姿）</a:t>
                      </a:r>
                      <a:endParaRPr kumimoji="1" lang="ja-JP" altLang="en-US" sz="26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noFill/>
                      <a:prstDash val="solid"/>
                      <a:round/>
                      <a:headEnd type="none" w="med" len="med"/>
                      <a:tailEnd type="none" w="med" len="med"/>
                    </a:lnL>
                    <a:solidFill>
                      <a:srgbClr val="9966FF"/>
                    </a:solidFill>
                  </a:tcPr>
                </a:tc>
                <a:tc>
                  <a:txBody>
                    <a:bodyPr/>
                    <a:lstStyle/>
                    <a:p>
                      <a:r>
                        <a:rPr kumimoji="1" lang="ja-JP" altLang="en-US" sz="2600" b="1" smtClean="0">
                          <a:solidFill>
                            <a:schemeClr val="bg1"/>
                          </a:solidFill>
                          <a:latin typeface="Trebuchet MS" panose="020B0603020202020204" pitchFamily="34" charset="0"/>
                          <a:ea typeface="Meiryo UI" panose="020B0604030504040204" pitchFamily="50" charset="-128"/>
                          <a:cs typeface="Meiryo UI" panose="020B0604030504040204" pitchFamily="50" charset="-128"/>
                        </a:rPr>
                        <a:t> </a:t>
                      </a:r>
                      <a:r>
                        <a:rPr kumimoji="1" lang="en-US" altLang="ja-JP" sz="2600" b="1" smtClean="0">
                          <a:solidFill>
                            <a:schemeClr val="bg1"/>
                          </a:solidFill>
                          <a:latin typeface="Trebuchet MS" panose="020B0603020202020204" pitchFamily="34" charset="0"/>
                          <a:ea typeface="Meiryo UI" panose="020B0604030504040204" pitchFamily="50" charset="-128"/>
                          <a:cs typeface="Meiryo UI" panose="020B0604030504040204" pitchFamily="50" charset="-128"/>
                        </a:rPr>
                        <a:t>2</a:t>
                      </a:r>
                      <a:r>
                        <a:rPr kumimoji="1" lang="ja-JP" altLang="en-US" sz="2600" b="1" dirty="0" smtClean="0">
                          <a:solidFill>
                            <a:schemeClr val="bg1"/>
                          </a:solidFill>
                          <a:latin typeface="Trebuchet MS" panose="020B0603020202020204" pitchFamily="34" charset="0"/>
                          <a:ea typeface="Meiryo UI" panose="020B0604030504040204" pitchFamily="50" charset="-128"/>
                          <a:cs typeface="Meiryo UI" panose="020B0604030504040204" pitchFamily="50" charset="-128"/>
                        </a:rPr>
                        <a:t>～</a:t>
                      </a:r>
                      <a:r>
                        <a:rPr kumimoji="1" lang="en-US" altLang="ja-JP" sz="2600" b="1" dirty="0" smtClean="0">
                          <a:solidFill>
                            <a:schemeClr val="bg1"/>
                          </a:solidFill>
                          <a:latin typeface="Trebuchet MS" panose="020B0603020202020204" pitchFamily="34" charset="0"/>
                          <a:ea typeface="Meiryo UI" panose="020B0604030504040204" pitchFamily="50" charset="-128"/>
                          <a:cs typeface="Meiryo UI" panose="020B0604030504040204" pitchFamily="50" charset="-128"/>
                        </a:rPr>
                        <a:t>3</a:t>
                      </a:r>
                      <a:r>
                        <a:rPr kumimoji="1" lang="ja-JP" altLang="en-US" sz="2600" b="1" dirty="0" smtClean="0">
                          <a:solidFill>
                            <a:schemeClr val="bg1"/>
                          </a:solidFill>
                          <a:latin typeface="Trebuchet MS" panose="020B0603020202020204" pitchFamily="34" charset="0"/>
                          <a:ea typeface="Meiryo UI" panose="020B0604030504040204" pitchFamily="50" charset="-128"/>
                          <a:cs typeface="Meiryo UI" panose="020B0604030504040204" pitchFamily="50" charset="-128"/>
                        </a:rPr>
                        <a:t>年単位</a:t>
                      </a:r>
                      <a:endParaRPr kumimoji="1" lang="ja-JP" altLang="en-US" sz="2600" b="1" dirty="0">
                        <a:solidFill>
                          <a:schemeClr val="bg1"/>
                        </a:solidFill>
                        <a:latin typeface="Trebuchet MS" panose="020B0603020202020204" pitchFamily="34" charset="0"/>
                        <a:ea typeface="Meiryo UI" panose="020B0604030504040204" pitchFamily="50" charset="-128"/>
                        <a:cs typeface="Meiryo UI" panose="020B0604030504040204" pitchFamily="50" charset="-128"/>
                      </a:endParaRPr>
                    </a:p>
                  </a:txBody>
                  <a:tcPr anchor="ctr">
                    <a:lnR w="12700" cap="flat" cmpd="sng" algn="ctr">
                      <a:noFill/>
                      <a:prstDash val="solid"/>
                      <a:round/>
                      <a:headEnd type="none" w="med" len="med"/>
                      <a:tailEnd type="none" w="med" len="med"/>
                    </a:lnR>
                    <a:solidFill>
                      <a:srgbClr val="9966FF"/>
                    </a:solidFill>
                  </a:tcPr>
                </a:tc>
              </a:tr>
              <a:tr h="723332">
                <a:tc>
                  <a:txBody>
                    <a:bodyPr/>
                    <a:lstStyle/>
                    <a:p>
                      <a:r>
                        <a:rPr kumimoji="1" lang="ja-JP" altLang="en-US" sz="2600" b="1" dirty="0" smtClean="0">
                          <a:latin typeface="Meiryo UI" panose="020B0604030504040204" pitchFamily="50" charset="-128"/>
                          <a:ea typeface="Meiryo UI" panose="020B0604030504040204" pitchFamily="50" charset="-128"/>
                          <a:cs typeface="Meiryo UI" panose="020B0604030504040204" pitchFamily="50" charset="-128"/>
                        </a:rPr>
                        <a:t>中目標（ある期間での達成目標）</a:t>
                      </a:r>
                      <a:endParaRPr kumimoji="1" lang="ja-JP" altLang="en-US" sz="2600" b="1"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noFill/>
                      <a:prstDash val="solid"/>
                      <a:round/>
                      <a:headEnd type="none" w="med" len="med"/>
                      <a:tailEnd type="none" w="med" len="med"/>
                    </a:lnL>
                    <a:solidFill>
                      <a:srgbClr val="D6C1FF"/>
                    </a:solidFill>
                  </a:tcPr>
                </a:tc>
                <a:tc>
                  <a:txBody>
                    <a:bodyPr/>
                    <a:lstStyle/>
                    <a:p>
                      <a:r>
                        <a:rPr kumimoji="1" lang="ja-JP" altLang="en-US" sz="2600" b="1" dirty="0" smtClean="0">
                          <a:latin typeface="Trebuchet MS" panose="020B0603020202020204" pitchFamily="34" charset="0"/>
                          <a:ea typeface="Meiryo UI" panose="020B0604030504040204" pitchFamily="50" charset="-128"/>
                          <a:cs typeface="Meiryo UI" panose="020B0604030504040204" pitchFamily="50" charset="-128"/>
                        </a:rPr>
                        <a:t> </a:t>
                      </a:r>
                      <a:r>
                        <a:rPr kumimoji="1" lang="en-US" altLang="ja-JP" sz="2600" b="1" dirty="0" smtClean="0">
                          <a:latin typeface="Trebuchet MS" panose="020B0603020202020204" pitchFamily="34" charset="0"/>
                          <a:ea typeface="Meiryo UI" panose="020B0604030504040204" pitchFamily="50" charset="-128"/>
                          <a:cs typeface="Meiryo UI" panose="020B0604030504040204" pitchFamily="50" charset="-128"/>
                        </a:rPr>
                        <a:t>6</a:t>
                      </a:r>
                      <a:r>
                        <a:rPr kumimoji="1" lang="ja-JP" altLang="en-US" sz="2600" b="1" dirty="0" smtClean="0">
                          <a:latin typeface="Trebuchet MS" panose="020B0603020202020204" pitchFamily="34" charset="0"/>
                          <a:ea typeface="Meiryo UI" panose="020B0604030504040204" pitchFamily="50" charset="-128"/>
                          <a:cs typeface="Meiryo UI" panose="020B0604030504040204" pitchFamily="50" charset="-128"/>
                        </a:rPr>
                        <a:t>ヵ月～</a:t>
                      </a:r>
                      <a:r>
                        <a:rPr kumimoji="1" lang="en-US" altLang="ja-JP" sz="2600" b="1" dirty="0" smtClean="0">
                          <a:latin typeface="Trebuchet MS" panose="020B0603020202020204" pitchFamily="34" charset="0"/>
                          <a:ea typeface="Meiryo UI" panose="020B0604030504040204" pitchFamily="50" charset="-128"/>
                          <a:cs typeface="Meiryo UI" panose="020B0604030504040204" pitchFamily="50" charset="-128"/>
                        </a:rPr>
                        <a:t>1</a:t>
                      </a:r>
                      <a:r>
                        <a:rPr kumimoji="1" lang="ja-JP" altLang="en-US" sz="2600" b="1" dirty="0" smtClean="0">
                          <a:latin typeface="Trebuchet MS" panose="020B0603020202020204" pitchFamily="34" charset="0"/>
                          <a:ea typeface="Meiryo UI" panose="020B0604030504040204" pitchFamily="50" charset="-128"/>
                          <a:cs typeface="Meiryo UI" panose="020B0604030504040204" pitchFamily="50" charset="-128"/>
                        </a:rPr>
                        <a:t>年単位</a:t>
                      </a:r>
                      <a:endParaRPr kumimoji="1" lang="ja-JP" altLang="en-US" sz="2600" b="1" dirty="0">
                        <a:latin typeface="Trebuchet MS" panose="020B0603020202020204" pitchFamily="34" charset="0"/>
                        <a:ea typeface="Meiryo UI" panose="020B0604030504040204" pitchFamily="50" charset="-128"/>
                        <a:cs typeface="Meiryo UI" panose="020B0604030504040204" pitchFamily="50" charset="-128"/>
                      </a:endParaRPr>
                    </a:p>
                  </a:txBody>
                  <a:tcPr anchor="ctr">
                    <a:lnR w="12700" cap="flat" cmpd="sng" algn="ctr">
                      <a:noFill/>
                      <a:prstDash val="solid"/>
                      <a:round/>
                      <a:headEnd type="none" w="med" len="med"/>
                      <a:tailEnd type="none" w="med" len="med"/>
                    </a:lnR>
                    <a:solidFill>
                      <a:srgbClr val="D6C1FF"/>
                    </a:solidFill>
                  </a:tcPr>
                </a:tc>
              </a:tr>
              <a:tr h="1003452">
                <a:tc>
                  <a:txBody>
                    <a:bodyPr/>
                    <a:lstStyle/>
                    <a:p>
                      <a:r>
                        <a:rPr kumimoji="1" lang="ja-JP" altLang="en-US" sz="2600" b="1" dirty="0" smtClean="0">
                          <a:latin typeface="Meiryo UI" panose="020B0604030504040204" pitchFamily="50" charset="-128"/>
                          <a:ea typeface="Meiryo UI" panose="020B0604030504040204" pitchFamily="50" charset="-128"/>
                          <a:cs typeface="Meiryo UI" panose="020B0604030504040204" pitchFamily="50" charset="-128"/>
                        </a:rPr>
                        <a:t>小目標（短期目標、努力目標、　</a:t>
                      </a:r>
                      <a:endParaRPr kumimoji="1" lang="en-US" altLang="ja-JP" sz="2600" b="1"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2600" b="1" dirty="0" smtClean="0">
                          <a:latin typeface="Meiryo UI" panose="020B0604030504040204" pitchFamily="50" charset="-128"/>
                          <a:ea typeface="Meiryo UI" panose="020B0604030504040204" pitchFamily="50" charset="-128"/>
                          <a:cs typeface="Meiryo UI" panose="020B0604030504040204" pitchFamily="50" charset="-128"/>
                        </a:rPr>
                        <a:t>　　　　　　行動目標）</a:t>
                      </a:r>
                      <a:endParaRPr kumimoji="1" lang="ja-JP" altLang="en-US" sz="2600" b="1"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noFill/>
                      <a:prstDash val="solid"/>
                      <a:round/>
                      <a:headEnd type="none" w="med" len="med"/>
                      <a:tailEnd type="none" w="med" len="med"/>
                    </a:lnL>
                  </a:tcPr>
                </a:tc>
                <a:tc>
                  <a:txBody>
                    <a:bodyPr/>
                    <a:lstStyle/>
                    <a:p>
                      <a:r>
                        <a:rPr kumimoji="1" lang="ja-JP" altLang="en-US" sz="2600" b="1" smtClean="0">
                          <a:latin typeface="Trebuchet MS" panose="020B0603020202020204" pitchFamily="34" charset="0"/>
                          <a:ea typeface="Meiryo UI" panose="020B0604030504040204" pitchFamily="50" charset="-128"/>
                          <a:cs typeface="Meiryo UI" panose="020B0604030504040204" pitchFamily="50" charset="-128"/>
                        </a:rPr>
                        <a:t> </a:t>
                      </a:r>
                      <a:r>
                        <a:rPr kumimoji="1" lang="en-US" altLang="ja-JP" sz="2600" b="1" smtClean="0">
                          <a:latin typeface="Trebuchet MS" panose="020B0603020202020204" pitchFamily="34" charset="0"/>
                          <a:ea typeface="Meiryo UI" panose="020B0604030504040204" pitchFamily="50" charset="-128"/>
                          <a:cs typeface="Meiryo UI" panose="020B0604030504040204" pitchFamily="50" charset="-128"/>
                        </a:rPr>
                        <a:t>1</a:t>
                      </a:r>
                      <a:r>
                        <a:rPr kumimoji="1" lang="ja-JP" altLang="en-US" sz="2600" b="1" smtClean="0">
                          <a:latin typeface="Trebuchet MS" panose="020B0603020202020204" pitchFamily="34" charset="0"/>
                          <a:ea typeface="Meiryo UI" panose="020B0604030504040204" pitchFamily="50" charset="-128"/>
                          <a:cs typeface="Meiryo UI" panose="020B0604030504040204" pitchFamily="50" charset="-128"/>
                        </a:rPr>
                        <a:t>～</a:t>
                      </a:r>
                      <a:r>
                        <a:rPr kumimoji="1" lang="en-US" altLang="ja-JP" sz="2600" b="1" smtClean="0">
                          <a:latin typeface="Trebuchet MS" panose="020B0603020202020204" pitchFamily="34" charset="0"/>
                          <a:ea typeface="Meiryo UI" panose="020B0604030504040204" pitchFamily="50" charset="-128"/>
                          <a:cs typeface="Meiryo UI" panose="020B0604030504040204" pitchFamily="50" charset="-128"/>
                        </a:rPr>
                        <a:t>3</a:t>
                      </a:r>
                      <a:r>
                        <a:rPr kumimoji="1" lang="ja-JP" altLang="en-US" sz="2600" b="1" smtClean="0">
                          <a:latin typeface="Trebuchet MS" panose="020B0603020202020204" pitchFamily="34" charset="0"/>
                          <a:ea typeface="Meiryo UI" panose="020B0604030504040204" pitchFamily="50" charset="-128"/>
                          <a:cs typeface="Meiryo UI" panose="020B0604030504040204" pitchFamily="50" charset="-128"/>
                        </a:rPr>
                        <a:t>ヵ月 </a:t>
                      </a:r>
                      <a:r>
                        <a:rPr kumimoji="1" lang="ja-JP" altLang="en-US" sz="2000" b="1" smtClean="0">
                          <a:latin typeface="Trebuchet MS" panose="020B0603020202020204" pitchFamily="34" charset="0"/>
                          <a:ea typeface="Meiryo UI" panose="020B0604030504040204" pitchFamily="50" charset="-128"/>
                          <a:cs typeface="Meiryo UI" panose="020B0604030504040204" pitchFamily="50" charset="-128"/>
                        </a:rPr>
                        <a:t>また</a:t>
                      </a:r>
                      <a:r>
                        <a:rPr kumimoji="1" lang="ja-JP" altLang="en-US" sz="2000" b="1" dirty="0" smtClean="0">
                          <a:latin typeface="Trebuchet MS" panose="020B0603020202020204" pitchFamily="34" charset="0"/>
                          <a:ea typeface="Meiryo UI" panose="020B0604030504040204" pitchFamily="50" charset="-128"/>
                          <a:cs typeface="Meiryo UI" panose="020B0604030504040204" pitchFamily="50" charset="-128"/>
                        </a:rPr>
                        <a:t>は</a:t>
                      </a:r>
                      <a:endParaRPr kumimoji="1" lang="en-US" altLang="ja-JP" sz="2000" b="1" dirty="0" smtClean="0">
                        <a:latin typeface="Trebuchet MS" panose="020B0603020202020204" pitchFamily="34" charset="0"/>
                        <a:ea typeface="Meiryo UI" panose="020B0604030504040204" pitchFamily="50" charset="-128"/>
                        <a:cs typeface="Meiryo UI" panose="020B0604030504040204" pitchFamily="50" charset="-128"/>
                      </a:endParaRPr>
                    </a:p>
                    <a:p>
                      <a:r>
                        <a:rPr kumimoji="1" lang="ja-JP" altLang="en-US" sz="2600" b="1" smtClean="0">
                          <a:latin typeface="Trebuchet MS" panose="020B0603020202020204" pitchFamily="34" charset="0"/>
                          <a:ea typeface="Meiryo UI" panose="020B0604030504040204" pitchFamily="50" charset="-128"/>
                          <a:cs typeface="Meiryo UI" panose="020B0604030504040204" pitchFamily="50" charset="-128"/>
                        </a:rPr>
                        <a:t> </a:t>
                      </a:r>
                      <a:r>
                        <a:rPr kumimoji="1" lang="en-US" altLang="ja-JP" sz="2600" b="1" smtClean="0">
                          <a:latin typeface="Trebuchet MS" panose="020B0603020202020204" pitchFamily="34" charset="0"/>
                          <a:ea typeface="Meiryo UI" panose="020B0604030504040204" pitchFamily="50" charset="-128"/>
                          <a:cs typeface="Meiryo UI" panose="020B0604030504040204" pitchFamily="50" charset="-128"/>
                        </a:rPr>
                        <a:t>3</a:t>
                      </a:r>
                      <a:r>
                        <a:rPr kumimoji="1" lang="ja-JP" altLang="en-US" sz="2600" b="1" smtClean="0">
                          <a:latin typeface="Trebuchet MS" panose="020B0603020202020204" pitchFamily="34" charset="0"/>
                          <a:ea typeface="Meiryo UI" panose="020B0604030504040204" pitchFamily="50" charset="-128"/>
                          <a:cs typeface="Meiryo UI" panose="020B0604030504040204" pitchFamily="50" charset="-128"/>
                        </a:rPr>
                        <a:t>～</a:t>
                      </a:r>
                      <a:r>
                        <a:rPr kumimoji="1" lang="en-US" altLang="ja-JP" sz="2600" b="1" smtClean="0">
                          <a:latin typeface="Trebuchet MS" panose="020B0603020202020204" pitchFamily="34" charset="0"/>
                          <a:ea typeface="Meiryo UI" panose="020B0604030504040204" pitchFamily="50" charset="-128"/>
                          <a:cs typeface="Meiryo UI" panose="020B0604030504040204" pitchFamily="50" charset="-128"/>
                        </a:rPr>
                        <a:t>6</a:t>
                      </a:r>
                      <a:r>
                        <a:rPr kumimoji="1" lang="ja-JP" altLang="en-US" sz="2600" b="1" smtClean="0">
                          <a:latin typeface="Trebuchet MS" panose="020B0603020202020204" pitchFamily="34" charset="0"/>
                          <a:ea typeface="Meiryo UI" panose="020B0604030504040204" pitchFamily="50" charset="-128"/>
                          <a:cs typeface="Meiryo UI" panose="020B0604030504040204" pitchFamily="50" charset="-128"/>
                        </a:rPr>
                        <a:t>ヵ月単位</a:t>
                      </a:r>
                      <a:endParaRPr kumimoji="1" lang="ja-JP" altLang="en-US" sz="2600" b="1" dirty="0">
                        <a:latin typeface="Trebuchet MS" panose="020B0603020202020204" pitchFamily="34" charset="0"/>
                        <a:ea typeface="Meiryo UI" panose="020B0604030504040204" pitchFamily="50" charset="-128"/>
                        <a:cs typeface="Meiryo UI" panose="020B0604030504040204" pitchFamily="50" charset="-128"/>
                      </a:endParaRPr>
                    </a:p>
                  </a:txBody>
                  <a:tcPr anchor="ctr">
                    <a:lnR w="12700" cap="flat" cmpd="sng" algn="ctr">
                      <a:noFill/>
                      <a:prstDash val="solid"/>
                      <a:round/>
                      <a:headEnd type="none" w="med" len="med"/>
                      <a:tailEnd type="none" w="med" len="med"/>
                    </a:lnR>
                  </a:tcPr>
                </a:tc>
              </a:tr>
            </a:tbl>
          </a:graphicData>
        </a:graphic>
      </p:graphicFrame>
      <p:sp>
        <p:nvSpPr>
          <p:cNvPr id="6" name="タイトル 1"/>
          <p:cNvSpPr>
            <a:spLocks noGrp="1"/>
          </p:cNvSpPr>
          <p:nvPr>
            <p:ph type="title"/>
          </p:nvPr>
        </p:nvSpPr>
        <p:spPr>
          <a:xfrm>
            <a:off x="600707" y="226632"/>
            <a:ext cx="7886700" cy="640267"/>
          </a:xfrm>
        </p:spPr>
        <p:txBody>
          <a:bodyPr>
            <a:normAutofit/>
          </a:bodyPr>
          <a:lstStyle/>
          <a:p>
            <a:pPr algn="ctr"/>
            <a:r>
              <a:rPr kumimoji="1" lang="ja-JP" altLang="en-US" sz="3200" b="1" dirty="0" smtClean="0">
                <a:latin typeface="Meiryo UI" panose="020B0604030504040204" pitchFamily="50" charset="-128"/>
                <a:ea typeface="Meiryo UI" panose="020B0604030504040204" pitchFamily="50" charset="-128"/>
                <a:cs typeface="Meiryo UI" panose="020B0604030504040204" pitchFamily="50" charset="-128"/>
              </a:rPr>
              <a:t>課題、目標の設定</a:t>
            </a:r>
            <a:endParaRPr kumimoji="1" lang="ja-JP" altLang="en-US" sz="3200" b="1"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52444886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396784" y="1241947"/>
            <a:ext cx="8294545" cy="3998793"/>
          </a:xfrm>
        </p:spPr>
        <p:txBody>
          <a:bodyPr>
            <a:normAutofit fontScale="85000" lnSpcReduction="20000"/>
          </a:bodyPr>
          <a:lstStyle/>
          <a:p>
            <a:pPr marL="0" indent="0">
              <a:buNone/>
            </a:pPr>
            <a:r>
              <a:rPr lang="ja-JP" altLang="en-US" sz="27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2700" b="1" dirty="0" smtClean="0">
                <a:latin typeface="Meiryo UI" panose="020B0604030504040204" pitchFamily="50" charset="-128"/>
                <a:ea typeface="Meiryo UI" panose="020B0604030504040204" pitchFamily="50" charset="-128"/>
                <a:cs typeface="Meiryo UI" panose="020B0604030504040204" pitchFamily="50" charset="-128"/>
              </a:rPr>
              <a:t>教育研修</a:t>
            </a:r>
            <a:endParaRPr lang="en-US" altLang="ja-JP" sz="2700" b="1"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spcBef>
                <a:spcPts val="1200"/>
              </a:spcBef>
              <a:buNone/>
            </a:pPr>
            <a:r>
              <a:rPr kumimoji="1" lang="ja-JP" altLang="en-US" sz="2500" b="1" dirty="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2500" b="1" dirty="0" smtClean="0">
                <a:latin typeface="Meiryo UI" panose="020B0604030504040204" pitchFamily="50" charset="-128"/>
                <a:ea typeface="Meiryo UI" panose="020B0604030504040204" pitchFamily="50" charset="-128"/>
                <a:cs typeface="Meiryo UI" panose="020B0604030504040204" pitchFamily="50" charset="-128"/>
              </a:rPr>
              <a:t>　   ・ 講義、デモンストレーション、実技トレーニング</a:t>
            </a:r>
            <a:endParaRPr kumimoji="1" lang="en-US" altLang="ja-JP" sz="2500" b="1"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spcBef>
                <a:spcPts val="1200"/>
              </a:spcBef>
              <a:buNone/>
            </a:pPr>
            <a:r>
              <a:rPr lang="ja-JP" altLang="en-US" sz="25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2500" b="1" dirty="0" smtClean="0">
                <a:latin typeface="Meiryo UI" panose="020B0604030504040204" pitchFamily="50" charset="-128"/>
                <a:ea typeface="Meiryo UI" panose="020B0604030504040204" pitchFamily="50" charset="-128"/>
                <a:cs typeface="Meiryo UI" panose="020B0604030504040204" pitchFamily="50" charset="-128"/>
              </a:rPr>
              <a:t>　   ・ </a:t>
            </a:r>
            <a:r>
              <a:rPr kumimoji="1" lang="ja-JP" altLang="en-US" sz="2500" b="1" dirty="0" smtClean="0">
                <a:latin typeface="Meiryo UI" panose="020B0604030504040204" pitchFamily="50" charset="-128"/>
                <a:ea typeface="Meiryo UI" panose="020B0604030504040204" pitchFamily="50" charset="-128"/>
                <a:cs typeface="Meiryo UI" panose="020B0604030504040204" pitchFamily="50" charset="-128"/>
              </a:rPr>
              <a:t>シミュレーション、ロールプレイ、ワークショップ</a:t>
            </a:r>
            <a:endParaRPr kumimoji="1" lang="en-US" altLang="ja-JP" sz="2500" b="1"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spcBef>
                <a:spcPts val="1200"/>
              </a:spcBef>
              <a:buNone/>
            </a:pPr>
            <a:r>
              <a:rPr kumimoji="1" lang="ja-JP" altLang="en-US" sz="2500" b="1" dirty="0" smtClean="0">
                <a:latin typeface="Meiryo UI" panose="020B0604030504040204" pitchFamily="50" charset="-128"/>
                <a:ea typeface="Meiryo UI" panose="020B0604030504040204" pitchFamily="50" charset="-128"/>
                <a:cs typeface="Meiryo UI" panose="020B0604030504040204" pitchFamily="50" charset="-128"/>
              </a:rPr>
              <a:t>　　   ・ 事例検討会（グループディスカッション）　など</a:t>
            </a:r>
            <a:endParaRPr kumimoji="1" lang="en-US" altLang="ja-JP" sz="2500" b="1"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spcBef>
                <a:spcPts val="3000"/>
              </a:spcBef>
              <a:buNone/>
            </a:pPr>
            <a:r>
              <a:rPr lang="ja-JP" altLang="en-US" sz="2700" b="1" dirty="0">
                <a:latin typeface="Meiryo UI" panose="020B0604030504040204" pitchFamily="50" charset="-128"/>
                <a:ea typeface="Meiryo UI" panose="020B0604030504040204" pitchFamily="50" charset="-128"/>
                <a:cs typeface="Meiryo UI" panose="020B0604030504040204" pitchFamily="50" charset="-128"/>
              </a:rPr>
              <a:t>　 </a:t>
            </a:r>
            <a:r>
              <a:rPr lang="en-US" altLang="ja-JP" sz="2700" b="1" dirty="0" smtClean="0">
                <a:latin typeface="Meiryo UI" panose="020B0604030504040204" pitchFamily="50" charset="-128"/>
                <a:ea typeface="Meiryo UI" panose="020B0604030504040204" pitchFamily="50" charset="-128"/>
                <a:cs typeface="Meiryo UI" panose="020B0604030504040204" pitchFamily="50" charset="-128"/>
              </a:rPr>
              <a:t>OJT</a:t>
            </a:r>
            <a:r>
              <a:rPr lang="ja-JP" altLang="en-US" sz="2700" b="1" dirty="0" smtClean="0">
                <a:latin typeface="Meiryo UI" panose="020B0604030504040204" pitchFamily="50" charset="-128"/>
                <a:ea typeface="Meiryo UI" panose="020B0604030504040204" pitchFamily="50" charset="-128"/>
                <a:cs typeface="Meiryo UI" panose="020B0604030504040204" pitchFamily="50" charset="-128"/>
              </a:rPr>
              <a:t>（職場内訓練）</a:t>
            </a:r>
            <a:endParaRPr lang="en-US" altLang="ja-JP" sz="2700" b="1"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spcBef>
                <a:spcPts val="1200"/>
              </a:spcBef>
              <a:buNone/>
            </a:pPr>
            <a:r>
              <a:rPr lang="ja-JP" altLang="en-US" sz="25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2500" b="1" dirty="0" smtClean="0">
                <a:latin typeface="Meiryo UI" panose="020B0604030504040204" pitchFamily="50" charset="-128"/>
                <a:ea typeface="Meiryo UI" panose="020B0604030504040204" pitchFamily="50" charset="-128"/>
                <a:cs typeface="Meiryo UI" panose="020B0604030504040204" pitchFamily="50" charset="-128"/>
              </a:rPr>
              <a:t>　   ・ 学習者の状況や現場に即した課題設定が行われ、</a:t>
            </a:r>
            <a:endParaRPr lang="en-US" altLang="ja-JP" sz="2500" b="1"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spcBef>
                <a:spcPts val="1200"/>
              </a:spcBef>
              <a:buNone/>
            </a:pPr>
            <a:r>
              <a:rPr lang="ja-JP" altLang="en-US" sz="25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2500" b="1" dirty="0" smtClean="0">
                <a:latin typeface="Meiryo UI" panose="020B0604030504040204" pitchFamily="50" charset="-128"/>
                <a:ea typeface="Meiryo UI" panose="020B0604030504040204" pitchFamily="50" charset="-128"/>
                <a:cs typeface="Meiryo UI" panose="020B0604030504040204" pitchFamily="50" charset="-128"/>
              </a:rPr>
              <a:t>         順序立てて学習する計画性と評価が必要</a:t>
            </a:r>
            <a:endParaRPr lang="en-US" altLang="ja-JP" sz="2500" b="1"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spcBef>
                <a:spcPts val="1200"/>
              </a:spcBef>
              <a:buNone/>
            </a:pPr>
            <a:r>
              <a:rPr lang="ja-JP" altLang="en-US" sz="25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2500" b="1" dirty="0" smtClean="0">
                <a:latin typeface="Meiryo UI" panose="020B0604030504040204" pitchFamily="50" charset="-128"/>
                <a:ea typeface="Meiryo UI" panose="020B0604030504040204" pitchFamily="50" charset="-128"/>
                <a:cs typeface="Meiryo UI" panose="020B0604030504040204" pitchFamily="50" charset="-128"/>
              </a:rPr>
              <a:t>　   ・ 組織・職場ケアを工夫し合いそれを伝え合う風土</a:t>
            </a:r>
            <a:endParaRPr lang="en-US" altLang="ja-JP" sz="2500" b="1"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spcBef>
                <a:spcPts val="1200"/>
              </a:spcBef>
              <a:buNone/>
            </a:pPr>
            <a:r>
              <a:rPr lang="ja-JP" altLang="en-US" sz="25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250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2500" b="1" dirty="0" err="1" smtClean="0">
                <a:latin typeface="Meiryo UI" panose="020B0604030504040204" pitchFamily="50" charset="-128"/>
                <a:ea typeface="Meiryo UI" panose="020B0604030504040204" pitchFamily="50" charset="-128"/>
                <a:cs typeface="Meiryo UI" panose="020B0604030504040204" pitchFamily="50" charset="-128"/>
              </a:rPr>
              <a:t>づ</a:t>
            </a:r>
            <a:r>
              <a:rPr lang="ja-JP" altLang="en-US" sz="2500" b="1" dirty="0" smtClean="0">
                <a:latin typeface="Meiryo UI" panose="020B0604030504040204" pitchFamily="50" charset="-128"/>
                <a:ea typeface="Meiryo UI" panose="020B0604030504040204" pitchFamily="50" charset="-128"/>
                <a:cs typeface="Meiryo UI" panose="020B0604030504040204" pitchFamily="50" charset="-128"/>
              </a:rPr>
              <a:t>くりが重要</a:t>
            </a:r>
            <a:endParaRPr lang="en-US" altLang="ja-JP" sz="2500" b="1"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kumimoji="1"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800" b="1" dirty="0" smtClean="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600" b="1" dirty="0" smtClean="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rPr>
              <a:t>（看護師認知症対応力向上研修テキスト：東京都より）</a:t>
            </a:r>
            <a:endParaRPr kumimoji="1" lang="ja-JP" altLang="en-US" sz="1600" b="1" dirty="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Rectangle 3"/>
          <p:cNvSpPr>
            <a:spLocks noChangeArrowheads="1"/>
          </p:cNvSpPr>
          <p:nvPr/>
        </p:nvSpPr>
        <p:spPr bwMode="auto">
          <a:xfrm>
            <a:off x="259395" y="866899"/>
            <a:ext cx="8569325" cy="118236"/>
          </a:xfrm>
          <a:prstGeom prst="rect">
            <a:avLst/>
          </a:prstGeom>
          <a:gradFill rotWithShape="1">
            <a:gsLst>
              <a:gs pos="0">
                <a:srgbClr val="E4DEF2"/>
              </a:gs>
              <a:gs pos="100000">
                <a:srgbClr val="8A71C9"/>
              </a:gs>
            </a:gsLst>
            <a:lin ang="0" scaled="1"/>
          </a:gradFill>
          <a:ln>
            <a:noFill/>
          </a:ln>
          <a:extLst/>
        </p:spPr>
        <p:txBody>
          <a:bodyPr wrap="none" anchor="ctr"/>
          <a:lstStyle/>
          <a:p>
            <a:pPr algn="r">
              <a:defRPr/>
            </a:pPr>
            <a:endParaRPr lang="ja-JP" altLang="en-US">
              <a:effectLst>
                <a:outerShdw blurRad="38100" dist="38100" dir="2700000" algn="tl">
                  <a:srgbClr val="000000">
                    <a:alpha val="43137"/>
                  </a:srgbClr>
                </a:outerShdw>
              </a:effectLst>
              <a:latin typeface="Arial" charset="0"/>
            </a:endParaRPr>
          </a:p>
        </p:txBody>
      </p:sp>
      <p:sp>
        <p:nvSpPr>
          <p:cNvPr id="5" name="タイトル 1"/>
          <p:cNvSpPr>
            <a:spLocks noGrp="1"/>
          </p:cNvSpPr>
          <p:nvPr>
            <p:ph type="title"/>
          </p:nvPr>
        </p:nvSpPr>
        <p:spPr>
          <a:xfrm>
            <a:off x="600707" y="226632"/>
            <a:ext cx="7886700" cy="640267"/>
          </a:xfrm>
        </p:spPr>
        <p:txBody>
          <a:bodyPr>
            <a:normAutofit/>
          </a:bodyPr>
          <a:lstStyle/>
          <a:p>
            <a:pPr algn="ctr"/>
            <a:r>
              <a:rPr lang="ja-JP" altLang="en-US" sz="3200" b="1" dirty="0" smtClean="0">
                <a:latin typeface="Meiryo UI" panose="020B0604030504040204" pitchFamily="50" charset="-128"/>
                <a:ea typeface="Meiryo UI" panose="020B0604030504040204" pitchFamily="50" charset="-128"/>
                <a:cs typeface="Meiryo UI" panose="020B0604030504040204" pitchFamily="50" charset="-128"/>
              </a:rPr>
              <a:t>方法の選択</a:t>
            </a:r>
            <a:endParaRPr kumimoji="1" lang="ja-JP" altLang="en-US" sz="3200" b="1"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65040914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コンテンツ プレースホルダ 2"/>
          <p:cNvSpPr>
            <a:spLocks noGrp="1"/>
          </p:cNvSpPr>
          <p:nvPr>
            <p:ph idx="1"/>
          </p:nvPr>
        </p:nvSpPr>
        <p:spPr>
          <a:xfrm>
            <a:off x="602586" y="2635084"/>
            <a:ext cx="7499350" cy="3176587"/>
          </a:xfrm>
        </p:spPr>
        <p:txBody>
          <a:bodyPr/>
          <a:lstStyle/>
          <a:p>
            <a:pPr algn="ctr">
              <a:buFont typeface="Wingdings 2" pitchFamily="18" charset="2"/>
              <a:buNone/>
            </a:pPr>
            <a:r>
              <a:rPr lang="ja-JP" altLang="en-US" b="1" dirty="0" smtClean="0"/>
              <a:t>ナレッジ・マネジメント</a:t>
            </a:r>
            <a:endParaRPr lang="en-US" altLang="ja-JP" b="1" dirty="0" smtClean="0"/>
          </a:p>
          <a:p>
            <a:pPr algn="ctr">
              <a:buFont typeface="Wingdings 2" pitchFamily="18" charset="2"/>
              <a:buNone/>
            </a:pPr>
            <a:r>
              <a:rPr lang="ja-JP" altLang="en-US" b="1" dirty="0" smtClean="0">
                <a:latin typeface="CRＣ＆Ｇ流麗行書体04" pitchFamily="65" charset="-128"/>
                <a:ea typeface="CRＣ＆Ｇ流麗行書体04" pitchFamily="65" charset="-128"/>
              </a:rPr>
              <a:t>（</a:t>
            </a:r>
            <a:r>
              <a:rPr lang="en-US" altLang="ja-JP" b="1" dirty="0" smtClean="0">
                <a:latin typeface="CRＣ＆Ｇ流麗行書体04" pitchFamily="65" charset="-128"/>
                <a:ea typeface="CRＣ＆Ｇ流麗行書体04" pitchFamily="65" charset="-128"/>
              </a:rPr>
              <a:t>knowledge management</a:t>
            </a:r>
            <a:r>
              <a:rPr lang="ja-JP" altLang="en-US" b="1" dirty="0" smtClean="0">
                <a:latin typeface="CRＣ＆Ｇ流麗行書体04" pitchFamily="65" charset="-128"/>
                <a:ea typeface="CRＣ＆Ｇ流麗行書体04" pitchFamily="65" charset="-128"/>
              </a:rPr>
              <a:t>）</a:t>
            </a:r>
            <a:endParaRPr lang="ja-JP" altLang="en-US" dirty="0" smtClean="0">
              <a:latin typeface="CRＣ＆Ｇ流麗行書体04" pitchFamily="65" charset="-128"/>
              <a:ea typeface="CRＣ＆Ｇ流麗行書体04" pitchFamily="65" charset="-128"/>
            </a:endParaRPr>
          </a:p>
        </p:txBody>
      </p:sp>
    </p:spTree>
    <p:extLst>
      <p:ext uri="{BB962C8B-B14F-4D97-AF65-F5344CB8AC3E}">
        <p14:creationId xmlns:p14="http://schemas.microsoft.com/office/powerpoint/2010/main" val="40365139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07539" y="417490"/>
            <a:ext cx="7862887" cy="1154112"/>
          </a:xfrm>
        </p:spPr>
        <p:style>
          <a:lnRef idx="3">
            <a:schemeClr val="lt1"/>
          </a:lnRef>
          <a:fillRef idx="1">
            <a:schemeClr val="accent4"/>
          </a:fillRef>
          <a:effectRef idx="1">
            <a:schemeClr val="accent4"/>
          </a:effectRef>
          <a:fontRef idx="minor">
            <a:schemeClr val="lt1"/>
          </a:fontRef>
        </p:style>
        <p:txBody>
          <a:bodyPr>
            <a:normAutofit fontScale="90000"/>
          </a:bodyPr>
          <a:lstStyle/>
          <a:p>
            <a:pPr fontAlgn="auto">
              <a:spcAft>
                <a:spcPts val="0"/>
              </a:spcAft>
              <a:defRPr/>
            </a:pPr>
            <a:r>
              <a:rPr lang="ja-JP" altLang="en-US" b="1" dirty="0" smtClean="0"/>
              <a:t>ナレッジマネジメント</a:t>
            </a:r>
            <a:r>
              <a:rPr lang="en-US" b="1" dirty="0" smtClean="0"/>
              <a:t> (knowledge management)</a:t>
            </a:r>
            <a:endParaRPr lang="ja-JP" altLang="en-US" dirty="0"/>
          </a:p>
        </p:txBody>
      </p:sp>
      <p:sp>
        <p:nvSpPr>
          <p:cNvPr id="3" name="コンテンツ プレースホルダ 2"/>
          <p:cNvSpPr>
            <a:spLocks noGrp="1"/>
          </p:cNvSpPr>
          <p:nvPr>
            <p:ph idx="1"/>
          </p:nvPr>
        </p:nvSpPr>
        <p:spPr>
          <a:xfrm>
            <a:off x="678952" y="1590652"/>
            <a:ext cx="7790712" cy="5267348"/>
          </a:xfrm>
        </p:spPr>
        <p:style>
          <a:lnRef idx="1">
            <a:schemeClr val="accent4"/>
          </a:lnRef>
          <a:fillRef idx="2">
            <a:schemeClr val="accent4"/>
          </a:fillRef>
          <a:effectRef idx="1">
            <a:schemeClr val="accent4"/>
          </a:effectRef>
          <a:fontRef idx="minor">
            <a:schemeClr val="dk1"/>
          </a:fontRef>
        </p:style>
        <p:txBody>
          <a:bodyPr>
            <a:normAutofit fontScale="92500" lnSpcReduction="10000"/>
          </a:bodyPr>
          <a:lstStyle/>
          <a:p>
            <a:pPr marL="365760" indent="-283464" fontAlgn="auto">
              <a:spcAft>
                <a:spcPts val="0"/>
              </a:spcAft>
              <a:buFont typeface="Wingdings 2"/>
              <a:buNone/>
              <a:defRPr/>
            </a:pPr>
            <a:r>
              <a:rPr lang="ja-JP" altLang="en-US" sz="1600" dirty="0" smtClean="0"/>
              <a:t>　　</a:t>
            </a:r>
            <a:r>
              <a:rPr lang="ja-JP" altLang="en-US" sz="2000" u="sng" dirty="0" smtClean="0">
                <a:solidFill>
                  <a:srgbClr val="FF0000"/>
                </a:solidFill>
                <a:effectLst>
                  <a:outerShdw blurRad="38100" dist="38100" dir="2700000" algn="tl">
                    <a:srgbClr val="000000">
                      <a:alpha val="43137"/>
                    </a:srgbClr>
                  </a:outerShdw>
                </a:effectLst>
                <a:latin typeface="HGｺﾞｼｯｸM" pitchFamily="49" charset="-128"/>
                <a:ea typeface="HGｺﾞｼｯｸM" pitchFamily="49" charset="-128"/>
              </a:rPr>
              <a:t>個人の持つ知識や情報を組織全体で共有し、有効に活用することで業績を上げようという経営手法。</a:t>
            </a:r>
            <a:r>
              <a:rPr lang="ja-JP" altLang="en-US" sz="2000" dirty="0" smtClean="0">
                <a:latin typeface="HGｺﾞｼｯｸM" pitchFamily="49" charset="-128"/>
                <a:ea typeface="HGｺﾞｼｯｸM" pitchFamily="49" charset="-128"/>
              </a:rPr>
              <a:t>日本語では「知識管理」などと訳され、「</a:t>
            </a:r>
            <a:r>
              <a:rPr lang="en-US" sz="2000" dirty="0" smtClean="0">
                <a:latin typeface="HGｺﾞｼｯｸM" pitchFamily="49" charset="-128"/>
                <a:ea typeface="HGｺﾞｼｯｸM" pitchFamily="49" charset="-128"/>
              </a:rPr>
              <a:t>KM</a:t>
            </a:r>
            <a:r>
              <a:rPr lang="ja-JP" altLang="en-US" sz="2000" dirty="0" smtClean="0">
                <a:latin typeface="HGｺﾞｼｯｸM" pitchFamily="49" charset="-128"/>
                <a:ea typeface="HGｺﾞｼｯｸM" pitchFamily="49" charset="-128"/>
              </a:rPr>
              <a:t>」と略されることもある。この場合の</a:t>
            </a:r>
            <a:r>
              <a:rPr lang="ja-JP" altLang="en-US" sz="2000" u="sng" dirty="0" smtClean="0">
                <a:solidFill>
                  <a:srgbClr val="FF0000"/>
                </a:solidFill>
                <a:effectLst>
                  <a:outerShdw blurRad="38100" dist="38100" dir="2700000" algn="tl">
                    <a:srgbClr val="000000">
                      <a:alpha val="43137"/>
                    </a:srgbClr>
                  </a:outerShdw>
                </a:effectLst>
                <a:latin typeface="HGｺﾞｼｯｸM" pitchFamily="49" charset="-128"/>
                <a:ea typeface="HGｺﾞｼｯｸM" pitchFamily="49" charset="-128"/>
              </a:rPr>
              <a:t>知識・情報とは単なるデータである「形式知」だけではなく、経験則や仕事のノウハウといった、普段はあまり言語化されない「暗黙知」までを含んだ幅広いものを指す。</a:t>
            </a:r>
            <a:r>
              <a:rPr lang="ja-JP" altLang="en-US" sz="2000" dirty="0" smtClean="0">
                <a:latin typeface="HGｺﾞｼｯｸM" pitchFamily="49" charset="-128"/>
                <a:ea typeface="HGｺﾞｼｯｸM" pitchFamily="49" charset="-128"/>
              </a:rPr>
              <a:t>これからの企業経営の重要な要素となると言われており、米国を中心に、対応を急ぐ企業も増えつつある。ナレッジマネジメントを浸透させることにより、個人の能力の育成や、組織全体の生産性の向上、意思決定スピードの向上、業務の改善や革新の場の提供が実現できるとされている。</a:t>
            </a:r>
            <a:r>
              <a:rPr lang="ja-JP" altLang="en-US" sz="2000" b="1" dirty="0" smtClean="0">
                <a:latin typeface="HGｺﾞｼｯｸM" pitchFamily="49" charset="-128"/>
                <a:ea typeface="HGｺﾞｼｯｸM" pitchFamily="49" charset="-128"/>
              </a:rPr>
              <a:t>ナレッジマネジメントとは単なる</a:t>
            </a:r>
            <a:r>
              <a:rPr lang="en-US" sz="2000" dirty="0" err="1" smtClean="0">
                <a:latin typeface="HGｺﾞｼｯｸM" pitchFamily="49" charset="-128"/>
                <a:ea typeface="HGｺﾞｼｯｸM" pitchFamily="49" charset="-128"/>
                <a:hlinkClick r:id="rId3"/>
              </a:rPr>
              <a:t>コンピュータ</a:t>
            </a:r>
            <a:r>
              <a:rPr lang="ja-JP" altLang="en-US" sz="2000" b="1" dirty="0" smtClean="0">
                <a:latin typeface="HGｺﾞｼｯｸM" pitchFamily="49" charset="-128"/>
                <a:ea typeface="HGｺﾞｼｯｸM" pitchFamily="49" charset="-128"/>
              </a:rPr>
              <a:t>システムの名称ではなく、システムを利用して業務</a:t>
            </a:r>
            <a:r>
              <a:rPr lang="en-US" sz="2000" dirty="0" err="1" smtClean="0">
                <a:latin typeface="HGｺﾞｼｯｸM" pitchFamily="49" charset="-128"/>
                <a:ea typeface="HGｺﾞｼｯｸM" pitchFamily="49" charset="-128"/>
                <a:hlinkClick r:id="rId4"/>
              </a:rPr>
              <a:t>プロセス</a:t>
            </a:r>
            <a:r>
              <a:rPr lang="ja-JP" altLang="en-US" sz="2000" b="1" dirty="0" smtClean="0">
                <a:latin typeface="HGｺﾞｼｯｸM" pitchFamily="49" charset="-128"/>
                <a:ea typeface="HGｺﾞｼｯｸM" pitchFamily="49" charset="-128"/>
              </a:rPr>
              <a:t>全体を改善すること指す。</a:t>
            </a:r>
            <a:r>
              <a:rPr lang="ja-JP" altLang="en-US" sz="2000" b="1" i="1" u="sng" dirty="0" smtClean="0">
                <a:solidFill>
                  <a:srgbClr val="FF0000"/>
                </a:solidFill>
                <a:effectLst>
                  <a:outerShdw blurRad="38100" dist="38100" dir="2700000" algn="tl">
                    <a:srgbClr val="000000">
                      <a:alpha val="43137"/>
                    </a:srgbClr>
                  </a:outerShdw>
                </a:effectLst>
                <a:latin typeface="HGｺﾞｼｯｸM" pitchFamily="49" charset="-128"/>
                <a:ea typeface="HGｺﾞｼｯｸM" pitchFamily="49" charset="-128"/>
              </a:rPr>
              <a:t>すなわち、その導入には、個人の知識を組織の知識として活かす仕組みと、知識の共有・適用・学習により新たな知識を創造できるプロセス、そのプロセスを継続できる文化・</a:t>
            </a:r>
            <a:r>
              <a:rPr lang="en-US" sz="2000" b="1" i="1" u="sng" dirty="0" err="1" smtClean="0">
                <a:solidFill>
                  <a:srgbClr val="FF0000"/>
                </a:solidFill>
                <a:effectLst>
                  <a:outerShdw blurRad="38100" dist="38100" dir="2700000" algn="tl">
                    <a:srgbClr val="000000">
                      <a:alpha val="43137"/>
                    </a:srgbClr>
                  </a:outerShdw>
                </a:effectLst>
                <a:latin typeface="HGｺﾞｼｯｸM" pitchFamily="49" charset="-128"/>
                <a:ea typeface="HGｺﾞｼｯｸM" pitchFamily="49" charset="-128"/>
                <a:hlinkClick r:id="rId5"/>
              </a:rPr>
              <a:t>環境</a:t>
            </a:r>
            <a:r>
              <a:rPr lang="ja-JP" altLang="en-US" sz="2000" b="1" i="1" u="sng" dirty="0" smtClean="0">
                <a:solidFill>
                  <a:srgbClr val="FF0000"/>
                </a:solidFill>
                <a:effectLst>
                  <a:outerShdw blurRad="38100" dist="38100" dir="2700000" algn="tl">
                    <a:srgbClr val="000000">
                      <a:alpha val="43137"/>
                    </a:srgbClr>
                  </a:outerShdw>
                </a:effectLst>
                <a:latin typeface="HGｺﾞｼｯｸM" pitchFamily="49" charset="-128"/>
                <a:ea typeface="HGｺﾞｼｯｸM" pitchFamily="49" charset="-128"/>
              </a:rPr>
              <a:t>・システムなどが必要とされる。</a:t>
            </a:r>
            <a:r>
              <a:rPr lang="ja-JP" altLang="en-US" sz="2000" dirty="0" smtClean="0">
                <a:latin typeface="HGｺﾞｼｯｸM" pitchFamily="49" charset="-128"/>
                <a:ea typeface="HGｺﾞｼｯｸM" pitchFamily="49" charset="-128"/>
              </a:rPr>
              <a:t>現在運用されている事例では、グループウェアなどの共有型文書管理ソフトを用いて、営業日報のように</a:t>
            </a:r>
            <a:r>
              <a:rPr lang="ja-JP" altLang="en-US" sz="2000" u="sng" dirty="0" smtClean="0">
                <a:solidFill>
                  <a:srgbClr val="0070C0"/>
                </a:solidFill>
                <a:latin typeface="HGｺﾞｼｯｸM" pitchFamily="49" charset="-128"/>
                <a:ea typeface="HGｺﾞｼｯｸM" pitchFamily="49" charset="-128"/>
              </a:rPr>
              <a:t>個々人が日々蓄積していく文書を組織全体で共有し、事例や方法論についての議論の場を設けたり、過去の事例を検索できるようにすること</a:t>
            </a:r>
            <a:r>
              <a:rPr lang="ja-JP" altLang="en-US" sz="2000" dirty="0" smtClean="0">
                <a:latin typeface="HGｺﾞｼｯｸM" pitchFamily="49" charset="-128"/>
                <a:ea typeface="HGｺﾞｼｯｸM" pitchFamily="49" charset="-128"/>
              </a:rPr>
              <a:t>によって実現している。今後もこの概念を拡張する様々な技術や</a:t>
            </a:r>
            <a:r>
              <a:rPr lang="en-US" sz="2000" b="1" u="sng" dirty="0" err="1" smtClean="0">
                <a:latin typeface="HGｺﾞｼｯｸM" pitchFamily="49" charset="-128"/>
                <a:ea typeface="HGｺﾞｼｯｸM" pitchFamily="49" charset="-128"/>
                <a:hlinkClick r:id="rId6"/>
              </a:rPr>
              <a:t>ソフトウェア</a:t>
            </a:r>
            <a:r>
              <a:rPr lang="ja-JP" altLang="en-US" sz="2000" dirty="0" smtClean="0">
                <a:latin typeface="HGｺﾞｼｯｸM" pitchFamily="49" charset="-128"/>
                <a:ea typeface="HGｺﾞｼｯｸM" pitchFamily="49" charset="-128"/>
              </a:rPr>
              <a:t>が登場すると予測され、具体的な形態は日々進歩していくものと思われる。</a:t>
            </a:r>
            <a:endParaRPr lang="ja-JP" altLang="en-US" sz="2000" dirty="0">
              <a:latin typeface="HGｺﾞｼｯｸM" pitchFamily="49" charset="-128"/>
              <a:ea typeface="HGｺﾞｼｯｸM" pitchFamily="49" charset="-128"/>
            </a:endParaRPr>
          </a:p>
        </p:txBody>
      </p:sp>
    </p:spTree>
    <p:extLst>
      <p:ext uri="{BB962C8B-B14F-4D97-AF65-F5344CB8AC3E}">
        <p14:creationId xmlns:p14="http://schemas.microsoft.com/office/powerpoint/2010/main" val="227661214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766868" y="206399"/>
            <a:ext cx="7498080" cy="1143000"/>
          </a:xfrm>
        </p:spPr>
        <p:style>
          <a:lnRef idx="0">
            <a:schemeClr val="accent4"/>
          </a:lnRef>
          <a:fillRef idx="3">
            <a:schemeClr val="accent4"/>
          </a:fillRef>
          <a:effectRef idx="3">
            <a:schemeClr val="accent4"/>
          </a:effectRef>
          <a:fontRef idx="minor">
            <a:schemeClr val="lt1"/>
          </a:fontRef>
        </p:style>
        <p:txBody>
          <a:bodyPr>
            <a:normAutofit fontScale="90000"/>
          </a:bodyPr>
          <a:lstStyle/>
          <a:p>
            <a:pPr fontAlgn="auto">
              <a:spcAft>
                <a:spcPts val="0"/>
              </a:spcAft>
              <a:defRPr/>
            </a:pPr>
            <a:r>
              <a:rPr lang="ja-JP" altLang="en-US" dirty="0" smtClean="0"/>
              <a:t>精神科看護臨床でナレッジマネジメントをキーワードに・・・。</a:t>
            </a:r>
            <a:endParaRPr lang="ja-JP" altLang="en-US" dirty="0"/>
          </a:p>
        </p:txBody>
      </p:sp>
      <p:sp>
        <p:nvSpPr>
          <p:cNvPr id="3" name="コンテンツ プレースホルダ 2"/>
          <p:cNvSpPr>
            <a:spLocks noGrp="1"/>
          </p:cNvSpPr>
          <p:nvPr>
            <p:ph idx="1"/>
          </p:nvPr>
        </p:nvSpPr>
        <p:spPr>
          <a:xfrm>
            <a:off x="766868" y="1379561"/>
            <a:ext cx="7498080" cy="4800600"/>
          </a:xfrm>
        </p:spPr>
        <p:style>
          <a:lnRef idx="1">
            <a:schemeClr val="accent4"/>
          </a:lnRef>
          <a:fillRef idx="2">
            <a:schemeClr val="accent4"/>
          </a:fillRef>
          <a:effectRef idx="1">
            <a:schemeClr val="accent4"/>
          </a:effectRef>
          <a:fontRef idx="minor">
            <a:schemeClr val="dk1"/>
          </a:fontRef>
        </p:style>
        <p:txBody>
          <a:bodyPr>
            <a:normAutofit/>
          </a:bodyPr>
          <a:lstStyle/>
          <a:p>
            <a:pPr marL="365760" indent="-283464" fontAlgn="auto">
              <a:spcAft>
                <a:spcPts val="0"/>
              </a:spcAft>
              <a:buFont typeface="Wingdings 2"/>
              <a:buChar char=""/>
              <a:defRPr/>
            </a:pPr>
            <a:endParaRPr lang="en-US" altLang="ja-JP" dirty="0" smtClean="0"/>
          </a:p>
          <a:p>
            <a:pPr marL="365760" indent="-283464" algn="ctr" fontAlgn="auto">
              <a:spcAft>
                <a:spcPts val="0"/>
              </a:spcAft>
              <a:buFont typeface="Wingdings 2"/>
              <a:buNone/>
              <a:defRPr/>
            </a:pPr>
            <a:r>
              <a:rPr lang="ja-JP" altLang="en-US" sz="4800" dirty="0" smtClean="0"/>
              <a:t>暗黙知・経験則・臨床知</a:t>
            </a:r>
            <a:endParaRPr lang="en-US" altLang="ja-JP" sz="4800" dirty="0" smtClean="0"/>
          </a:p>
          <a:p>
            <a:pPr marL="365760" indent="-283464" algn="ctr" fontAlgn="auto">
              <a:spcAft>
                <a:spcPts val="0"/>
              </a:spcAft>
              <a:buFont typeface="Wingdings 2"/>
              <a:buNone/>
              <a:defRPr/>
            </a:pPr>
            <a:endParaRPr lang="en-US" altLang="ja-JP" sz="4800" dirty="0" smtClean="0"/>
          </a:p>
          <a:p>
            <a:pPr marL="365760" indent="-283464" algn="ctr" fontAlgn="auto">
              <a:spcAft>
                <a:spcPts val="0"/>
              </a:spcAft>
              <a:buFont typeface="Wingdings 2"/>
              <a:buNone/>
              <a:defRPr/>
            </a:pPr>
            <a:endParaRPr lang="en-US" altLang="ja-JP" dirty="0" smtClean="0"/>
          </a:p>
          <a:p>
            <a:pPr marL="365760" indent="-283464" fontAlgn="auto">
              <a:spcAft>
                <a:spcPts val="0"/>
              </a:spcAft>
              <a:buFont typeface="Wingdings 2"/>
              <a:buNone/>
              <a:defRPr/>
            </a:pPr>
            <a:r>
              <a:rPr lang="ja-JP" altLang="en-US" sz="2400" dirty="0" smtClean="0">
                <a:latin typeface="CRバジョカ廉書体" pitchFamily="2" charset="-128"/>
                <a:ea typeface="CRバジョカ廉書体" pitchFamily="2" charset="-128"/>
              </a:rPr>
              <a:t>最近の僕の</a:t>
            </a:r>
            <a:r>
              <a:rPr lang="en-US" altLang="ja-JP" sz="2400" dirty="0" smtClean="0">
                <a:latin typeface="CRバジョカ廉書体" pitchFamily="2" charset="-128"/>
                <a:ea typeface="CRバジョカ廉書体" pitchFamily="2" charset="-128"/>
              </a:rPr>
              <a:t>Keyword</a:t>
            </a:r>
          </a:p>
          <a:p>
            <a:pPr marL="365760" indent="-283464" fontAlgn="auto">
              <a:spcAft>
                <a:spcPts val="0"/>
              </a:spcAft>
              <a:buFont typeface="Wingdings 2"/>
              <a:buNone/>
              <a:defRPr/>
            </a:pPr>
            <a:r>
              <a:rPr lang="ja-JP" altLang="en-US" sz="2400" dirty="0" smtClean="0">
                <a:latin typeface="CRバジョカ廉書体" pitchFamily="2" charset="-128"/>
                <a:ea typeface="CRバジョカ廉書体" pitchFamily="2" charset="-128"/>
              </a:rPr>
              <a:t>　いかに</a:t>
            </a:r>
            <a:endParaRPr lang="en-US" altLang="ja-JP" sz="2400" dirty="0" smtClean="0">
              <a:latin typeface="CRバジョカ廉書体" pitchFamily="2" charset="-128"/>
              <a:ea typeface="CRバジョカ廉書体" pitchFamily="2" charset="-128"/>
            </a:endParaRPr>
          </a:p>
          <a:p>
            <a:pPr marL="365760" indent="-283464" algn="ctr" fontAlgn="auto">
              <a:spcAft>
                <a:spcPts val="0"/>
              </a:spcAft>
              <a:buFont typeface="Wingdings 2"/>
              <a:buNone/>
              <a:defRPr/>
            </a:pPr>
            <a:r>
              <a:rPr lang="ja-JP" altLang="en-US" sz="4400" dirty="0" smtClean="0">
                <a:latin typeface="CRバジョカ廉書体" pitchFamily="2" charset="-128"/>
                <a:ea typeface="CRバジョカ廉書体" pitchFamily="2" charset="-128"/>
              </a:rPr>
              <a:t>「思考の言語化」</a:t>
            </a:r>
            <a:endParaRPr lang="en-US" altLang="ja-JP" sz="4400" dirty="0" smtClean="0">
              <a:latin typeface="CRバジョカ廉書体" pitchFamily="2" charset="-128"/>
              <a:ea typeface="CRバジョカ廉書体" pitchFamily="2" charset="-128"/>
            </a:endParaRPr>
          </a:p>
          <a:p>
            <a:pPr marL="365760" indent="-283464" algn="r" fontAlgn="auto">
              <a:spcAft>
                <a:spcPts val="0"/>
              </a:spcAft>
              <a:buFont typeface="Wingdings 2"/>
              <a:buNone/>
              <a:defRPr/>
            </a:pPr>
            <a:r>
              <a:rPr lang="ja-JP" altLang="en-US" sz="2400" dirty="0" smtClean="0">
                <a:latin typeface="CRバジョカ廉書体" pitchFamily="2" charset="-128"/>
                <a:ea typeface="CRバジョカ廉書体" pitchFamily="2" charset="-128"/>
              </a:rPr>
              <a:t>をするか！</a:t>
            </a:r>
            <a:endParaRPr lang="ja-JP" altLang="en-US" sz="2400" dirty="0">
              <a:latin typeface="CRバジョカ廉書体" pitchFamily="2" charset="-128"/>
              <a:ea typeface="CRバジョカ廉書体" pitchFamily="2" charset="-128"/>
            </a:endParaRPr>
          </a:p>
        </p:txBody>
      </p:sp>
      <p:sp>
        <p:nvSpPr>
          <p:cNvPr id="4" name="下矢印 3"/>
          <p:cNvSpPr/>
          <p:nvPr/>
        </p:nvSpPr>
        <p:spPr>
          <a:xfrm>
            <a:off x="3546073" y="3146449"/>
            <a:ext cx="1500187" cy="92868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solidFill>
                <a:schemeClr val="accent4">
                  <a:lumMod val="50000"/>
                </a:schemeClr>
              </a:solidFill>
            </a:endParaRPr>
          </a:p>
        </p:txBody>
      </p:sp>
    </p:spTree>
    <p:extLst>
      <p:ext uri="{BB962C8B-B14F-4D97-AF65-F5344CB8AC3E}">
        <p14:creationId xmlns:p14="http://schemas.microsoft.com/office/powerpoint/2010/main" val="6732905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 calcmode="lin" valueType="num">
                                      <p:cBhvr additive="base">
                                        <p:cTn id="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4" end="4"/>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anim calcmode="lin" valueType="num">
                                      <p:cBhvr additive="base">
                                        <p:cTn id="1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5" end="5"/>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anim calcmode="lin" valueType="num">
                                      <p:cBhvr additive="base">
                                        <p:cTn id="1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6" end="6"/>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anim calcmode="lin" valueType="num">
                                      <p:cBhvr additive="base">
                                        <p:cTn id="1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59395" y="141890"/>
            <a:ext cx="8569325" cy="784127"/>
          </a:xfrm>
        </p:spPr>
        <p:txBody>
          <a:bodyPr>
            <a:normAutofit/>
          </a:bodyPr>
          <a:lstStyle/>
          <a:p>
            <a:pPr algn="ctr"/>
            <a:r>
              <a:rPr lang="ja-JP" altLang="en-US" sz="3200" b="1" dirty="0" smtClean="0">
                <a:latin typeface="Meiryo UI" panose="020B0604030504040204" pitchFamily="50" charset="-128"/>
                <a:ea typeface="Meiryo UI" panose="020B0604030504040204" pitchFamily="50" charset="-128"/>
                <a:cs typeface="Meiryo UI" panose="020B0604030504040204" pitchFamily="50" charset="-128"/>
              </a:rPr>
              <a:t>～ 院内研修の一例 ～</a:t>
            </a:r>
            <a:endParaRPr kumimoji="1" lang="ja-JP" altLang="en-US" sz="3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コンテンツ プレースホルダー 2"/>
          <p:cNvSpPr>
            <a:spLocks noGrp="1"/>
          </p:cNvSpPr>
          <p:nvPr>
            <p:ph idx="1"/>
          </p:nvPr>
        </p:nvSpPr>
        <p:spPr>
          <a:xfrm>
            <a:off x="395785" y="1392072"/>
            <a:ext cx="8622091" cy="5260976"/>
          </a:xfrm>
        </p:spPr>
        <p:txBody>
          <a:bodyPr>
            <a:normAutofit/>
          </a:bodyPr>
          <a:lstStyle/>
          <a:p>
            <a:pPr marL="0" indent="0">
              <a:buNone/>
            </a:pPr>
            <a:r>
              <a:rPr lang="ja-JP" altLang="en-US" sz="29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290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2900" b="1" dirty="0" smtClean="0">
                <a:solidFill>
                  <a:srgbClr val="7145ED"/>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900" b="1" dirty="0" smtClean="0">
                <a:latin typeface="Meiryo UI" panose="020B0604030504040204" pitchFamily="50" charset="-128"/>
                <a:ea typeface="Meiryo UI" panose="020B0604030504040204" pitchFamily="50" charset="-128"/>
                <a:cs typeface="Meiryo UI" panose="020B0604030504040204" pitchFamily="50" charset="-128"/>
              </a:rPr>
              <a:t> 卒後教育の一環として組み込む</a:t>
            </a:r>
            <a:endParaRPr lang="en-US" altLang="ja-JP" sz="2900" b="1"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26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2600" b="1"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2600" b="1" dirty="0" smtClean="0">
                <a:latin typeface="Trebuchet MS" panose="020B0603020202020204" pitchFamily="34" charset="0"/>
                <a:ea typeface="Meiryo UI" panose="020B0604030504040204" pitchFamily="50" charset="-128"/>
                <a:cs typeface="Meiryo UI" panose="020B0604030504040204" pitchFamily="50" charset="-128"/>
              </a:rPr>
              <a:t>1</a:t>
            </a:r>
            <a:r>
              <a:rPr lang="ja-JP" altLang="en-US" sz="2600" b="1" dirty="0" smtClean="0">
                <a:latin typeface="Meiryo UI" panose="020B0604030504040204" pitchFamily="50" charset="-128"/>
                <a:ea typeface="Meiryo UI" panose="020B0604030504040204" pitchFamily="50" charset="-128"/>
                <a:cs typeface="Meiryo UI" panose="020B0604030504040204" pitchFamily="50" charset="-128"/>
              </a:rPr>
              <a:t>年目～</a:t>
            </a:r>
            <a:r>
              <a:rPr lang="en-US" altLang="ja-JP" sz="2600" b="1" dirty="0" smtClean="0">
                <a:latin typeface="Trebuchet MS" panose="020B0603020202020204" pitchFamily="34" charset="0"/>
                <a:ea typeface="Meiryo UI" panose="020B0604030504040204" pitchFamily="50" charset="-128"/>
                <a:cs typeface="Meiryo UI" panose="020B0604030504040204" pitchFamily="50" charset="-128"/>
              </a:rPr>
              <a:t>3</a:t>
            </a:r>
            <a:r>
              <a:rPr lang="ja-JP" altLang="en-US" sz="2600" b="1" dirty="0" smtClean="0">
                <a:latin typeface="Meiryo UI" panose="020B0604030504040204" pitchFamily="50" charset="-128"/>
                <a:ea typeface="Meiryo UI" panose="020B0604030504040204" pitchFamily="50" charset="-128"/>
                <a:cs typeface="Meiryo UI" panose="020B0604030504040204" pitchFamily="50" charset="-128"/>
              </a:rPr>
              <a:t>年目：基礎コース（悉皆研修）</a:t>
            </a:r>
            <a:endParaRPr lang="en-US" altLang="ja-JP" sz="2600" b="1"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26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2600" b="1"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2600" b="1" dirty="0" smtClean="0">
                <a:latin typeface="Trebuchet MS" panose="020B0603020202020204" pitchFamily="34" charset="0"/>
                <a:ea typeface="Meiryo UI" panose="020B0604030504040204" pitchFamily="50" charset="-128"/>
                <a:cs typeface="Meiryo UI" panose="020B0604030504040204" pitchFamily="50" charset="-128"/>
              </a:rPr>
              <a:t>4</a:t>
            </a:r>
            <a:r>
              <a:rPr lang="ja-JP" altLang="en-US" sz="2600" b="1" dirty="0" smtClean="0">
                <a:latin typeface="Meiryo UI" panose="020B0604030504040204" pitchFamily="50" charset="-128"/>
                <a:ea typeface="Meiryo UI" panose="020B0604030504040204" pitchFamily="50" charset="-128"/>
                <a:cs typeface="Meiryo UI" panose="020B0604030504040204" pitchFamily="50" charset="-128"/>
              </a:rPr>
              <a:t>年目以上：応用コース</a:t>
            </a:r>
            <a:endParaRPr lang="en-US" altLang="ja-JP" sz="2600" b="1"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spcBef>
                <a:spcPts val="2400"/>
              </a:spcBef>
              <a:buNone/>
            </a:pPr>
            <a:r>
              <a:rPr kumimoji="1" lang="ja-JP" altLang="en-US" sz="2900" b="1" dirty="0" smtClean="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2900" b="1" dirty="0" smtClean="0">
                <a:solidFill>
                  <a:srgbClr val="7145ED"/>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2900" b="1" dirty="0" smtClean="0">
                <a:latin typeface="Meiryo UI" panose="020B0604030504040204" pitchFamily="50" charset="-128"/>
                <a:ea typeface="Meiryo UI" panose="020B0604030504040204" pitchFamily="50" charset="-128"/>
                <a:cs typeface="Meiryo UI" panose="020B0604030504040204" pitchFamily="50" charset="-128"/>
              </a:rPr>
              <a:t> 認知症ケアに特化した研修を企画する</a:t>
            </a:r>
            <a:endParaRPr kumimoji="1" lang="en-US" altLang="ja-JP" sz="2900" b="1"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26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2600" b="1" dirty="0" smtClean="0">
                <a:latin typeface="Meiryo UI" panose="020B0604030504040204" pitchFamily="50" charset="-128"/>
                <a:ea typeface="Meiryo UI" panose="020B0604030504040204" pitchFamily="50" charset="-128"/>
                <a:cs typeface="Meiryo UI" panose="020B0604030504040204" pitchFamily="50" charset="-128"/>
              </a:rPr>
              <a:t>　   　（エキスパートコース・専門コース）</a:t>
            </a:r>
            <a:endParaRPr kumimoji="1" lang="en-US" altLang="ja-JP" sz="2600" b="1"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26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2600" b="1" dirty="0" smtClean="0">
                <a:latin typeface="Meiryo UI" panose="020B0604030504040204" pitchFamily="50" charset="-128"/>
                <a:ea typeface="Meiryo UI" panose="020B0604030504040204" pitchFamily="50" charset="-128"/>
                <a:cs typeface="Meiryo UI" panose="020B0604030504040204" pitchFamily="50" charset="-128"/>
              </a:rPr>
              <a:t>　      半年間のコース </a:t>
            </a:r>
            <a:r>
              <a:rPr lang="en-US" altLang="ja-JP" sz="2600" b="1" dirty="0" smtClean="0">
                <a:latin typeface="Trebuchet MS" panose="020B0603020202020204" pitchFamily="34" charset="0"/>
                <a:ea typeface="Meiryo UI" panose="020B0604030504040204" pitchFamily="50" charset="-128"/>
                <a:cs typeface="Meiryo UI" panose="020B0604030504040204" pitchFamily="50" charset="-128"/>
              </a:rPr>
              <a:t>or 1</a:t>
            </a:r>
            <a:r>
              <a:rPr lang="ja-JP" altLang="en-US" sz="2600" b="1" dirty="0" smtClean="0">
                <a:latin typeface="Meiryo UI" panose="020B0604030504040204" pitchFamily="50" charset="-128"/>
                <a:ea typeface="Meiryo UI" panose="020B0604030504040204" pitchFamily="50" charset="-128"/>
                <a:cs typeface="Meiryo UI" panose="020B0604030504040204" pitchFamily="50" charset="-128"/>
              </a:rPr>
              <a:t>年間のコース </a:t>
            </a:r>
            <a:r>
              <a:rPr lang="ja-JP" altLang="en-US" sz="2600" b="1"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2600" b="1"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kumimoji="1" lang="ja-JP" altLang="en-US" sz="2600" b="1" dirty="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2600" b="1" dirty="0" smtClean="0">
                <a:latin typeface="Meiryo UI" panose="020B0604030504040204" pitchFamily="50" charset="-128"/>
                <a:ea typeface="Meiryo UI" panose="020B0604030504040204" pitchFamily="50" charset="-128"/>
                <a:cs typeface="Meiryo UI" panose="020B0604030504040204" pitchFamily="50" charset="-128"/>
              </a:rPr>
              <a:t>   　   修了した看護師 ⇒ 各部署で中心的な役割を担う　　</a:t>
            </a:r>
            <a:r>
              <a:rPr kumimoji="1" lang="ja-JP" altLang="en-US" sz="2900" b="1" dirty="0" smtClean="0">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2900" b="1"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spcBef>
                <a:spcPts val="2400"/>
              </a:spcBef>
              <a:buNone/>
            </a:pPr>
            <a:r>
              <a:rPr lang="ja-JP" altLang="en-US" sz="29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2900" b="1" dirty="0" smtClean="0">
                <a:solidFill>
                  <a:srgbClr val="7145ED"/>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90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29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多職種が受講できる研修の企画</a:t>
            </a:r>
            <a:endParaRPr kumimoji="1" lang="en-US" altLang="ja-JP" sz="29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Rectangle 3"/>
          <p:cNvSpPr>
            <a:spLocks noChangeArrowheads="1"/>
          </p:cNvSpPr>
          <p:nvPr/>
        </p:nvSpPr>
        <p:spPr bwMode="auto">
          <a:xfrm>
            <a:off x="259395" y="866899"/>
            <a:ext cx="8569325" cy="118236"/>
          </a:xfrm>
          <a:prstGeom prst="rect">
            <a:avLst/>
          </a:prstGeom>
          <a:gradFill rotWithShape="1">
            <a:gsLst>
              <a:gs pos="0">
                <a:srgbClr val="E4DEF2"/>
              </a:gs>
              <a:gs pos="100000">
                <a:srgbClr val="8A71C9"/>
              </a:gs>
            </a:gsLst>
            <a:lin ang="0" scaled="1"/>
          </a:gradFill>
          <a:ln>
            <a:noFill/>
          </a:ln>
          <a:extLst/>
        </p:spPr>
        <p:txBody>
          <a:bodyPr wrap="none" anchor="ctr"/>
          <a:lstStyle/>
          <a:p>
            <a:pPr algn="r">
              <a:defRPr/>
            </a:pPr>
            <a:endParaRPr lang="ja-JP" altLang="en-US">
              <a:effectLst>
                <a:outerShdw blurRad="38100" dist="38100" dir="2700000" algn="tl">
                  <a:srgbClr val="000000">
                    <a:alpha val="43137"/>
                  </a:srgbClr>
                </a:outerShdw>
              </a:effectLst>
              <a:latin typeface="Arial" charset="0"/>
            </a:endParaRPr>
          </a:p>
        </p:txBody>
      </p:sp>
    </p:spTree>
    <p:extLst>
      <p:ext uri="{BB962C8B-B14F-4D97-AF65-F5344CB8AC3E}">
        <p14:creationId xmlns:p14="http://schemas.microsoft.com/office/powerpoint/2010/main" val="41984249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382137" y="1501255"/>
            <a:ext cx="9048466" cy="5022375"/>
          </a:xfrm>
        </p:spPr>
        <p:txBody>
          <a:bodyPr>
            <a:noAutofit/>
          </a:bodyPr>
          <a:lstStyle/>
          <a:p>
            <a:pPr marL="0" indent="0" algn="just">
              <a:lnSpc>
                <a:spcPct val="110000"/>
              </a:lnSpc>
              <a:spcAft>
                <a:spcPts val="0"/>
              </a:spcAft>
              <a:buNone/>
            </a:pPr>
            <a:r>
              <a:rPr lang="ja-JP" altLang="en-US" b="1" kern="100" dirty="0" smtClean="0">
                <a:solidFill>
                  <a:srgbClr val="7145ED"/>
                </a:solidFill>
                <a:latin typeface="Meiryo UI" panose="020B0604030504040204" pitchFamily="50" charset="-128"/>
                <a:ea typeface="Meiryo UI" panose="020B0604030504040204" pitchFamily="50" charset="-128"/>
                <a:cs typeface="Meiryo UI" panose="020B0604030504040204" pitchFamily="50" charset="-128"/>
              </a:rPr>
              <a:t> 看護提供方式①</a:t>
            </a:r>
            <a:endParaRPr lang="en-US" altLang="ja-JP" b="1" kern="100" dirty="0">
              <a:solidFill>
                <a:srgbClr val="7145ED"/>
              </a:solidFill>
              <a:latin typeface="Meiryo UI" panose="020B0604030504040204" pitchFamily="50" charset="-128"/>
              <a:ea typeface="Meiryo UI" panose="020B0604030504040204" pitchFamily="50" charset="-128"/>
              <a:cs typeface="Meiryo UI" panose="020B0604030504040204" pitchFamily="50" charset="-128"/>
            </a:endParaRPr>
          </a:p>
          <a:p>
            <a:pPr marL="0" indent="0" algn="just">
              <a:lnSpc>
                <a:spcPct val="110000"/>
              </a:lnSpc>
              <a:buNone/>
            </a:pPr>
            <a:r>
              <a:rPr lang="ja-JP" altLang="en-US" sz="2600" b="1" u="sng" kern="100" dirty="0" smtClean="0">
                <a:latin typeface="Meiryo UI" panose="020B0604030504040204" pitchFamily="50" charset="-128"/>
                <a:ea typeface="Meiryo UI" panose="020B0604030504040204" pitchFamily="50" charset="-128"/>
                <a:cs typeface="Meiryo UI" panose="020B0604030504040204" pitchFamily="50" charset="-128"/>
              </a:rPr>
              <a:t>●固定チームナーシング</a:t>
            </a:r>
            <a:endParaRPr lang="en-US" altLang="ja-JP" sz="2600" b="1" u="sng" kern="1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lgn="just">
              <a:lnSpc>
                <a:spcPct val="100000"/>
              </a:lnSpc>
              <a:buNone/>
            </a:pPr>
            <a:r>
              <a:rPr lang="ja-JP" altLang="en-US" sz="2400" b="1" kern="1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2400" b="1" kern="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2400" b="1" kern="100" dirty="0" smtClean="0">
                <a:latin typeface="Meiryo UI" panose="020B0604030504040204" pitchFamily="50" charset="-128"/>
                <a:ea typeface="Meiryo UI" panose="020B0604030504040204" pitchFamily="50" charset="-128"/>
                <a:cs typeface="Meiryo UI" panose="020B0604030504040204" pitchFamily="50" charset="-128"/>
              </a:rPr>
              <a:t>メリット</a:t>
            </a:r>
            <a:r>
              <a:rPr lang="en-US" altLang="ja-JP" sz="2400" b="1" kern="100" dirty="0" smtClean="0">
                <a:latin typeface="Meiryo UI" panose="020B0604030504040204" pitchFamily="50" charset="-128"/>
                <a:ea typeface="Meiryo UI" panose="020B0604030504040204" pitchFamily="50" charset="-128"/>
                <a:cs typeface="Meiryo UI" panose="020B0604030504040204" pitchFamily="50" charset="-128"/>
              </a:rPr>
              <a:t>〉</a:t>
            </a:r>
          </a:p>
          <a:p>
            <a:pPr marL="0" indent="0">
              <a:lnSpc>
                <a:spcPct val="100000"/>
              </a:lnSpc>
              <a:spcBef>
                <a:spcPts val="0"/>
              </a:spcBef>
              <a:buNone/>
              <a:defRPr/>
            </a:pPr>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   ・ </a:t>
            </a:r>
            <a:r>
              <a:rPr lang="ja-JP" altLang="ja-JP" sz="2400" b="1" dirty="0" smtClean="0">
                <a:latin typeface="Meiryo UI" panose="020B0604030504040204" pitchFamily="50" charset="-128"/>
                <a:ea typeface="Meiryo UI" panose="020B0604030504040204" pitchFamily="50" charset="-128"/>
                <a:cs typeface="Meiryo UI" panose="020B0604030504040204" pitchFamily="50" charset="-128"/>
              </a:rPr>
              <a:t>リーダー</a:t>
            </a:r>
            <a:r>
              <a:rPr lang="ja-JP" altLang="ja-JP" sz="2400" b="1" dirty="0">
                <a:latin typeface="Meiryo UI" panose="020B0604030504040204" pitchFamily="50" charset="-128"/>
                <a:ea typeface="Meiryo UI" panose="020B0604030504040204" pitchFamily="50" charset="-128"/>
                <a:cs typeface="Meiryo UI" panose="020B0604030504040204" pitchFamily="50" charset="-128"/>
              </a:rPr>
              <a:t>がメンバーからの情報を</a:t>
            </a:r>
            <a:r>
              <a:rPr lang="ja-JP" altLang="ja-JP" sz="2400" b="1" dirty="0" smtClean="0">
                <a:latin typeface="Meiryo UI" panose="020B0604030504040204" pitchFamily="50" charset="-128"/>
                <a:ea typeface="Meiryo UI" panose="020B0604030504040204" pitchFamily="50" charset="-128"/>
                <a:cs typeface="Meiryo UI" panose="020B0604030504040204" pitchFamily="50" charset="-128"/>
              </a:rPr>
              <a:t>集約</a:t>
            </a:r>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ja-JP" sz="24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ja-JP" sz="2400" b="1" dirty="0" smtClean="0">
                <a:latin typeface="Meiryo UI" panose="020B0604030504040204" pitchFamily="50" charset="-128"/>
                <a:ea typeface="Meiryo UI" panose="020B0604030504040204" pitchFamily="50" charset="-128"/>
                <a:cs typeface="Meiryo UI" panose="020B0604030504040204" pitchFamily="50" charset="-128"/>
              </a:rPr>
              <a:t>アセスメントを</a:t>
            </a:r>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加え</a:t>
            </a:r>
            <a:endParaRPr lang="en-US" altLang="ja-JP" sz="2400" b="1"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lnSpc>
                <a:spcPct val="100000"/>
              </a:lnSpc>
              <a:spcBef>
                <a:spcPts val="0"/>
              </a:spcBef>
              <a:buNone/>
              <a:defRPr/>
            </a:pPr>
            <a:r>
              <a:rPr lang="ja-JP" altLang="en-US" sz="24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ja-JP" sz="2400" b="1" dirty="0" smtClean="0">
                <a:latin typeface="Meiryo UI" panose="020B0604030504040204" pitchFamily="50" charset="-128"/>
                <a:ea typeface="Meiryo UI" panose="020B0604030504040204" pitchFamily="50" charset="-128"/>
                <a:cs typeface="Meiryo UI" panose="020B0604030504040204" pitchFamily="50" charset="-128"/>
              </a:rPr>
              <a:t>必要</a:t>
            </a:r>
            <a:r>
              <a:rPr lang="ja-JP" altLang="ja-JP" sz="2400" b="1" dirty="0">
                <a:latin typeface="Meiryo UI" panose="020B0604030504040204" pitchFamily="50" charset="-128"/>
                <a:ea typeface="Meiryo UI" panose="020B0604030504040204" pitchFamily="50" charset="-128"/>
                <a:cs typeface="Meiryo UI" panose="020B0604030504040204" pitchFamily="50" charset="-128"/>
              </a:rPr>
              <a:t>なケアを担当者に</a:t>
            </a:r>
            <a:r>
              <a:rPr lang="ja-JP" altLang="ja-JP" sz="2400" b="1" dirty="0" smtClean="0">
                <a:latin typeface="Meiryo UI" panose="020B0604030504040204" pitchFamily="50" charset="-128"/>
                <a:ea typeface="Meiryo UI" panose="020B0604030504040204" pitchFamily="50" charset="-128"/>
                <a:cs typeface="Meiryo UI" panose="020B0604030504040204" pitchFamily="50" charset="-128"/>
              </a:rPr>
              <a:t>伝える</a:t>
            </a:r>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ja-JP" sz="24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ja-JP" sz="2400" b="1" dirty="0" smtClean="0">
                <a:latin typeface="Meiryo UI" panose="020B0604030504040204" pitchFamily="50" charset="-128"/>
                <a:ea typeface="Meiryo UI" panose="020B0604030504040204" pitchFamily="50" charset="-128"/>
                <a:cs typeface="Meiryo UI" panose="020B0604030504040204" pitchFamily="50" charset="-128"/>
              </a:rPr>
              <a:t>翌日</a:t>
            </a:r>
            <a:r>
              <a:rPr lang="ja-JP" altLang="ja-JP" sz="2400" b="1" dirty="0">
                <a:latin typeface="Meiryo UI" panose="020B0604030504040204" pitchFamily="50" charset="-128"/>
                <a:ea typeface="Meiryo UI" panose="020B0604030504040204" pitchFamily="50" charset="-128"/>
                <a:cs typeface="Meiryo UI" panose="020B0604030504040204" pitchFamily="50" charset="-128"/>
              </a:rPr>
              <a:t>効果を</a:t>
            </a:r>
            <a:r>
              <a:rPr lang="ja-JP" altLang="ja-JP" sz="2400" b="1" dirty="0" smtClean="0">
                <a:latin typeface="Meiryo UI" panose="020B0604030504040204" pitchFamily="50" charset="-128"/>
                <a:ea typeface="Meiryo UI" panose="020B0604030504040204" pitchFamily="50" charset="-128"/>
                <a:cs typeface="Meiryo UI" panose="020B0604030504040204" pitchFamily="50" charset="-128"/>
              </a:rPr>
              <a:t>確かめ評価</a:t>
            </a:r>
            <a:endParaRPr lang="ja-JP" altLang="ja-JP" sz="2400" b="1" dirty="0">
              <a:latin typeface="Meiryo UI" panose="020B0604030504040204" pitchFamily="50" charset="-128"/>
              <a:ea typeface="Meiryo UI" panose="020B0604030504040204" pitchFamily="50" charset="-128"/>
              <a:cs typeface="Meiryo UI" panose="020B0604030504040204" pitchFamily="50" charset="-128"/>
            </a:endParaRPr>
          </a:p>
          <a:p>
            <a:pPr marL="0" indent="0">
              <a:lnSpc>
                <a:spcPct val="100000"/>
              </a:lnSpc>
              <a:spcBef>
                <a:spcPts val="0"/>
              </a:spcBef>
              <a:buNone/>
              <a:defRPr/>
            </a:pPr>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   ・ </a:t>
            </a:r>
            <a:r>
              <a:rPr lang="ja-JP" altLang="ja-JP" sz="2400" b="1" dirty="0" smtClean="0">
                <a:latin typeface="Meiryo UI" panose="020B0604030504040204" pitchFamily="50" charset="-128"/>
                <a:ea typeface="Meiryo UI" panose="020B0604030504040204" pitchFamily="50" charset="-128"/>
                <a:cs typeface="Meiryo UI" panose="020B0604030504040204" pitchFamily="50" charset="-128"/>
              </a:rPr>
              <a:t>リーダー</a:t>
            </a:r>
            <a:r>
              <a:rPr lang="ja-JP" altLang="ja-JP" sz="2400" b="1" dirty="0">
                <a:latin typeface="Meiryo UI" panose="020B0604030504040204" pitchFamily="50" charset="-128"/>
                <a:ea typeface="Meiryo UI" panose="020B0604030504040204" pitchFamily="50" charset="-128"/>
                <a:cs typeface="Meiryo UI" panose="020B0604030504040204" pitchFamily="50" charset="-128"/>
              </a:rPr>
              <a:t>が認知症ケアについて知識を持ち、効果的</a:t>
            </a:r>
            <a:r>
              <a:rPr lang="ja-JP" altLang="ja-JP" sz="2400" b="1" dirty="0" smtClean="0">
                <a:latin typeface="Meiryo UI" panose="020B0604030504040204" pitchFamily="50" charset="-128"/>
                <a:ea typeface="Meiryo UI" panose="020B0604030504040204" pitchFamily="50" charset="-128"/>
                <a:cs typeface="Meiryo UI" panose="020B0604030504040204" pitchFamily="50" charset="-128"/>
              </a:rPr>
              <a:t>に機能</a:t>
            </a:r>
            <a:endParaRPr lang="en-US" altLang="ja-JP" sz="2400" b="1"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lnSpc>
                <a:spcPct val="100000"/>
              </a:lnSpc>
              <a:spcBef>
                <a:spcPts val="0"/>
              </a:spcBef>
              <a:buNone/>
              <a:defRPr/>
            </a:pPr>
            <a:r>
              <a:rPr lang="ja-JP" altLang="en-US" sz="24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ja-JP" sz="2400" b="1" dirty="0" smtClean="0">
                <a:latin typeface="Meiryo UI" panose="020B0604030504040204" pitchFamily="50" charset="-128"/>
                <a:ea typeface="Meiryo UI" panose="020B0604030504040204" pitchFamily="50" charset="-128"/>
                <a:cs typeface="Meiryo UI" panose="020B0604030504040204" pitchFamily="50" charset="-128"/>
              </a:rPr>
              <a:t>すれば</a:t>
            </a:r>
            <a:r>
              <a:rPr lang="ja-JP" altLang="ja-JP" sz="2400" b="1" dirty="0">
                <a:latin typeface="Meiryo UI" panose="020B0604030504040204" pitchFamily="50" charset="-128"/>
                <a:ea typeface="Meiryo UI" panose="020B0604030504040204" pitchFamily="50" charset="-128"/>
                <a:cs typeface="Meiryo UI" panose="020B0604030504040204" pitchFamily="50" charset="-128"/>
              </a:rPr>
              <a:t>、認知症をもつ人への個別的で適切なケア</a:t>
            </a:r>
            <a:r>
              <a:rPr lang="ja-JP" altLang="ja-JP" sz="2400" b="1" dirty="0" smtClean="0">
                <a:latin typeface="Meiryo UI" panose="020B0604030504040204" pitchFamily="50" charset="-128"/>
                <a:ea typeface="Meiryo UI" panose="020B0604030504040204" pitchFamily="50" charset="-128"/>
                <a:cs typeface="Meiryo UI" panose="020B0604030504040204" pitchFamily="50" charset="-128"/>
              </a:rPr>
              <a:t>が</a:t>
            </a:r>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可能</a:t>
            </a:r>
            <a:endParaRPr lang="en-US" altLang="ja-JP" sz="2400" b="1"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lnSpc>
                <a:spcPct val="100000"/>
              </a:lnSpc>
              <a:spcBef>
                <a:spcPts val="1800"/>
              </a:spcBef>
              <a:buNone/>
              <a:defRPr/>
            </a:pPr>
            <a:r>
              <a:rPr lang="ja-JP" altLang="en-US" sz="2400" b="1" kern="1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2400" b="1" kern="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2400" b="1" kern="100" dirty="0" smtClean="0">
                <a:latin typeface="Meiryo UI" panose="020B0604030504040204" pitchFamily="50" charset="-128"/>
                <a:ea typeface="Meiryo UI" panose="020B0604030504040204" pitchFamily="50" charset="-128"/>
                <a:cs typeface="Meiryo UI" panose="020B0604030504040204" pitchFamily="50" charset="-128"/>
              </a:rPr>
              <a:t>デメリット</a:t>
            </a:r>
            <a:r>
              <a:rPr lang="en-US" altLang="ja-JP" sz="2400" b="1" kern="100" dirty="0" smtClean="0">
                <a:latin typeface="Meiryo UI" panose="020B0604030504040204" pitchFamily="50" charset="-128"/>
                <a:ea typeface="Meiryo UI" panose="020B0604030504040204" pitchFamily="50" charset="-128"/>
                <a:cs typeface="Meiryo UI" panose="020B0604030504040204" pitchFamily="50" charset="-128"/>
              </a:rPr>
              <a:t>〉</a:t>
            </a:r>
          </a:p>
          <a:p>
            <a:pPr marL="0" indent="0">
              <a:lnSpc>
                <a:spcPct val="100000"/>
              </a:lnSpc>
              <a:spcBef>
                <a:spcPts val="0"/>
              </a:spcBef>
              <a:buNone/>
              <a:defRPr/>
            </a:pPr>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   ・ </a:t>
            </a:r>
            <a:r>
              <a:rPr lang="ja-JP" altLang="ja-JP" sz="2400" b="1" dirty="0" smtClean="0">
                <a:latin typeface="Meiryo UI" panose="020B0604030504040204" pitchFamily="50" charset="-128"/>
                <a:ea typeface="Meiryo UI" panose="020B0604030504040204" pitchFamily="50" charset="-128"/>
                <a:cs typeface="Meiryo UI" panose="020B0604030504040204" pitchFamily="50" charset="-128"/>
              </a:rPr>
              <a:t>リーダー</a:t>
            </a:r>
            <a:r>
              <a:rPr lang="ja-JP" altLang="ja-JP" sz="2400" b="1" dirty="0">
                <a:latin typeface="Meiryo UI" panose="020B0604030504040204" pitchFamily="50" charset="-128"/>
                <a:ea typeface="Meiryo UI" panose="020B0604030504040204" pitchFamily="50" charset="-128"/>
                <a:cs typeface="Meiryo UI" panose="020B0604030504040204" pitchFamily="50" charset="-128"/>
              </a:rPr>
              <a:t>が流動的、リーダーの役割が医師の指示受けのみ</a:t>
            </a:r>
          </a:p>
          <a:p>
            <a:pPr marL="0" indent="0" fontAlgn="t">
              <a:lnSpc>
                <a:spcPct val="100000"/>
              </a:lnSpc>
              <a:spcBef>
                <a:spcPts val="0"/>
              </a:spcBef>
              <a:buNone/>
            </a:pPr>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　    → </a:t>
            </a:r>
            <a:r>
              <a:rPr lang="ja-JP" altLang="ja-JP" sz="2400" b="1" dirty="0" smtClean="0">
                <a:latin typeface="Meiryo UI" panose="020B0604030504040204" pitchFamily="50" charset="-128"/>
                <a:ea typeface="Meiryo UI" panose="020B0604030504040204" pitchFamily="50" charset="-128"/>
                <a:cs typeface="Meiryo UI" panose="020B0604030504040204" pitchFamily="50" charset="-128"/>
              </a:rPr>
              <a:t>その</a:t>
            </a:r>
            <a:r>
              <a:rPr lang="ja-JP" altLang="ja-JP" sz="2400" b="1" dirty="0">
                <a:latin typeface="Meiryo UI" panose="020B0604030504040204" pitchFamily="50" charset="-128"/>
                <a:ea typeface="Meiryo UI" panose="020B0604030504040204" pitchFamily="50" charset="-128"/>
                <a:cs typeface="Meiryo UI" panose="020B0604030504040204" pitchFamily="50" charset="-128"/>
              </a:rPr>
              <a:t>日のリーダーやメンバーの考えによってケア方法</a:t>
            </a:r>
            <a:r>
              <a:rPr lang="ja-JP" altLang="ja-JP" sz="2400" b="1" dirty="0" smtClean="0">
                <a:latin typeface="Meiryo UI" panose="020B0604030504040204" pitchFamily="50" charset="-128"/>
                <a:ea typeface="Meiryo UI" panose="020B0604030504040204" pitchFamily="50" charset="-128"/>
                <a:cs typeface="Meiryo UI" panose="020B0604030504040204" pitchFamily="50" charset="-128"/>
              </a:rPr>
              <a:t>が</a:t>
            </a:r>
            <a:endParaRPr lang="en-US" altLang="ja-JP" sz="2400" b="1"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fontAlgn="t">
              <a:lnSpc>
                <a:spcPct val="100000"/>
              </a:lnSpc>
              <a:spcBef>
                <a:spcPts val="0"/>
              </a:spcBef>
              <a:buNone/>
            </a:pPr>
            <a:r>
              <a:rPr lang="ja-JP" altLang="en-US" sz="24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ja-JP" sz="2400" b="1" dirty="0" smtClean="0">
                <a:latin typeface="Meiryo UI" panose="020B0604030504040204" pitchFamily="50" charset="-128"/>
                <a:ea typeface="Meiryo UI" panose="020B0604030504040204" pitchFamily="50" charset="-128"/>
                <a:cs typeface="Meiryo UI" panose="020B0604030504040204" pitchFamily="50" charset="-128"/>
              </a:rPr>
              <a:t>変わる</a:t>
            </a:r>
            <a:r>
              <a:rPr lang="ja-JP" altLang="ja-JP" sz="2400" b="1" dirty="0">
                <a:latin typeface="Meiryo UI" panose="020B0604030504040204" pitchFamily="50" charset="-128"/>
                <a:ea typeface="Meiryo UI" panose="020B0604030504040204" pitchFamily="50" charset="-128"/>
                <a:cs typeface="Meiryo UI" panose="020B0604030504040204" pitchFamily="50" charset="-128"/>
              </a:rPr>
              <a:t>、情報が</a:t>
            </a:r>
            <a:r>
              <a:rPr lang="ja-JP" altLang="ja-JP" sz="2400" b="1" dirty="0" smtClean="0">
                <a:latin typeface="Meiryo UI" panose="020B0604030504040204" pitchFamily="50" charset="-128"/>
                <a:ea typeface="Meiryo UI" panose="020B0604030504040204" pitchFamily="50" charset="-128"/>
                <a:cs typeface="Meiryo UI" panose="020B0604030504040204" pitchFamily="50" charset="-128"/>
              </a:rPr>
              <a:t>伝わらない</a:t>
            </a:r>
            <a:endParaRPr lang="en-US" altLang="ja-JP" sz="2400" b="1" kern="1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Rectangle 3"/>
          <p:cNvSpPr>
            <a:spLocks noChangeArrowheads="1"/>
          </p:cNvSpPr>
          <p:nvPr/>
        </p:nvSpPr>
        <p:spPr bwMode="auto">
          <a:xfrm>
            <a:off x="259395" y="1187355"/>
            <a:ext cx="8569325" cy="118236"/>
          </a:xfrm>
          <a:prstGeom prst="rect">
            <a:avLst/>
          </a:prstGeom>
          <a:gradFill rotWithShape="1">
            <a:gsLst>
              <a:gs pos="0">
                <a:srgbClr val="E4DEF2"/>
              </a:gs>
              <a:gs pos="100000">
                <a:srgbClr val="8A71C9"/>
              </a:gs>
            </a:gsLst>
            <a:lin ang="0" scaled="1"/>
          </a:gradFill>
          <a:ln>
            <a:noFill/>
          </a:ln>
          <a:extLst/>
        </p:spPr>
        <p:txBody>
          <a:bodyPr wrap="none" anchor="ctr"/>
          <a:lstStyle/>
          <a:p>
            <a:pPr algn="r">
              <a:defRPr/>
            </a:pPr>
            <a:endParaRPr lang="ja-JP" altLang="en-US">
              <a:effectLst>
                <a:outerShdw blurRad="38100" dist="38100" dir="2700000" algn="tl">
                  <a:srgbClr val="000000">
                    <a:alpha val="43137"/>
                  </a:srgbClr>
                </a:outerShdw>
              </a:effectLst>
              <a:latin typeface="Arial" charset="0"/>
            </a:endParaRPr>
          </a:p>
        </p:txBody>
      </p:sp>
      <p:sp>
        <p:nvSpPr>
          <p:cNvPr id="6" name="Rectangle 2"/>
          <p:cNvSpPr txBox="1">
            <a:spLocks noChangeArrowheads="1"/>
          </p:cNvSpPr>
          <p:nvPr/>
        </p:nvSpPr>
        <p:spPr>
          <a:xfrm>
            <a:off x="106361" y="122831"/>
            <a:ext cx="8753475" cy="1064524"/>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lnSpc>
                <a:spcPct val="110000"/>
              </a:lnSpc>
            </a:pPr>
            <a:r>
              <a:rPr lang="en-US" altLang="ja-JP" sz="3200" b="1" dirty="0" smtClean="0">
                <a:latin typeface="Trebuchet MS" panose="020B0603020202020204" pitchFamily="34" charset="0"/>
                <a:ea typeface="Meiryo UI" panose="020B0604030504040204" pitchFamily="50" charset="-128"/>
                <a:cs typeface="Meiryo UI" panose="020B0604030504040204" pitchFamily="50" charset="-128"/>
              </a:rPr>
              <a:t>2</a:t>
            </a:r>
            <a:r>
              <a:rPr lang="en-US" altLang="ja-JP" sz="2800" b="1"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3200" b="1" dirty="0" smtClean="0">
                <a:latin typeface="Trebuchet MS" panose="020B0603020202020204" pitchFamily="34" charset="0"/>
                <a:ea typeface="Meiryo UI" panose="020B0604030504040204" pitchFamily="50" charset="-128"/>
                <a:cs typeface="Meiryo UI" panose="020B0604030504040204" pitchFamily="50" charset="-128"/>
              </a:rPr>
              <a:t>-3</a:t>
            </a:r>
            <a:r>
              <a:rPr lang="ja-JP" altLang="en-US" sz="3200" b="1" dirty="0" smtClean="0">
                <a:latin typeface="Meiryo UI" panose="020B0604030504040204" pitchFamily="50" charset="-128"/>
                <a:ea typeface="Meiryo UI" panose="020B0604030504040204" pitchFamily="50" charset="-128"/>
                <a:cs typeface="Meiryo UI" panose="020B0604030504040204" pitchFamily="50" charset="-128"/>
              </a:rPr>
              <a:t>　認知症・せん妄ケア充実のための方策</a:t>
            </a:r>
            <a:endParaRPr lang="en-US" altLang="ja-JP" sz="3200" b="1" dirty="0" smtClean="0">
              <a:latin typeface="Meiryo UI" panose="020B0604030504040204" pitchFamily="50" charset="-128"/>
              <a:ea typeface="Meiryo UI" panose="020B0604030504040204" pitchFamily="50" charset="-128"/>
              <a:cs typeface="Meiryo UI" panose="020B0604030504040204" pitchFamily="50" charset="-128"/>
            </a:endParaRPr>
          </a:p>
          <a:p>
            <a:pPr algn="ctr">
              <a:lnSpc>
                <a:spcPct val="110000"/>
              </a:lnSpc>
              <a:spcAft>
                <a:spcPts val="600"/>
              </a:spcAft>
            </a:pPr>
            <a:r>
              <a:rPr lang="ja-JP" altLang="en-US" sz="2800" b="1" dirty="0" smtClean="0">
                <a:latin typeface="Meiryo UI" panose="020B0604030504040204" pitchFamily="50" charset="-128"/>
                <a:ea typeface="Meiryo UI" panose="020B0604030504040204" pitchFamily="50" charset="-128"/>
                <a:cs typeface="Meiryo UI" panose="020B0604030504040204" pitchFamily="50" charset="-128"/>
              </a:rPr>
              <a:t>① 部署内における効果的なチームアプローチ</a:t>
            </a:r>
            <a:endParaRPr lang="en-US" altLang="ja-JP" sz="2800" b="1" kern="10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04314562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449729" y="1282890"/>
            <a:ext cx="8188656" cy="5081438"/>
          </a:xfrm>
        </p:spPr>
        <p:txBody>
          <a:bodyPr>
            <a:noAutofit/>
          </a:bodyPr>
          <a:lstStyle/>
          <a:p>
            <a:pPr marL="0" indent="0">
              <a:lnSpc>
                <a:spcPct val="100000"/>
              </a:lnSpc>
              <a:spcBef>
                <a:spcPts val="0"/>
              </a:spcBef>
              <a:buNone/>
            </a:pPr>
            <a:r>
              <a:rPr kumimoji="1" lang="ja-JP" altLang="en-US" sz="2600" b="1" u="sng" dirty="0" smtClean="0">
                <a:latin typeface="Meiryo UI" panose="020B0604030504040204" pitchFamily="50" charset="-128"/>
                <a:ea typeface="Meiryo UI" panose="020B0604030504040204" pitchFamily="50" charset="-128"/>
                <a:cs typeface="Meiryo UI" panose="020B0604030504040204" pitchFamily="50" charset="-128"/>
              </a:rPr>
              <a:t>●プライマリーナーシング</a:t>
            </a:r>
            <a:endParaRPr kumimoji="1" lang="en-US" altLang="ja-JP" sz="2600" b="1" u="sng"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lnSpc>
                <a:spcPct val="100000"/>
              </a:lnSpc>
              <a:spcBef>
                <a:spcPts val="1200"/>
              </a:spcBef>
              <a:buNone/>
            </a:pPr>
            <a:r>
              <a:rPr lang="en-US" altLang="ja-JP" sz="24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メリット</a:t>
            </a:r>
            <a:r>
              <a:rPr lang="en-US" altLang="ja-JP" sz="2400" b="1" dirty="0" smtClean="0">
                <a:latin typeface="Meiryo UI" panose="020B0604030504040204" pitchFamily="50" charset="-128"/>
                <a:ea typeface="Meiryo UI" panose="020B0604030504040204" pitchFamily="50" charset="-128"/>
                <a:cs typeface="Meiryo UI" panose="020B0604030504040204" pitchFamily="50" charset="-128"/>
              </a:rPr>
              <a:t>〉</a:t>
            </a:r>
          </a:p>
          <a:p>
            <a:pPr marL="0" indent="0">
              <a:lnSpc>
                <a:spcPct val="100000"/>
              </a:lnSpc>
              <a:spcBef>
                <a:spcPts val="0"/>
              </a:spcBef>
              <a:buNone/>
            </a:pPr>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ja-JP" sz="2400" b="1" dirty="0" smtClean="0">
                <a:latin typeface="Meiryo UI" panose="020B0604030504040204" pitchFamily="50" charset="-128"/>
                <a:ea typeface="Meiryo UI" panose="020B0604030504040204" pitchFamily="50" charset="-128"/>
                <a:cs typeface="Meiryo UI" panose="020B0604030504040204" pitchFamily="50" charset="-128"/>
              </a:rPr>
              <a:t>認知症</a:t>
            </a:r>
            <a:r>
              <a:rPr lang="ja-JP" altLang="ja-JP" sz="2400" b="1" dirty="0">
                <a:latin typeface="Meiryo UI" panose="020B0604030504040204" pitchFamily="50" charset="-128"/>
                <a:ea typeface="Meiryo UI" panose="020B0604030504040204" pitchFamily="50" charset="-128"/>
                <a:cs typeface="Meiryo UI" panose="020B0604030504040204" pitchFamily="50" charset="-128"/>
              </a:rPr>
              <a:t>への関心が高い人や経験が豊かな人</a:t>
            </a:r>
            <a:r>
              <a:rPr lang="ja-JP" altLang="ja-JP" sz="2400" b="1" dirty="0" smtClean="0">
                <a:latin typeface="Meiryo UI" panose="020B0604030504040204" pitchFamily="50" charset="-128"/>
                <a:ea typeface="Meiryo UI" panose="020B0604030504040204" pitchFamily="50" charset="-128"/>
                <a:cs typeface="Meiryo UI" panose="020B0604030504040204" pitchFamily="50" charset="-128"/>
              </a:rPr>
              <a:t>がプライマリー・</a:t>
            </a:r>
            <a:endParaRPr lang="en-US" altLang="ja-JP" sz="2400" b="1"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lnSpc>
                <a:spcPct val="100000"/>
              </a:lnSpc>
              <a:spcBef>
                <a:spcPts val="0"/>
              </a:spcBef>
              <a:buNone/>
            </a:pPr>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ja-JP" sz="2400" b="1" dirty="0" smtClean="0">
                <a:latin typeface="Meiryo UI" panose="020B0604030504040204" pitchFamily="50" charset="-128"/>
                <a:ea typeface="Meiryo UI" panose="020B0604030504040204" pitchFamily="50" charset="-128"/>
                <a:cs typeface="Meiryo UI" panose="020B0604030504040204" pitchFamily="50" charset="-128"/>
              </a:rPr>
              <a:t>ナース</a:t>
            </a:r>
            <a:r>
              <a:rPr lang="ja-JP" altLang="ja-JP" sz="2400" b="1" dirty="0">
                <a:latin typeface="Meiryo UI" panose="020B0604030504040204" pitchFamily="50" charset="-128"/>
                <a:ea typeface="Meiryo UI" panose="020B0604030504040204" pitchFamily="50" charset="-128"/>
                <a:cs typeface="Meiryo UI" panose="020B0604030504040204" pitchFamily="50" charset="-128"/>
              </a:rPr>
              <a:t>であれば、アセスメントも</a:t>
            </a:r>
            <a:r>
              <a:rPr lang="ja-JP" altLang="ja-JP" sz="2400" b="1" dirty="0" smtClean="0">
                <a:latin typeface="Meiryo UI" panose="020B0604030504040204" pitchFamily="50" charset="-128"/>
                <a:ea typeface="Meiryo UI" panose="020B0604030504040204" pitchFamily="50" charset="-128"/>
                <a:cs typeface="Meiryo UI" panose="020B0604030504040204" pitchFamily="50" charset="-128"/>
              </a:rPr>
              <a:t>的確に</a:t>
            </a:r>
            <a:r>
              <a:rPr lang="ja-JP" altLang="ja-JP" sz="2400" b="1" dirty="0">
                <a:latin typeface="Meiryo UI" panose="020B0604030504040204" pitchFamily="50" charset="-128"/>
                <a:ea typeface="Meiryo UI" panose="020B0604030504040204" pitchFamily="50" charset="-128"/>
                <a:cs typeface="Meiryo UI" panose="020B0604030504040204" pitchFamily="50" charset="-128"/>
              </a:rPr>
              <a:t>でき、</a:t>
            </a:r>
            <a:r>
              <a:rPr lang="ja-JP" altLang="ja-JP" sz="2400" b="1" dirty="0" smtClean="0">
                <a:latin typeface="Meiryo UI" panose="020B0604030504040204" pitchFamily="50" charset="-128"/>
                <a:ea typeface="Meiryo UI" panose="020B0604030504040204" pitchFamily="50" charset="-128"/>
                <a:cs typeface="Meiryo UI" panose="020B0604030504040204" pitchFamily="50" charset="-128"/>
              </a:rPr>
              <a:t>看護</a:t>
            </a:r>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計画</a:t>
            </a:r>
            <a:r>
              <a:rPr lang="ja-JP" altLang="ja-JP" sz="2400" b="1" dirty="0" smtClean="0">
                <a:latin typeface="Meiryo UI" panose="020B0604030504040204" pitchFamily="50" charset="-128"/>
                <a:ea typeface="Meiryo UI" panose="020B0604030504040204" pitchFamily="50" charset="-128"/>
                <a:cs typeface="Meiryo UI" panose="020B0604030504040204" pitchFamily="50" charset="-128"/>
              </a:rPr>
              <a:t>も十分</a:t>
            </a:r>
            <a:endParaRPr lang="en-US" altLang="ja-JP" sz="2400" b="1"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lnSpc>
                <a:spcPct val="100000"/>
              </a:lnSpc>
              <a:spcBef>
                <a:spcPts val="0"/>
              </a:spcBef>
              <a:buNone/>
            </a:pPr>
            <a:r>
              <a:rPr lang="ja-JP" altLang="en-US" sz="24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ja-JP" sz="2400" b="1" dirty="0" smtClean="0">
                <a:latin typeface="Meiryo UI" panose="020B0604030504040204" pitchFamily="50" charset="-128"/>
                <a:ea typeface="Meiryo UI" panose="020B0604030504040204" pitchFamily="50" charset="-128"/>
                <a:cs typeface="Meiryo UI" panose="020B0604030504040204" pitchFamily="50" charset="-128"/>
              </a:rPr>
              <a:t>な</a:t>
            </a:r>
            <a:r>
              <a:rPr lang="ja-JP" altLang="ja-JP" sz="2400" b="1" dirty="0">
                <a:latin typeface="Meiryo UI" panose="020B0604030504040204" pitchFamily="50" charset="-128"/>
                <a:ea typeface="Meiryo UI" panose="020B0604030504040204" pitchFamily="50" charset="-128"/>
                <a:cs typeface="Meiryo UI" panose="020B0604030504040204" pitchFamily="50" charset="-128"/>
              </a:rPr>
              <a:t>内容が</a:t>
            </a:r>
            <a:r>
              <a:rPr lang="ja-JP" altLang="ja-JP" sz="2400" b="1" dirty="0" smtClean="0">
                <a:latin typeface="Meiryo UI" panose="020B0604030504040204" pitchFamily="50" charset="-128"/>
                <a:ea typeface="Meiryo UI" panose="020B0604030504040204" pitchFamily="50" charset="-128"/>
                <a:cs typeface="Meiryo UI" panose="020B0604030504040204" pitchFamily="50" charset="-128"/>
              </a:rPr>
              <a:t>盛り込まれる</a:t>
            </a:r>
            <a:endParaRPr lang="en-US" altLang="ja-JP" sz="2400" b="1"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lnSpc>
                <a:spcPct val="100000"/>
              </a:lnSpc>
              <a:spcBef>
                <a:spcPts val="1800"/>
              </a:spcBef>
              <a:buNone/>
            </a:pPr>
            <a:r>
              <a:rPr lang="en-US" altLang="ja-JP" sz="24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デメリット</a:t>
            </a:r>
            <a:r>
              <a:rPr lang="en-US" altLang="ja-JP" sz="2400" b="1" dirty="0" smtClean="0">
                <a:latin typeface="Meiryo UI" panose="020B0604030504040204" pitchFamily="50" charset="-128"/>
                <a:ea typeface="Meiryo UI" panose="020B0604030504040204" pitchFamily="50" charset="-128"/>
                <a:cs typeface="Meiryo UI" panose="020B0604030504040204" pitchFamily="50" charset="-128"/>
              </a:rPr>
              <a:t>〉</a:t>
            </a:r>
          </a:p>
          <a:p>
            <a:pPr marL="0" indent="0">
              <a:lnSpc>
                <a:spcPct val="100000"/>
              </a:lnSpc>
              <a:spcBef>
                <a:spcPts val="0"/>
              </a:spcBef>
              <a:buNone/>
            </a:pPr>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ja-JP" sz="2400" b="1" dirty="0" smtClean="0">
                <a:latin typeface="Meiryo UI" panose="020B0604030504040204" pitchFamily="50" charset="-128"/>
                <a:ea typeface="Meiryo UI" panose="020B0604030504040204" pitchFamily="50" charset="-128"/>
                <a:cs typeface="Meiryo UI" panose="020B0604030504040204" pitchFamily="50" charset="-128"/>
              </a:rPr>
              <a:t>認知症</a:t>
            </a:r>
            <a:r>
              <a:rPr lang="ja-JP" altLang="ja-JP" sz="2400" b="1" dirty="0">
                <a:latin typeface="Meiryo UI" panose="020B0604030504040204" pitchFamily="50" charset="-128"/>
                <a:ea typeface="Meiryo UI" panose="020B0604030504040204" pitchFamily="50" charset="-128"/>
                <a:cs typeface="Meiryo UI" panose="020B0604030504040204" pitchFamily="50" charset="-128"/>
              </a:rPr>
              <a:t>への関心が低い経験が浅い</a:t>
            </a:r>
            <a:r>
              <a:rPr lang="ja-JP" altLang="ja-JP" sz="2400" b="1" dirty="0" smtClean="0">
                <a:latin typeface="Meiryo UI" panose="020B0604030504040204" pitchFamily="50" charset="-128"/>
                <a:ea typeface="Meiryo UI" panose="020B0604030504040204" pitchFamily="50" charset="-128"/>
                <a:cs typeface="Meiryo UI" panose="020B0604030504040204" pitchFamily="50" charset="-128"/>
              </a:rPr>
              <a:t>プライマリー</a:t>
            </a:r>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ja-JP" sz="2400" b="1" dirty="0" smtClean="0">
                <a:latin typeface="Meiryo UI" panose="020B0604030504040204" pitchFamily="50" charset="-128"/>
                <a:ea typeface="Meiryo UI" panose="020B0604030504040204" pitchFamily="50" charset="-128"/>
                <a:cs typeface="Meiryo UI" panose="020B0604030504040204" pitchFamily="50" charset="-128"/>
              </a:rPr>
              <a:t>ナース</a:t>
            </a:r>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ja-JP" sz="24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 </a:t>
            </a:r>
            <a:endParaRPr lang="en-US" altLang="ja-JP" sz="2400" b="1"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lnSpc>
                <a:spcPct val="100000"/>
              </a:lnSpc>
              <a:spcBef>
                <a:spcPts val="0"/>
              </a:spcBef>
              <a:buNone/>
            </a:pPr>
            <a:r>
              <a:rPr lang="ja-JP" altLang="en-US" sz="24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ja-JP" sz="2400" b="1" dirty="0" smtClean="0">
                <a:latin typeface="Meiryo UI" panose="020B0604030504040204" pitchFamily="50" charset="-128"/>
                <a:ea typeface="Meiryo UI" panose="020B0604030504040204" pitchFamily="50" charset="-128"/>
                <a:cs typeface="Meiryo UI" panose="020B0604030504040204" pitchFamily="50" charset="-128"/>
              </a:rPr>
              <a:t>不十分</a:t>
            </a:r>
            <a:r>
              <a:rPr lang="ja-JP" altLang="ja-JP" sz="2400" b="1" dirty="0">
                <a:latin typeface="Meiryo UI" panose="020B0604030504040204" pitchFamily="50" charset="-128"/>
                <a:ea typeface="Meiryo UI" panose="020B0604030504040204" pitchFamily="50" charset="-128"/>
                <a:cs typeface="Meiryo UI" panose="020B0604030504040204" pitchFamily="50" charset="-128"/>
              </a:rPr>
              <a:t>・不適切な看護</a:t>
            </a:r>
            <a:r>
              <a:rPr lang="ja-JP" altLang="ja-JP" sz="2400" b="1" dirty="0" smtClean="0">
                <a:latin typeface="Meiryo UI" panose="020B0604030504040204" pitchFamily="50" charset="-128"/>
                <a:ea typeface="Meiryo UI" panose="020B0604030504040204" pitchFamily="50" charset="-128"/>
                <a:cs typeface="Meiryo UI" panose="020B0604030504040204" pitchFamily="50" charset="-128"/>
              </a:rPr>
              <a:t>計画</a:t>
            </a:r>
            <a:endParaRPr lang="en-US" altLang="ja-JP" sz="2400" b="1"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lnSpc>
                <a:spcPct val="100000"/>
              </a:lnSpc>
              <a:spcBef>
                <a:spcPts val="0"/>
              </a:spcBef>
              <a:buNone/>
            </a:pPr>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   ・担当する看護師が特定の人に限られているため、</a:t>
            </a:r>
            <a:r>
              <a:rPr lang="ja-JP" altLang="ja-JP" sz="2400" b="1" dirty="0" smtClean="0">
                <a:latin typeface="Meiryo UI" panose="020B0604030504040204" pitchFamily="50" charset="-128"/>
                <a:ea typeface="Meiryo UI" panose="020B0604030504040204" pitchFamily="50" charset="-128"/>
                <a:cs typeface="Meiryo UI" panose="020B0604030504040204" pitchFamily="50" charset="-128"/>
              </a:rPr>
              <a:t>客観</a:t>
            </a:r>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的に</a:t>
            </a:r>
            <a:endParaRPr lang="en-US" altLang="ja-JP" sz="2400" b="1"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lnSpc>
                <a:spcPct val="100000"/>
              </a:lnSpc>
              <a:spcBef>
                <a:spcPts val="0"/>
              </a:spcBef>
              <a:buNone/>
            </a:pPr>
            <a:r>
              <a:rPr lang="ja-JP" altLang="en-US" sz="24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ja-JP" sz="2400" b="1" dirty="0" smtClean="0">
                <a:latin typeface="Meiryo UI" panose="020B0604030504040204" pitchFamily="50" charset="-128"/>
                <a:ea typeface="Meiryo UI" panose="020B0604030504040204" pitchFamily="50" charset="-128"/>
                <a:cs typeface="Meiryo UI" panose="020B0604030504040204" pitchFamily="50" charset="-128"/>
              </a:rPr>
              <a:t>ケア</a:t>
            </a:r>
            <a:r>
              <a:rPr lang="ja-JP" altLang="ja-JP" sz="2400" b="1" dirty="0">
                <a:latin typeface="Meiryo UI" panose="020B0604030504040204" pitchFamily="50" charset="-128"/>
                <a:ea typeface="Meiryo UI" panose="020B0604030504040204" pitchFamily="50" charset="-128"/>
                <a:cs typeface="Meiryo UI" panose="020B0604030504040204" pitchFamily="50" charset="-128"/>
              </a:rPr>
              <a:t>の評価を受けることが</a:t>
            </a:r>
            <a:r>
              <a:rPr lang="ja-JP" altLang="ja-JP" sz="2400" b="1" dirty="0" smtClean="0">
                <a:latin typeface="Meiryo UI" panose="020B0604030504040204" pitchFamily="50" charset="-128"/>
                <a:ea typeface="Meiryo UI" panose="020B0604030504040204" pitchFamily="50" charset="-128"/>
                <a:cs typeface="Meiryo UI" panose="020B0604030504040204" pitchFamily="50" charset="-128"/>
              </a:rPr>
              <a:t>少ない</a:t>
            </a:r>
            <a:endParaRPr lang="ja-JP" altLang="ja-JP" sz="2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Rectangle 3"/>
          <p:cNvSpPr>
            <a:spLocks noChangeArrowheads="1"/>
          </p:cNvSpPr>
          <p:nvPr/>
        </p:nvSpPr>
        <p:spPr bwMode="auto">
          <a:xfrm>
            <a:off x="259395" y="866899"/>
            <a:ext cx="8569325" cy="118236"/>
          </a:xfrm>
          <a:prstGeom prst="rect">
            <a:avLst/>
          </a:prstGeom>
          <a:gradFill rotWithShape="1">
            <a:gsLst>
              <a:gs pos="0">
                <a:srgbClr val="E4DEF2"/>
              </a:gs>
              <a:gs pos="100000">
                <a:srgbClr val="8A71C9"/>
              </a:gs>
            </a:gsLst>
            <a:lin ang="0" scaled="1"/>
          </a:gradFill>
          <a:ln>
            <a:noFill/>
          </a:ln>
          <a:extLst/>
        </p:spPr>
        <p:txBody>
          <a:bodyPr wrap="none" anchor="ctr"/>
          <a:lstStyle/>
          <a:p>
            <a:pPr algn="r">
              <a:defRPr/>
            </a:pPr>
            <a:endParaRPr lang="ja-JP" altLang="en-US">
              <a:effectLst>
                <a:outerShdw blurRad="38100" dist="38100" dir="2700000" algn="tl">
                  <a:srgbClr val="000000">
                    <a:alpha val="43137"/>
                  </a:srgbClr>
                </a:outerShdw>
              </a:effectLst>
              <a:latin typeface="Arial" charset="0"/>
            </a:endParaRPr>
          </a:p>
        </p:txBody>
      </p:sp>
      <p:sp>
        <p:nvSpPr>
          <p:cNvPr id="5" name="タイトル 1"/>
          <p:cNvSpPr>
            <a:spLocks noGrp="1"/>
          </p:cNvSpPr>
          <p:nvPr>
            <p:ph type="title"/>
          </p:nvPr>
        </p:nvSpPr>
        <p:spPr>
          <a:xfrm>
            <a:off x="259395" y="232011"/>
            <a:ext cx="8569325" cy="612118"/>
          </a:xfrm>
        </p:spPr>
        <p:txBody>
          <a:bodyPr>
            <a:normAutofit/>
          </a:bodyPr>
          <a:lstStyle/>
          <a:p>
            <a:pPr algn="ctr"/>
            <a:r>
              <a:rPr lang="ja-JP" altLang="en-US" sz="3200" b="1" dirty="0" smtClean="0">
                <a:latin typeface="Meiryo UI" panose="020B0604030504040204" pitchFamily="50" charset="-128"/>
                <a:ea typeface="Meiryo UI" panose="020B0604030504040204" pitchFamily="50" charset="-128"/>
                <a:cs typeface="Meiryo UI" panose="020B0604030504040204" pitchFamily="50" charset="-128"/>
              </a:rPr>
              <a:t>看護提供方式②</a:t>
            </a:r>
            <a:endParaRPr kumimoji="1" lang="ja-JP" altLang="en-US" sz="3200" b="1"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56430894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756803" y="985135"/>
            <a:ext cx="7574507" cy="4119128"/>
          </a:xfrm>
        </p:spPr>
        <p:txBody>
          <a:bodyPr>
            <a:normAutofit/>
          </a:bodyPr>
          <a:lstStyle/>
          <a:p>
            <a:pPr marL="0" indent="0" algn="just">
              <a:lnSpc>
                <a:spcPct val="100000"/>
              </a:lnSpc>
              <a:spcAft>
                <a:spcPts val="0"/>
              </a:spcAft>
              <a:buNone/>
            </a:pPr>
            <a:r>
              <a:rPr lang="ja-JP" altLang="en-US" b="1" kern="1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800" b="1" kern="100" dirty="0" smtClean="0">
                <a:latin typeface="Meiryo UI" panose="020B0604030504040204" pitchFamily="50" charset="-128"/>
                <a:ea typeface="Meiryo UI" panose="020B0604030504040204" pitchFamily="50" charset="-128"/>
                <a:cs typeface="Meiryo UI" panose="020B0604030504040204" pitchFamily="50" charset="-128"/>
              </a:rPr>
              <a:t>● スタッフ全員がある程度共通した理解のもと、</a:t>
            </a:r>
            <a:endParaRPr lang="en-US" altLang="ja-JP" sz="1800" b="1" kern="1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lgn="just">
              <a:lnSpc>
                <a:spcPct val="100000"/>
              </a:lnSpc>
              <a:spcBef>
                <a:spcPts val="0"/>
              </a:spcBef>
              <a:spcAft>
                <a:spcPts val="0"/>
              </a:spcAft>
              <a:buNone/>
            </a:pPr>
            <a:r>
              <a:rPr lang="ja-JP" altLang="en-US" sz="1800" b="1" kern="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800" b="1" kern="100" dirty="0" smtClean="0">
                <a:latin typeface="Meiryo UI" panose="020B0604030504040204" pitchFamily="50" charset="-128"/>
                <a:ea typeface="Meiryo UI" panose="020B0604030504040204" pitchFamily="50" charset="-128"/>
                <a:cs typeface="Meiryo UI" panose="020B0604030504040204" pitchFamily="50" charset="-128"/>
              </a:rPr>
              <a:t>     同等のケアを提供できる</a:t>
            </a:r>
            <a:endParaRPr lang="en-US" altLang="ja-JP" sz="1800" b="1" kern="100" dirty="0">
              <a:latin typeface="Meiryo UI" panose="020B0604030504040204" pitchFamily="50" charset="-128"/>
              <a:ea typeface="Meiryo UI" panose="020B0604030504040204" pitchFamily="50" charset="-128"/>
              <a:cs typeface="Meiryo UI" panose="020B0604030504040204" pitchFamily="50" charset="-128"/>
            </a:endParaRPr>
          </a:p>
          <a:p>
            <a:pPr marL="0" indent="0" algn="just">
              <a:lnSpc>
                <a:spcPct val="100000"/>
              </a:lnSpc>
              <a:spcBef>
                <a:spcPts val="1200"/>
              </a:spcBef>
              <a:spcAft>
                <a:spcPts val="0"/>
              </a:spcAft>
              <a:buNone/>
            </a:pPr>
            <a:r>
              <a:rPr lang="ja-JP" altLang="en-US" sz="1800" b="1" kern="100" dirty="0" smtClean="0">
                <a:latin typeface="Meiryo UI" panose="020B0604030504040204" pitchFamily="50" charset="-128"/>
                <a:ea typeface="Meiryo UI" panose="020B0604030504040204" pitchFamily="50" charset="-128"/>
                <a:cs typeface="Meiryo UI" panose="020B0604030504040204" pitchFamily="50" charset="-128"/>
              </a:rPr>
              <a:t>　● 患者像をチームで話し合いケアを計画</a:t>
            </a:r>
            <a:endParaRPr lang="en-US" altLang="ja-JP" sz="1800" b="1" kern="100" dirty="0">
              <a:latin typeface="Meiryo UI" panose="020B0604030504040204" pitchFamily="50" charset="-128"/>
              <a:ea typeface="Meiryo UI" panose="020B0604030504040204" pitchFamily="50" charset="-128"/>
              <a:cs typeface="Meiryo UI" panose="020B0604030504040204" pitchFamily="50" charset="-128"/>
            </a:endParaRPr>
          </a:p>
          <a:p>
            <a:pPr marL="0" indent="0" algn="just">
              <a:lnSpc>
                <a:spcPct val="100000"/>
              </a:lnSpc>
              <a:spcBef>
                <a:spcPts val="0"/>
              </a:spcBef>
              <a:spcAft>
                <a:spcPts val="0"/>
              </a:spcAft>
              <a:buNone/>
            </a:pPr>
            <a:endParaRPr lang="en-US" altLang="ja-JP" sz="1800" b="1" kern="100" dirty="0">
              <a:latin typeface="Meiryo UI" panose="020B0604030504040204" pitchFamily="50" charset="-128"/>
              <a:ea typeface="Meiryo UI" panose="020B0604030504040204" pitchFamily="50" charset="-128"/>
              <a:cs typeface="Meiryo UI" panose="020B0604030504040204" pitchFamily="50" charset="-128"/>
            </a:endParaRPr>
          </a:p>
          <a:p>
            <a:pPr marL="0" indent="0" algn="just">
              <a:lnSpc>
                <a:spcPct val="100000"/>
              </a:lnSpc>
              <a:spcBef>
                <a:spcPts val="0"/>
              </a:spcBef>
              <a:buNone/>
            </a:pPr>
            <a:r>
              <a:rPr lang="ja-JP" altLang="en-US" sz="1800" b="1" kern="100" dirty="0" smtClean="0">
                <a:latin typeface="Meiryo UI" panose="020B0604030504040204" pitchFamily="50" charset="-128"/>
                <a:ea typeface="Meiryo UI" panose="020B0604030504040204" pitchFamily="50" charset="-128"/>
                <a:cs typeface="Meiryo UI" panose="020B0604030504040204" pitchFamily="50" charset="-128"/>
              </a:rPr>
              <a:t>　　       意識的に実施し、患者の反応等について</a:t>
            </a:r>
            <a:endParaRPr lang="en-US" altLang="ja-JP" sz="1800" b="1" kern="1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lgn="just">
              <a:lnSpc>
                <a:spcPct val="100000"/>
              </a:lnSpc>
              <a:spcBef>
                <a:spcPts val="0"/>
              </a:spcBef>
              <a:buNone/>
            </a:pPr>
            <a:r>
              <a:rPr lang="ja-JP" altLang="en-US" sz="1800" b="1" kern="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800" b="1" kern="100" dirty="0" smtClean="0">
                <a:latin typeface="Meiryo UI" panose="020B0604030504040204" pitchFamily="50" charset="-128"/>
                <a:ea typeface="Meiryo UI" panose="020B0604030504040204" pitchFamily="50" charset="-128"/>
                <a:cs typeface="Meiryo UI" panose="020B0604030504040204" pitchFamily="50" charset="-128"/>
              </a:rPr>
              <a:t>          チーム内で報告し合いながら、計画を修正</a:t>
            </a:r>
            <a:endParaRPr lang="en-US" altLang="ja-JP" sz="1800" b="1" kern="1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lgn="just">
              <a:lnSpc>
                <a:spcPct val="100000"/>
              </a:lnSpc>
              <a:spcBef>
                <a:spcPts val="1800"/>
              </a:spcBef>
              <a:buNone/>
            </a:pPr>
            <a:r>
              <a:rPr lang="ja-JP" altLang="en-US" sz="1800" b="1" kern="100" dirty="0" smtClean="0">
                <a:latin typeface="Meiryo UI" panose="020B0604030504040204" pitchFamily="50" charset="-128"/>
                <a:ea typeface="Meiryo UI" panose="020B0604030504040204" pitchFamily="50" charset="-128"/>
                <a:cs typeface="Meiryo UI" panose="020B0604030504040204" pitchFamily="50" charset="-128"/>
              </a:rPr>
              <a:t>　● チーム</a:t>
            </a:r>
            <a:r>
              <a:rPr lang="ja-JP" altLang="en-US" sz="1800" b="1" kern="100" dirty="0">
                <a:latin typeface="Meiryo UI" panose="020B0604030504040204" pitchFamily="50" charset="-128"/>
                <a:ea typeface="Meiryo UI" panose="020B0604030504040204" pitchFamily="50" charset="-128"/>
                <a:cs typeface="Meiryo UI" panose="020B0604030504040204" pitchFamily="50" charset="-128"/>
              </a:rPr>
              <a:t>を超えた</a:t>
            </a:r>
            <a:r>
              <a:rPr lang="ja-JP" altLang="en-US" sz="1800" b="1" kern="100" dirty="0" smtClean="0">
                <a:latin typeface="Meiryo UI" panose="020B0604030504040204" pitchFamily="50" charset="-128"/>
                <a:ea typeface="Meiryo UI" panose="020B0604030504040204" pitchFamily="50" charset="-128"/>
                <a:cs typeface="Meiryo UI" panose="020B0604030504040204" pitchFamily="50" charset="-128"/>
              </a:rPr>
              <a:t>連携</a:t>
            </a:r>
            <a:endParaRPr lang="en-US" altLang="ja-JP" sz="1800" b="1" kern="1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lgn="just">
              <a:lnSpc>
                <a:spcPct val="100000"/>
              </a:lnSpc>
              <a:buNone/>
            </a:pPr>
            <a:r>
              <a:rPr lang="ja-JP" altLang="en-US" sz="1800" b="1" kern="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800" b="1" kern="100" dirty="0" smtClean="0">
                <a:latin typeface="Meiryo UI" panose="020B0604030504040204" pitchFamily="50" charset="-128"/>
                <a:ea typeface="Meiryo UI" panose="020B0604030504040204" pitchFamily="50" charset="-128"/>
                <a:cs typeface="Meiryo UI" panose="020B0604030504040204" pitchFamily="50" charset="-128"/>
              </a:rPr>
              <a:t>　     ・一人</a:t>
            </a:r>
            <a:r>
              <a:rPr lang="ja-JP" altLang="en-US" sz="1800" b="1" kern="100" dirty="0">
                <a:latin typeface="Meiryo UI" panose="020B0604030504040204" pitchFamily="50" charset="-128"/>
                <a:ea typeface="Meiryo UI" panose="020B0604030504040204" pitchFamily="50" charset="-128"/>
                <a:cs typeface="Meiryo UI" panose="020B0604030504040204" pitchFamily="50" charset="-128"/>
              </a:rPr>
              <a:t>で</a:t>
            </a:r>
            <a:r>
              <a:rPr lang="ja-JP" altLang="en-US" sz="1800" b="1" kern="100" dirty="0" smtClean="0">
                <a:latin typeface="Meiryo UI" panose="020B0604030504040204" pitchFamily="50" charset="-128"/>
                <a:ea typeface="Meiryo UI" panose="020B0604030504040204" pitchFamily="50" charset="-128"/>
                <a:cs typeface="Meiryo UI" panose="020B0604030504040204" pitchFamily="50" charset="-128"/>
              </a:rPr>
              <a:t>抱え込まない</a:t>
            </a:r>
            <a:endParaRPr lang="en-US" altLang="ja-JP" sz="1800" b="1" kern="1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lgn="just">
              <a:lnSpc>
                <a:spcPct val="100000"/>
              </a:lnSpc>
              <a:spcBef>
                <a:spcPts val="0"/>
              </a:spcBef>
              <a:buNone/>
            </a:pPr>
            <a:r>
              <a:rPr lang="ja-JP" altLang="en-US" sz="1800" b="1" kern="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800" b="1" kern="1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800" b="1" u="sng" kern="100" dirty="0" smtClean="0">
                <a:solidFill>
                  <a:srgbClr val="7145ED"/>
                </a:solidFill>
                <a:latin typeface="Meiryo UI" panose="020B0604030504040204" pitchFamily="50" charset="-128"/>
                <a:ea typeface="Meiryo UI" panose="020B0604030504040204" pitchFamily="50" charset="-128"/>
                <a:cs typeface="Meiryo UI" panose="020B0604030504040204" pitchFamily="50" charset="-128"/>
              </a:rPr>
              <a:t>お互い</a:t>
            </a:r>
            <a:r>
              <a:rPr lang="ja-JP" altLang="en-US" sz="1800" b="1" u="sng" kern="100" dirty="0">
                <a:solidFill>
                  <a:srgbClr val="7145ED"/>
                </a:solidFill>
                <a:latin typeface="Meiryo UI" panose="020B0604030504040204" pitchFamily="50" charset="-128"/>
                <a:ea typeface="Meiryo UI" panose="020B0604030504040204" pitchFamily="50" charset="-128"/>
                <a:cs typeface="Meiryo UI" panose="020B0604030504040204" pitchFamily="50" charset="-128"/>
              </a:rPr>
              <a:t>にカバー</a:t>
            </a:r>
            <a:r>
              <a:rPr lang="ja-JP" altLang="en-US" sz="1800" b="1" u="sng" kern="100" dirty="0" smtClean="0">
                <a:solidFill>
                  <a:srgbClr val="7145ED"/>
                </a:solidFill>
                <a:latin typeface="Meiryo UI" panose="020B0604030504040204" pitchFamily="50" charset="-128"/>
                <a:ea typeface="Meiryo UI" panose="020B0604030504040204" pitchFamily="50" charset="-128"/>
                <a:cs typeface="Meiryo UI" panose="020B0604030504040204" pitchFamily="50" charset="-128"/>
              </a:rPr>
              <a:t>し合う</a:t>
            </a:r>
            <a:r>
              <a:rPr lang="ja-JP" altLang="en-US" sz="1800" b="1" kern="100" dirty="0" smtClean="0">
                <a:latin typeface="Meiryo UI" panose="020B0604030504040204" pitchFamily="50" charset="-128"/>
                <a:ea typeface="Meiryo UI" panose="020B0604030504040204" pitchFamily="50" charset="-128"/>
                <a:cs typeface="Meiryo UI" panose="020B0604030504040204" pitchFamily="50" charset="-128"/>
              </a:rPr>
              <a:t>ことが重要</a:t>
            </a:r>
            <a:r>
              <a:rPr lang="ja-JP" altLang="en-US" sz="1800" b="1" kern="1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800" b="1" kern="100" dirty="0">
              <a:latin typeface="Meiryo UI" panose="020B0604030504040204" pitchFamily="50" charset="-128"/>
              <a:ea typeface="Meiryo UI" panose="020B0604030504040204" pitchFamily="50" charset="-128"/>
              <a:cs typeface="Meiryo UI" panose="020B0604030504040204" pitchFamily="50" charset="-128"/>
            </a:endParaRPr>
          </a:p>
          <a:p>
            <a:pPr marL="0" indent="0" algn="just">
              <a:lnSpc>
                <a:spcPct val="100000"/>
              </a:lnSpc>
              <a:buNone/>
            </a:pPr>
            <a:endParaRPr lang="en-US" altLang="ja-JP" sz="1800" b="1" kern="1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lgn="just">
              <a:lnSpc>
                <a:spcPct val="100000"/>
              </a:lnSpc>
              <a:spcBef>
                <a:spcPts val="600"/>
              </a:spcBef>
              <a:buNone/>
            </a:pPr>
            <a:r>
              <a:rPr lang="ja-JP" altLang="en-US" sz="18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800" b="1" kern="1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8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認知症ケアへの取り組みやすさにつながる</a:t>
            </a:r>
          </a:p>
          <a:p>
            <a:pPr marL="0" indent="0" algn="just">
              <a:lnSpc>
                <a:spcPct val="100000"/>
              </a:lnSpc>
              <a:spcAft>
                <a:spcPts val="0"/>
              </a:spcAft>
              <a:buNone/>
            </a:pPr>
            <a:endParaRPr lang="en-US" altLang="ja-JP" sz="2000" b="1" kern="100" dirty="0">
              <a:latin typeface="Meiryo UI" panose="020B0604030504040204" pitchFamily="50" charset="-128"/>
              <a:ea typeface="Meiryo UI" panose="020B0604030504040204" pitchFamily="50" charset="-128"/>
              <a:cs typeface="Meiryo UI" panose="020B0604030504040204" pitchFamily="50" charset="-128"/>
            </a:endParaRPr>
          </a:p>
          <a:p>
            <a:pPr marL="0" indent="0">
              <a:buNone/>
            </a:pPr>
            <a:endParaRPr kumimoji="1" lang="ja-JP" altLang="en-US" dirty="0"/>
          </a:p>
        </p:txBody>
      </p:sp>
      <p:sp>
        <p:nvSpPr>
          <p:cNvPr id="4" name="Rectangle 3"/>
          <p:cNvSpPr>
            <a:spLocks noChangeArrowheads="1"/>
          </p:cNvSpPr>
          <p:nvPr/>
        </p:nvSpPr>
        <p:spPr bwMode="auto">
          <a:xfrm>
            <a:off x="259395" y="866899"/>
            <a:ext cx="8569325" cy="118236"/>
          </a:xfrm>
          <a:prstGeom prst="rect">
            <a:avLst/>
          </a:prstGeom>
          <a:gradFill rotWithShape="1">
            <a:gsLst>
              <a:gs pos="0">
                <a:srgbClr val="E4DEF2"/>
              </a:gs>
              <a:gs pos="100000">
                <a:srgbClr val="8A71C9"/>
              </a:gs>
            </a:gsLst>
            <a:lin ang="0" scaled="1"/>
          </a:gradFill>
          <a:ln>
            <a:noFill/>
          </a:ln>
          <a:extLst/>
        </p:spPr>
        <p:txBody>
          <a:bodyPr wrap="none" anchor="ctr"/>
          <a:lstStyle/>
          <a:p>
            <a:pPr algn="r">
              <a:defRPr/>
            </a:pPr>
            <a:endParaRPr lang="ja-JP" altLang="en-US">
              <a:effectLst>
                <a:outerShdw blurRad="38100" dist="38100" dir="2700000" algn="tl">
                  <a:srgbClr val="000000">
                    <a:alpha val="43137"/>
                  </a:srgbClr>
                </a:outerShdw>
              </a:effectLst>
              <a:latin typeface="Arial" charset="0"/>
            </a:endParaRPr>
          </a:p>
        </p:txBody>
      </p:sp>
      <p:sp>
        <p:nvSpPr>
          <p:cNvPr id="5" name="下矢印 4"/>
          <p:cNvSpPr/>
          <p:nvPr/>
        </p:nvSpPr>
        <p:spPr>
          <a:xfrm>
            <a:off x="2675237" y="2136035"/>
            <a:ext cx="609349" cy="214255"/>
          </a:xfrm>
          <a:prstGeom prst="downArrow">
            <a:avLst/>
          </a:prstGeom>
          <a:solidFill>
            <a:srgbClr val="9966FF"/>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kumimoji="1" lang="ja-JP" altLang="en-US" dirty="0" smtClean="0">
              <a:solidFill>
                <a:schemeClr val="tx1"/>
              </a:solidFill>
            </a:endParaRPr>
          </a:p>
        </p:txBody>
      </p:sp>
      <p:sp>
        <p:nvSpPr>
          <p:cNvPr id="6" name="下矢印 5"/>
          <p:cNvSpPr/>
          <p:nvPr/>
        </p:nvSpPr>
        <p:spPr>
          <a:xfrm>
            <a:off x="2643142" y="4264200"/>
            <a:ext cx="673538" cy="235601"/>
          </a:xfrm>
          <a:prstGeom prst="downArrow">
            <a:avLst/>
          </a:prstGeom>
          <a:solidFill>
            <a:srgbClr val="9966FF"/>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kumimoji="1" lang="ja-JP" altLang="en-US" dirty="0" smtClean="0">
              <a:solidFill>
                <a:schemeClr val="tx1"/>
              </a:solidFill>
            </a:endParaRPr>
          </a:p>
        </p:txBody>
      </p:sp>
      <p:sp>
        <p:nvSpPr>
          <p:cNvPr id="8" name="タイトル 1"/>
          <p:cNvSpPr>
            <a:spLocks noGrp="1"/>
          </p:cNvSpPr>
          <p:nvPr>
            <p:ph type="title"/>
          </p:nvPr>
        </p:nvSpPr>
        <p:spPr>
          <a:xfrm>
            <a:off x="259395" y="223778"/>
            <a:ext cx="8569325" cy="595089"/>
          </a:xfrm>
        </p:spPr>
        <p:txBody>
          <a:bodyPr>
            <a:normAutofit/>
          </a:bodyPr>
          <a:lstStyle/>
          <a:p>
            <a:pPr algn="ctr"/>
            <a:r>
              <a:rPr lang="ja-JP" altLang="en-US" sz="3200" b="1" kern="100" dirty="0">
                <a:latin typeface="Meiryo UI" panose="020B0604030504040204" pitchFamily="50" charset="-128"/>
                <a:ea typeface="Meiryo UI" panose="020B0604030504040204" pitchFamily="50" charset="-128"/>
                <a:cs typeface="Meiryo UI" panose="020B0604030504040204" pitchFamily="50" charset="-128"/>
              </a:rPr>
              <a:t>看護がチームとなって取り組むことの</a:t>
            </a:r>
            <a:r>
              <a:rPr lang="ja-JP" altLang="en-US" sz="3200" b="1" kern="100" dirty="0" smtClean="0">
                <a:latin typeface="Meiryo UI" panose="020B0604030504040204" pitchFamily="50" charset="-128"/>
                <a:ea typeface="Meiryo UI" panose="020B0604030504040204" pitchFamily="50" charset="-128"/>
                <a:cs typeface="Meiryo UI" panose="020B0604030504040204" pitchFamily="50" charset="-128"/>
              </a:rPr>
              <a:t>意義</a:t>
            </a:r>
            <a:endParaRPr kumimoji="1" lang="ja-JP" altLang="en-US" sz="3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正方形/長方形 1"/>
          <p:cNvSpPr/>
          <p:nvPr/>
        </p:nvSpPr>
        <p:spPr>
          <a:xfrm>
            <a:off x="259395" y="4967785"/>
            <a:ext cx="5158766" cy="1746914"/>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lvl="0" algn="just">
              <a:lnSpc>
                <a:spcPts val="1960"/>
              </a:lnSpc>
            </a:pPr>
            <a:r>
              <a:rPr lang="ja-JP" altLang="en-US" sz="12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認知症やそのケアに精通した看護師がひとりで頑張っても有効なケアとはいえない。</a:t>
            </a:r>
            <a:endParaRPr lang="en-US" altLang="ja-JP" sz="1200"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lvl="0">
              <a:lnSpc>
                <a:spcPts val="1960"/>
              </a:lnSpc>
            </a:pP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lnSpc>
                <a:spcPts val="1960"/>
              </a:lnSpc>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例：看護師が行おうとしたケアを患者が拒否 </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lnSpc>
                <a:spcPts val="1960"/>
              </a:lnSpc>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 押し問答せず、いったん「嫌だ」という患者の気持ちを受け入れて引き下がる</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lnSpc>
                <a:spcPts val="1960"/>
              </a:lnSpc>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少し時間を置いてから再度試みる</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lnSpc>
                <a:spcPts val="1960"/>
              </a:lnSpc>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それでもだめなときは、他の看護師に代わってもらう</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lnSpc>
                <a:spcPts val="1960"/>
              </a:lnSpc>
            </a:pP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lnSpc>
                <a:spcPts val="1960"/>
              </a:lnSpc>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p>
        </p:txBody>
      </p:sp>
      <p:sp>
        <p:nvSpPr>
          <p:cNvPr id="7" name="正方形/長方形 6"/>
          <p:cNvSpPr/>
          <p:nvPr/>
        </p:nvSpPr>
        <p:spPr>
          <a:xfrm>
            <a:off x="5609230" y="5581934"/>
            <a:ext cx="3439236" cy="113276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lvl="0">
              <a:lnSpc>
                <a:spcPts val="1960"/>
              </a:lnSpc>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時間をかけて話をすれば受け入れてもらえそうだと判断した時</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lnSpc>
                <a:spcPts val="1960"/>
              </a:lnSpc>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 自分が担当している他の患者のカバーに入ってもらえるか。</a:t>
            </a:r>
          </a:p>
        </p:txBody>
      </p:sp>
    </p:spTree>
    <p:extLst>
      <p:ext uri="{BB962C8B-B14F-4D97-AF65-F5344CB8AC3E}">
        <p14:creationId xmlns:p14="http://schemas.microsoft.com/office/powerpoint/2010/main" val="953236376"/>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423123" y="1478664"/>
            <a:ext cx="8241867" cy="4185157"/>
          </a:xfrm>
        </p:spPr>
        <p:txBody>
          <a:bodyPr>
            <a:normAutofit/>
          </a:bodyPr>
          <a:lstStyle/>
          <a:p>
            <a:pPr marL="0" indent="0" algn="just">
              <a:lnSpc>
                <a:spcPct val="100000"/>
              </a:lnSpc>
              <a:spcAft>
                <a:spcPts val="0"/>
              </a:spcAft>
              <a:buNone/>
            </a:pPr>
            <a:r>
              <a:rPr lang="ja-JP" altLang="en-US" sz="2900" b="1" kern="100" dirty="0" smtClean="0">
                <a:latin typeface="Meiryo UI" panose="020B0604030504040204" pitchFamily="50" charset="-128"/>
                <a:ea typeface="Meiryo UI" panose="020B0604030504040204" pitchFamily="50" charset="-128"/>
                <a:cs typeface="Meiryo UI" panose="020B0604030504040204" pitchFamily="50" charset="-128"/>
              </a:rPr>
              <a:t>　● </a:t>
            </a:r>
            <a:r>
              <a:rPr lang="ja-JP" altLang="en-US" sz="2900" b="1" kern="100" dirty="0" smtClean="0">
                <a:solidFill>
                  <a:srgbClr val="7145ED"/>
                </a:solidFill>
                <a:latin typeface="Meiryo UI" panose="020B0604030504040204" pitchFamily="50" charset="-128"/>
                <a:ea typeface="Meiryo UI" panose="020B0604030504040204" pitchFamily="50" charset="-128"/>
                <a:cs typeface="Meiryo UI" panose="020B0604030504040204" pitchFamily="50" charset="-128"/>
              </a:rPr>
              <a:t>ベストな状態で</a:t>
            </a:r>
            <a:r>
              <a:rPr lang="ja-JP" altLang="en-US" sz="2900" b="1" kern="100" dirty="0" smtClean="0">
                <a:latin typeface="Meiryo UI" panose="020B0604030504040204" pitchFamily="50" charset="-128"/>
                <a:ea typeface="Meiryo UI" panose="020B0604030504040204" pitchFamily="50" charset="-128"/>
                <a:cs typeface="Meiryo UI" panose="020B0604030504040204" pitchFamily="50" charset="-128"/>
              </a:rPr>
              <a:t>早期の退院をめざす</a:t>
            </a:r>
            <a:endParaRPr lang="en-US" altLang="ja-JP" sz="2900" b="1" kern="100" dirty="0">
              <a:latin typeface="Meiryo UI" panose="020B0604030504040204" pitchFamily="50" charset="-128"/>
              <a:ea typeface="Meiryo UI" panose="020B0604030504040204" pitchFamily="50" charset="-128"/>
              <a:cs typeface="Meiryo UI" panose="020B0604030504040204" pitchFamily="50" charset="-128"/>
            </a:endParaRPr>
          </a:p>
          <a:p>
            <a:pPr marL="0" indent="0" algn="just">
              <a:lnSpc>
                <a:spcPct val="100000"/>
              </a:lnSpc>
              <a:spcAft>
                <a:spcPts val="0"/>
              </a:spcAft>
              <a:buNone/>
            </a:pPr>
            <a:endParaRPr lang="en-US" altLang="ja-JP" sz="1600" b="1" kern="1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lgn="just">
              <a:lnSpc>
                <a:spcPct val="100000"/>
              </a:lnSpc>
              <a:spcAft>
                <a:spcPts val="0"/>
              </a:spcAft>
              <a:buNone/>
            </a:pPr>
            <a:r>
              <a:rPr lang="ja-JP" altLang="en-US" sz="2600" b="1" kern="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2600" b="1" kern="1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2600" b="1" kern="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2600" b="1" u="sng" kern="100" dirty="0" smtClean="0">
                <a:latin typeface="Meiryo UI" panose="020B0604030504040204" pitchFamily="50" charset="-128"/>
                <a:ea typeface="Meiryo UI" panose="020B0604030504040204" pitchFamily="50" charset="-128"/>
                <a:cs typeface="Meiryo UI" panose="020B0604030504040204" pitchFamily="50" charset="-128"/>
              </a:rPr>
              <a:t>身体疾患の治療</a:t>
            </a:r>
            <a:r>
              <a:rPr lang="en-US" altLang="ja-JP" sz="2600" b="1" u="sng" kern="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2600" b="1" u="sng" kern="100" dirty="0" smtClean="0">
                <a:latin typeface="Meiryo UI" panose="020B0604030504040204" pitchFamily="50" charset="-128"/>
                <a:ea typeface="Meiryo UI" panose="020B0604030504040204" pitchFamily="50" charset="-128"/>
                <a:cs typeface="Meiryo UI" panose="020B0604030504040204" pitchFamily="50" charset="-128"/>
              </a:rPr>
              <a:t>全身管理</a:t>
            </a:r>
            <a:r>
              <a:rPr lang="en-US" altLang="ja-JP" sz="2600" b="1" u="sng" kern="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2600" b="1" kern="100" dirty="0" smtClean="0">
                <a:latin typeface="Meiryo UI" panose="020B0604030504040204" pitchFamily="50" charset="-128"/>
                <a:ea typeface="Meiryo UI" panose="020B0604030504040204" pitchFamily="50" charset="-128"/>
                <a:cs typeface="Meiryo UI" panose="020B0604030504040204" pitchFamily="50" charset="-128"/>
              </a:rPr>
              <a:t> を優先する時期と、</a:t>
            </a:r>
            <a:endParaRPr lang="en-US" altLang="ja-JP" sz="2600" b="1" kern="1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lgn="just">
              <a:lnSpc>
                <a:spcPct val="100000"/>
              </a:lnSpc>
              <a:spcAft>
                <a:spcPts val="0"/>
              </a:spcAft>
              <a:buNone/>
            </a:pPr>
            <a:r>
              <a:rPr lang="ja-JP" altLang="en-US" sz="2600" b="1" kern="1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2600" b="1" kern="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2600" b="1" u="sng" kern="100" dirty="0" smtClean="0">
                <a:latin typeface="Meiryo UI" panose="020B0604030504040204" pitchFamily="50" charset="-128"/>
                <a:ea typeface="Meiryo UI" panose="020B0604030504040204" pitchFamily="50" charset="-128"/>
                <a:cs typeface="Meiryo UI" panose="020B0604030504040204" pitchFamily="50" charset="-128"/>
              </a:rPr>
              <a:t>生活に戻るためのケア</a:t>
            </a:r>
            <a:r>
              <a:rPr lang="ja-JP" altLang="en-US" sz="2600" b="1" kern="100" dirty="0" smtClean="0">
                <a:latin typeface="Meiryo UI" panose="020B0604030504040204" pitchFamily="50" charset="-128"/>
                <a:ea typeface="Meiryo UI" panose="020B0604030504040204" pitchFamily="50" charset="-128"/>
                <a:cs typeface="Meiryo UI" panose="020B0604030504040204" pitchFamily="50" charset="-128"/>
              </a:rPr>
              <a:t> がメインとなる時期を見極める</a:t>
            </a:r>
            <a:endParaRPr lang="en-US" altLang="ja-JP" sz="2600" b="1" kern="100" dirty="0">
              <a:latin typeface="Meiryo UI" panose="020B0604030504040204" pitchFamily="50" charset="-128"/>
              <a:ea typeface="Meiryo UI" panose="020B0604030504040204" pitchFamily="50" charset="-128"/>
              <a:cs typeface="Meiryo UI" panose="020B0604030504040204" pitchFamily="50" charset="-128"/>
            </a:endParaRPr>
          </a:p>
          <a:p>
            <a:pPr marL="0" indent="0" algn="just">
              <a:lnSpc>
                <a:spcPct val="100000"/>
              </a:lnSpc>
              <a:spcBef>
                <a:spcPts val="2400"/>
              </a:spcBef>
              <a:spcAft>
                <a:spcPts val="0"/>
              </a:spcAft>
              <a:buNone/>
            </a:pPr>
            <a:r>
              <a:rPr lang="ja-JP" altLang="en-US" sz="2900" b="1" kern="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2900" b="1" kern="100" dirty="0" smtClean="0">
                <a:latin typeface="Meiryo UI" panose="020B0604030504040204" pitchFamily="50" charset="-128"/>
                <a:ea typeface="Meiryo UI" panose="020B0604030504040204" pitchFamily="50" charset="-128"/>
                <a:cs typeface="Meiryo UI" panose="020B0604030504040204" pitchFamily="50" charset="-128"/>
              </a:rPr>
              <a:t>● いかに</a:t>
            </a:r>
            <a:r>
              <a:rPr lang="ja-JP" altLang="en-US" sz="2900" b="1" kern="100" dirty="0" smtClean="0">
                <a:solidFill>
                  <a:srgbClr val="7145ED"/>
                </a:solidFill>
                <a:latin typeface="Meiryo UI" panose="020B0604030504040204" pitchFamily="50" charset="-128"/>
                <a:ea typeface="Meiryo UI" panose="020B0604030504040204" pitchFamily="50" charset="-128"/>
                <a:cs typeface="Meiryo UI" panose="020B0604030504040204" pitchFamily="50" charset="-128"/>
              </a:rPr>
              <a:t>入院前の生活</a:t>
            </a:r>
            <a:r>
              <a:rPr lang="ja-JP" altLang="en-US" sz="2900" b="1" kern="100" dirty="0" smtClean="0">
                <a:latin typeface="Meiryo UI" panose="020B0604030504040204" pitchFamily="50" charset="-128"/>
                <a:ea typeface="Meiryo UI" panose="020B0604030504040204" pitchFamily="50" charset="-128"/>
                <a:cs typeface="Meiryo UI" panose="020B0604030504040204" pitchFamily="50" charset="-128"/>
              </a:rPr>
              <a:t>に戻れるか</a:t>
            </a:r>
            <a:endParaRPr lang="en-US" altLang="ja-JP" sz="2900" b="1" kern="1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lgn="just">
              <a:lnSpc>
                <a:spcPct val="100000"/>
              </a:lnSpc>
              <a:spcAft>
                <a:spcPts val="0"/>
              </a:spcAft>
              <a:buNone/>
            </a:pPr>
            <a:r>
              <a:rPr lang="ja-JP" altLang="en-US" sz="2600" b="1" kern="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2600" b="1" kern="100" dirty="0" smtClean="0">
                <a:latin typeface="Meiryo UI" panose="020B0604030504040204" pitchFamily="50" charset="-128"/>
                <a:ea typeface="Meiryo UI" panose="020B0604030504040204" pitchFamily="50" charset="-128"/>
                <a:cs typeface="Meiryo UI" panose="020B0604030504040204" pitchFamily="50" charset="-128"/>
              </a:rPr>
              <a:t>   　認知症があっても、できていたことは入院中も維持</a:t>
            </a:r>
            <a:endParaRPr lang="en-US" altLang="ja-JP" sz="2600" b="1" kern="1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lgn="just">
              <a:lnSpc>
                <a:spcPct val="100000"/>
              </a:lnSpc>
              <a:spcBef>
                <a:spcPts val="600"/>
              </a:spcBef>
              <a:spcAft>
                <a:spcPts val="0"/>
              </a:spcAft>
              <a:buNone/>
            </a:pPr>
            <a:r>
              <a:rPr lang="ja-JP" altLang="en-US" sz="2600" b="1" kern="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2600" b="1" kern="100" dirty="0" smtClean="0">
                <a:latin typeface="Meiryo UI" panose="020B0604030504040204" pitchFamily="50" charset="-128"/>
                <a:ea typeface="Meiryo UI" panose="020B0604030504040204" pitchFamily="50" charset="-128"/>
                <a:cs typeface="Meiryo UI" panose="020B0604030504040204" pitchFamily="50" charset="-128"/>
              </a:rPr>
              <a:t>      できるようにケア計画を立てる</a:t>
            </a:r>
            <a:endParaRPr lang="en-US" altLang="ja-JP" sz="2600" b="1"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Rectangle 3"/>
          <p:cNvSpPr>
            <a:spLocks noChangeArrowheads="1"/>
          </p:cNvSpPr>
          <p:nvPr/>
        </p:nvSpPr>
        <p:spPr bwMode="auto">
          <a:xfrm>
            <a:off x="259395" y="866899"/>
            <a:ext cx="8569325" cy="118236"/>
          </a:xfrm>
          <a:prstGeom prst="rect">
            <a:avLst/>
          </a:prstGeom>
          <a:gradFill rotWithShape="1">
            <a:gsLst>
              <a:gs pos="0">
                <a:srgbClr val="E4DEF2"/>
              </a:gs>
              <a:gs pos="100000">
                <a:srgbClr val="8A71C9"/>
              </a:gs>
            </a:gsLst>
            <a:lin ang="0" scaled="1"/>
          </a:gradFill>
          <a:ln>
            <a:noFill/>
          </a:ln>
          <a:extLst/>
        </p:spPr>
        <p:txBody>
          <a:bodyPr wrap="none" anchor="ctr"/>
          <a:lstStyle/>
          <a:p>
            <a:pPr algn="r">
              <a:defRPr/>
            </a:pPr>
            <a:endParaRPr lang="ja-JP" altLang="en-US">
              <a:effectLst>
                <a:outerShdw blurRad="38100" dist="38100" dir="2700000" algn="tl">
                  <a:srgbClr val="000000">
                    <a:alpha val="43137"/>
                  </a:srgbClr>
                </a:outerShdw>
              </a:effectLst>
              <a:latin typeface="Arial" charset="0"/>
            </a:endParaRPr>
          </a:p>
        </p:txBody>
      </p:sp>
      <p:sp>
        <p:nvSpPr>
          <p:cNvPr id="6" name="タイトル 1"/>
          <p:cNvSpPr>
            <a:spLocks noGrp="1"/>
          </p:cNvSpPr>
          <p:nvPr>
            <p:ph type="title"/>
          </p:nvPr>
        </p:nvSpPr>
        <p:spPr>
          <a:xfrm>
            <a:off x="259395" y="223778"/>
            <a:ext cx="8569325" cy="595089"/>
          </a:xfrm>
        </p:spPr>
        <p:txBody>
          <a:bodyPr>
            <a:normAutofit/>
          </a:bodyPr>
          <a:lstStyle/>
          <a:p>
            <a:pPr algn="ctr"/>
            <a:r>
              <a:rPr kumimoji="1" lang="ja-JP" altLang="en-US" sz="3100" b="1" dirty="0" smtClean="0">
                <a:latin typeface="Meiryo UI" panose="020B0604030504040204" pitchFamily="50" charset="-128"/>
                <a:ea typeface="Meiryo UI" panose="020B0604030504040204" pitchFamily="50" charset="-128"/>
                <a:cs typeface="Meiryo UI" panose="020B0604030504040204" pitchFamily="50" charset="-128"/>
              </a:rPr>
              <a:t>認知症患者の生活機能に着目したケアの実践</a:t>
            </a:r>
            <a:endParaRPr kumimoji="1" lang="ja-JP" altLang="en-US" sz="31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下矢印 6"/>
          <p:cNvSpPr/>
          <p:nvPr/>
        </p:nvSpPr>
        <p:spPr>
          <a:xfrm>
            <a:off x="2452543" y="2090557"/>
            <a:ext cx="945750" cy="284137"/>
          </a:xfrm>
          <a:prstGeom prst="downArrow">
            <a:avLst/>
          </a:prstGeom>
          <a:solidFill>
            <a:srgbClr val="9966FF"/>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kumimoji="1" lang="ja-JP" altLang="en-US" dirty="0" smtClean="0">
              <a:solidFill>
                <a:schemeClr val="tx1"/>
              </a:solidFill>
            </a:endParaRPr>
          </a:p>
        </p:txBody>
      </p:sp>
    </p:spTree>
    <p:extLst>
      <p:ext uri="{BB962C8B-B14F-4D97-AF65-F5344CB8AC3E}">
        <p14:creationId xmlns:p14="http://schemas.microsoft.com/office/powerpoint/2010/main" val="21207513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259395" y="985135"/>
            <a:ext cx="8692517" cy="5715915"/>
          </a:xfrm>
        </p:spPr>
        <p:txBody>
          <a:bodyPr>
            <a:noAutofit/>
          </a:bodyPr>
          <a:lstStyle/>
          <a:p>
            <a:pPr marL="0" indent="0" algn="just">
              <a:lnSpc>
                <a:spcPct val="100000"/>
              </a:lnSpc>
              <a:spcBef>
                <a:spcPts val="1800"/>
              </a:spcBef>
              <a:spcAft>
                <a:spcPts val="0"/>
              </a:spcAft>
              <a:buNone/>
            </a:pPr>
            <a:r>
              <a:rPr lang="ja-JP" altLang="en-US" sz="2700" b="1" kern="1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2400" b="1" kern="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2400" b="1" kern="100" dirty="0" smtClean="0">
                <a:latin typeface="Meiryo UI" panose="020B0604030504040204" pitchFamily="50" charset="-128"/>
                <a:ea typeface="Meiryo UI" panose="020B0604030504040204" pitchFamily="50" charset="-128"/>
                <a:cs typeface="Meiryo UI" panose="020B0604030504040204" pitchFamily="50" charset="-128"/>
              </a:rPr>
              <a:t>現状</a:t>
            </a:r>
            <a:r>
              <a:rPr lang="en-US" altLang="ja-JP" sz="2400" b="1" kern="100" dirty="0" smtClean="0">
                <a:latin typeface="Meiryo UI" panose="020B0604030504040204" pitchFamily="50" charset="-128"/>
                <a:ea typeface="Meiryo UI" panose="020B0604030504040204" pitchFamily="50" charset="-128"/>
                <a:cs typeface="Meiryo UI" panose="020B0604030504040204" pitchFamily="50" charset="-128"/>
              </a:rPr>
              <a:t>〉</a:t>
            </a:r>
          </a:p>
          <a:p>
            <a:pPr marL="0" indent="0" algn="just">
              <a:lnSpc>
                <a:spcPct val="100000"/>
              </a:lnSpc>
              <a:spcBef>
                <a:spcPts val="600"/>
              </a:spcBef>
              <a:spcAft>
                <a:spcPts val="0"/>
              </a:spcAft>
              <a:buNone/>
            </a:pPr>
            <a:r>
              <a:rPr lang="ja-JP" altLang="en-US" sz="2700" b="1" kern="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2700" b="1" kern="1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ja-JP" sz="2700" b="1" kern="100" dirty="0" smtClean="0">
                <a:latin typeface="Meiryo UI" panose="020B0604030504040204" pitchFamily="50" charset="-128"/>
                <a:ea typeface="Meiryo UI" panose="020B0604030504040204" pitchFamily="50" charset="-128"/>
                <a:cs typeface="Meiryo UI" panose="020B0604030504040204" pitchFamily="50" charset="-128"/>
              </a:rPr>
              <a:t>医療</a:t>
            </a:r>
            <a:r>
              <a:rPr lang="ja-JP" altLang="ja-JP" sz="2700" b="1" kern="100" dirty="0">
                <a:latin typeface="Meiryo UI" panose="020B0604030504040204" pitchFamily="50" charset="-128"/>
                <a:ea typeface="Meiryo UI" panose="020B0604030504040204" pitchFamily="50" charset="-128"/>
                <a:cs typeface="Meiryo UI" panose="020B0604030504040204" pitchFamily="50" charset="-128"/>
              </a:rPr>
              <a:t>事故を回避するための方策として、</a:t>
            </a:r>
            <a:r>
              <a:rPr lang="ja-JP" altLang="ja-JP" sz="2700" b="1" kern="100" dirty="0" smtClean="0">
                <a:latin typeface="Meiryo UI" panose="020B0604030504040204" pitchFamily="50" charset="-128"/>
                <a:ea typeface="Meiryo UI" panose="020B0604030504040204" pitchFamily="50" charset="-128"/>
                <a:cs typeface="Meiryo UI" panose="020B0604030504040204" pitchFamily="50" charset="-128"/>
              </a:rPr>
              <a:t>認知症</a:t>
            </a:r>
            <a:r>
              <a:rPr lang="ja-JP" altLang="en-US" sz="2700" b="1" kern="100" dirty="0" smtClean="0">
                <a:latin typeface="Meiryo UI" panose="020B0604030504040204" pitchFamily="50" charset="-128"/>
                <a:ea typeface="Meiryo UI" panose="020B0604030504040204" pitchFamily="50" charset="-128"/>
                <a:cs typeface="Meiryo UI" panose="020B0604030504040204" pitchFamily="50" charset="-128"/>
              </a:rPr>
              <a:t>患者の</a:t>
            </a:r>
            <a:endParaRPr lang="en-US" altLang="ja-JP" sz="2700" b="1" kern="1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lgn="just">
              <a:lnSpc>
                <a:spcPct val="100000"/>
              </a:lnSpc>
              <a:spcBef>
                <a:spcPts val="600"/>
              </a:spcBef>
              <a:spcAft>
                <a:spcPts val="0"/>
              </a:spcAft>
              <a:buNone/>
            </a:pPr>
            <a:r>
              <a:rPr lang="ja-JP" altLang="en-US" sz="2700" b="1" kern="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2700" b="1" kern="1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ja-JP" sz="2700" b="1" u="sng" kern="100" dirty="0" smtClean="0">
                <a:solidFill>
                  <a:srgbClr val="7145ED"/>
                </a:solidFill>
                <a:latin typeface="Meiryo UI" panose="020B0604030504040204" pitchFamily="50" charset="-128"/>
                <a:ea typeface="Meiryo UI" panose="020B0604030504040204" pitchFamily="50" charset="-128"/>
                <a:cs typeface="Meiryo UI" panose="020B0604030504040204" pitchFamily="50" charset="-128"/>
              </a:rPr>
              <a:t>行動</a:t>
            </a:r>
            <a:r>
              <a:rPr lang="ja-JP" altLang="ja-JP" sz="2700" b="1" u="sng" kern="100" dirty="0">
                <a:solidFill>
                  <a:srgbClr val="7145ED"/>
                </a:solidFill>
                <a:latin typeface="Meiryo UI" panose="020B0604030504040204" pitchFamily="50" charset="-128"/>
                <a:ea typeface="Meiryo UI" panose="020B0604030504040204" pitchFamily="50" charset="-128"/>
                <a:cs typeface="Meiryo UI" panose="020B0604030504040204" pitchFamily="50" charset="-128"/>
              </a:rPr>
              <a:t>を制限することが第一</a:t>
            </a:r>
            <a:r>
              <a:rPr lang="ja-JP" altLang="ja-JP" sz="2700" b="1" u="sng" kern="100" dirty="0" smtClean="0">
                <a:solidFill>
                  <a:srgbClr val="7145ED"/>
                </a:solidFill>
                <a:latin typeface="Meiryo UI" panose="020B0604030504040204" pitchFamily="50" charset="-128"/>
                <a:ea typeface="Meiryo UI" panose="020B0604030504040204" pitchFamily="50" charset="-128"/>
                <a:cs typeface="Meiryo UI" panose="020B0604030504040204" pitchFamily="50" charset="-128"/>
              </a:rPr>
              <a:t>選択</a:t>
            </a:r>
            <a:r>
              <a:rPr lang="ja-JP" altLang="en-US" sz="2700" b="1" kern="100" dirty="0" smtClean="0">
                <a:solidFill>
                  <a:srgbClr val="7145ED"/>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700" b="1" kern="100" dirty="0" smtClean="0">
                <a:latin typeface="Meiryo UI" panose="020B0604030504040204" pitchFamily="50" charset="-128"/>
                <a:ea typeface="Meiryo UI" panose="020B0604030504040204" pitchFamily="50" charset="-128"/>
                <a:cs typeface="Meiryo UI" panose="020B0604030504040204" pitchFamily="50" charset="-128"/>
              </a:rPr>
              <a:t>となっている</a:t>
            </a:r>
            <a:endParaRPr lang="en-US" altLang="ja-JP" sz="2700" b="1" kern="1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lgn="just">
              <a:lnSpc>
                <a:spcPct val="100000"/>
              </a:lnSpc>
              <a:spcBef>
                <a:spcPts val="1800"/>
              </a:spcBef>
              <a:spcAft>
                <a:spcPts val="0"/>
              </a:spcAft>
              <a:buNone/>
            </a:pPr>
            <a:r>
              <a:rPr lang="ja-JP" altLang="en-US" sz="2700" b="1" kern="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2700" b="1" kern="1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2700" b="1" kern="1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根本的な解決策になっていない</a:t>
            </a:r>
            <a:endParaRPr lang="en-US" altLang="ja-JP" sz="2700" b="1" kern="1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marL="0" indent="0" algn="just">
              <a:lnSpc>
                <a:spcPct val="100000"/>
              </a:lnSpc>
              <a:spcBef>
                <a:spcPts val="1800"/>
              </a:spcBef>
              <a:spcAft>
                <a:spcPts val="0"/>
              </a:spcAft>
              <a:buNone/>
            </a:pPr>
            <a:r>
              <a:rPr lang="ja-JP" altLang="en-US" sz="2700" b="1" kern="1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2400" b="1" kern="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2400" b="1" kern="100" dirty="0" smtClean="0">
                <a:latin typeface="Meiryo UI" panose="020B0604030504040204" pitchFamily="50" charset="-128"/>
                <a:ea typeface="Meiryo UI" panose="020B0604030504040204" pitchFamily="50" charset="-128"/>
                <a:cs typeface="Meiryo UI" panose="020B0604030504040204" pitchFamily="50" charset="-128"/>
              </a:rPr>
              <a:t>課題</a:t>
            </a:r>
            <a:r>
              <a:rPr lang="en-US" altLang="ja-JP" sz="2400" b="1" kern="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2400" b="1" kern="100" dirty="0" smtClean="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2400" b="1" kern="100" dirty="0" smtClean="0">
                <a:latin typeface="Meiryo UI" panose="020B0604030504040204" pitchFamily="50" charset="-128"/>
                <a:ea typeface="Meiryo UI" panose="020B0604030504040204" pitchFamily="50" charset="-128"/>
                <a:cs typeface="Meiryo UI" panose="020B0604030504040204" pitchFamily="50" charset="-128"/>
              </a:rPr>
              <a:t>認知症患者の医療安全を推進するには・・・</a:t>
            </a:r>
            <a:endParaRPr kumimoji="1" lang="en-US" altLang="ja-JP" sz="2400" b="1" kern="1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lgn="just">
              <a:lnSpc>
                <a:spcPct val="100000"/>
              </a:lnSpc>
              <a:spcBef>
                <a:spcPts val="1200"/>
              </a:spcBef>
              <a:spcAft>
                <a:spcPts val="0"/>
              </a:spcAft>
              <a:buNone/>
            </a:pPr>
            <a:r>
              <a:rPr kumimoji="1" lang="ja-JP" altLang="en-US" sz="2700" b="1" dirty="0" smtClean="0">
                <a:latin typeface="Meiryo UI" panose="020B0604030504040204" pitchFamily="50" charset="-128"/>
                <a:ea typeface="Meiryo UI" panose="020B0604030504040204" pitchFamily="50" charset="-128"/>
                <a:cs typeface="Meiryo UI" panose="020B0604030504040204" pitchFamily="50" charset="-128"/>
              </a:rPr>
              <a:t>　    ① </a:t>
            </a:r>
            <a:r>
              <a:rPr lang="ja-JP" altLang="en-US" sz="2700" b="1" dirty="0" smtClean="0">
                <a:latin typeface="Meiryo UI" panose="020B0604030504040204" pitchFamily="50" charset="-128"/>
                <a:ea typeface="Meiryo UI" panose="020B0604030504040204" pitchFamily="50" charset="-128"/>
                <a:cs typeface="Meiryo UI" panose="020B0604030504040204" pitchFamily="50" charset="-128"/>
              </a:rPr>
              <a:t>認知</a:t>
            </a:r>
            <a:r>
              <a:rPr lang="ja-JP" altLang="en-US" sz="2700" b="1" dirty="0">
                <a:latin typeface="Meiryo UI" panose="020B0604030504040204" pitchFamily="50" charset="-128"/>
                <a:ea typeface="Meiryo UI" panose="020B0604030504040204" pitchFamily="50" charset="-128"/>
                <a:cs typeface="Meiryo UI" panose="020B0604030504040204" pitchFamily="50" charset="-128"/>
              </a:rPr>
              <a:t>機能障害について理解し、個々に</a:t>
            </a:r>
            <a:r>
              <a:rPr lang="ja-JP" altLang="en-US" sz="2700" b="1" dirty="0" smtClean="0">
                <a:latin typeface="Meiryo UI" panose="020B0604030504040204" pitchFamily="50" charset="-128"/>
                <a:ea typeface="Meiryo UI" panose="020B0604030504040204" pitchFamily="50" charset="-128"/>
                <a:cs typeface="Meiryo UI" panose="020B0604030504040204" pitchFamily="50" charset="-128"/>
              </a:rPr>
              <a:t>合った</a:t>
            </a:r>
            <a:endParaRPr lang="en-US" altLang="ja-JP" sz="2700" b="1"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lgn="just">
              <a:lnSpc>
                <a:spcPct val="100000"/>
              </a:lnSpc>
              <a:spcBef>
                <a:spcPts val="0"/>
              </a:spcBef>
              <a:spcAft>
                <a:spcPts val="0"/>
              </a:spcAft>
              <a:buNone/>
            </a:pPr>
            <a:r>
              <a:rPr lang="ja-JP" altLang="en-US" sz="27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2700" b="1" dirty="0" smtClean="0">
                <a:latin typeface="Meiryo UI" panose="020B0604030504040204" pitchFamily="50" charset="-128"/>
                <a:ea typeface="Meiryo UI" panose="020B0604030504040204" pitchFamily="50" charset="-128"/>
                <a:cs typeface="Meiryo UI" panose="020B0604030504040204" pitchFamily="50" charset="-128"/>
              </a:rPr>
              <a:t>         ケアプランを立てる</a:t>
            </a:r>
            <a:endParaRPr lang="en-US" altLang="ja-JP" sz="2700" b="1"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lgn="just">
              <a:lnSpc>
                <a:spcPct val="100000"/>
              </a:lnSpc>
              <a:spcBef>
                <a:spcPts val="1200"/>
              </a:spcBef>
              <a:spcAft>
                <a:spcPts val="0"/>
              </a:spcAft>
              <a:buNone/>
            </a:pPr>
            <a:r>
              <a:rPr lang="ja-JP" altLang="en-US" sz="27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2700" b="1" dirty="0" smtClean="0">
                <a:latin typeface="Meiryo UI" panose="020B0604030504040204" pitchFamily="50" charset="-128"/>
                <a:ea typeface="Meiryo UI" panose="020B0604030504040204" pitchFamily="50" charset="-128"/>
                <a:cs typeface="Meiryo UI" panose="020B0604030504040204" pitchFamily="50" charset="-128"/>
              </a:rPr>
              <a:t>    ② </a:t>
            </a:r>
            <a:r>
              <a:rPr kumimoji="1" lang="ja-JP" altLang="en-US" sz="2700" b="1" dirty="0" smtClean="0">
                <a:latin typeface="Meiryo UI" panose="020B0604030504040204" pitchFamily="50" charset="-128"/>
                <a:ea typeface="Meiryo UI" panose="020B0604030504040204" pitchFamily="50" charset="-128"/>
                <a:cs typeface="Meiryo UI" panose="020B0604030504040204" pitchFamily="50" charset="-128"/>
              </a:rPr>
              <a:t>医療事故のケースを通して自施設および自部署</a:t>
            </a:r>
            <a:endParaRPr kumimoji="1" lang="en-US" altLang="ja-JP" sz="2700" b="1"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lgn="just">
              <a:lnSpc>
                <a:spcPct val="100000"/>
              </a:lnSpc>
              <a:spcBef>
                <a:spcPts val="0"/>
              </a:spcBef>
              <a:spcAft>
                <a:spcPts val="0"/>
              </a:spcAft>
              <a:buNone/>
            </a:pPr>
            <a:r>
              <a:rPr kumimoji="1" lang="ja-JP" altLang="en-US" sz="2700" b="1" dirty="0" smtClean="0">
                <a:latin typeface="Meiryo UI" panose="020B0604030504040204" pitchFamily="50" charset="-128"/>
                <a:ea typeface="Meiryo UI" panose="020B0604030504040204" pitchFamily="50" charset="-128"/>
                <a:cs typeface="Meiryo UI" panose="020B0604030504040204" pitchFamily="50" charset="-128"/>
              </a:rPr>
              <a:t>          の傾向を分析：</a:t>
            </a:r>
            <a:r>
              <a:rPr kumimoji="1" lang="ja-JP" altLang="en-US" sz="27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医療安全専従</a:t>
            </a:r>
            <a:r>
              <a:rPr kumimoji="1" lang="en-US" altLang="ja-JP" sz="27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N</a:t>
            </a:r>
            <a:r>
              <a:rPr kumimoji="1" lang="ja-JP" altLang="en-US" sz="2700" b="1" dirty="0" err="1"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ｓ</a:t>
            </a:r>
            <a:r>
              <a:rPr kumimoji="1" lang="ja-JP" altLang="en-US" sz="27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に分析を依頼す</a:t>
            </a:r>
            <a:endParaRPr kumimoji="1" lang="en-US" altLang="ja-JP" sz="27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marL="0" indent="0" algn="just">
              <a:lnSpc>
                <a:spcPct val="100000"/>
              </a:lnSpc>
              <a:spcBef>
                <a:spcPts val="0"/>
              </a:spcBef>
              <a:spcAft>
                <a:spcPts val="0"/>
              </a:spcAft>
              <a:buNone/>
            </a:pPr>
            <a:r>
              <a:rPr lang="ja-JP" altLang="en-US" sz="27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7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2700" b="1" dirty="0" err="1"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るのも</a:t>
            </a:r>
            <a:r>
              <a:rPr kumimoji="1" lang="ja-JP" altLang="en-US" sz="27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一つの手段である。</a:t>
            </a:r>
            <a:endParaRPr kumimoji="1" lang="en-US" altLang="ja-JP" sz="27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marL="0" indent="0" algn="just">
              <a:lnSpc>
                <a:spcPct val="100000"/>
              </a:lnSpc>
              <a:spcBef>
                <a:spcPts val="0"/>
              </a:spcBef>
              <a:spcAft>
                <a:spcPts val="0"/>
              </a:spcAft>
              <a:buNone/>
            </a:pPr>
            <a:r>
              <a:rPr lang="ja-JP" altLang="en-US" sz="27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2700" b="1" dirty="0" smtClean="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2700" b="1" dirty="0" smtClean="0">
                <a:latin typeface="Meiryo UI" panose="020B0604030504040204" pitchFamily="50" charset="-128"/>
                <a:ea typeface="Meiryo UI" panose="020B0604030504040204" pitchFamily="50" charset="-128"/>
                <a:cs typeface="Meiryo UI" panose="020B0604030504040204" pitchFamily="50" charset="-128"/>
              </a:rPr>
              <a:t> ⇒ </a:t>
            </a:r>
            <a:r>
              <a:rPr lang="ja-JP" altLang="ja-JP" sz="2700" b="1" dirty="0">
                <a:latin typeface="Meiryo UI" panose="020B0604030504040204" pitchFamily="50" charset="-128"/>
                <a:ea typeface="Meiryo UI" panose="020B0604030504040204" pitchFamily="50" charset="-128"/>
                <a:cs typeface="Meiryo UI" panose="020B0604030504040204" pitchFamily="50" charset="-128"/>
              </a:rPr>
              <a:t>「医療・ケア体制」の</a:t>
            </a:r>
            <a:r>
              <a:rPr lang="ja-JP" altLang="ja-JP" sz="2700" b="1" dirty="0" smtClean="0">
                <a:latin typeface="Meiryo UI" panose="020B0604030504040204" pitchFamily="50" charset="-128"/>
                <a:ea typeface="Meiryo UI" panose="020B0604030504040204" pitchFamily="50" charset="-128"/>
                <a:cs typeface="Meiryo UI" panose="020B0604030504040204" pitchFamily="50" charset="-128"/>
              </a:rPr>
              <a:t>改善</a:t>
            </a:r>
            <a:endParaRPr lang="en-US" altLang="ja-JP" sz="2700" b="1"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lgn="just">
              <a:lnSpc>
                <a:spcPct val="100000"/>
              </a:lnSpc>
              <a:spcBef>
                <a:spcPts val="0"/>
              </a:spcBef>
              <a:spcAft>
                <a:spcPts val="0"/>
              </a:spcAft>
              <a:buNone/>
            </a:pPr>
            <a:r>
              <a:rPr lang="ja-JP" altLang="en-US" sz="27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2700" b="1" dirty="0" smtClean="0">
                <a:latin typeface="Meiryo UI" panose="020B0604030504040204" pitchFamily="50" charset="-128"/>
                <a:ea typeface="Meiryo UI" panose="020B0604030504040204" pitchFamily="50" charset="-128"/>
                <a:cs typeface="Meiryo UI" panose="020B0604030504040204" pitchFamily="50" charset="-128"/>
              </a:rPr>
              <a:t>　　　　　　　　認知症患者を取り巻く「環境」を整える</a:t>
            </a:r>
            <a:endParaRPr kumimoji="1" lang="ja-JP" altLang="en-US" sz="27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Rectangle 2"/>
          <p:cNvSpPr txBox="1">
            <a:spLocks noChangeArrowheads="1"/>
          </p:cNvSpPr>
          <p:nvPr/>
        </p:nvSpPr>
        <p:spPr>
          <a:xfrm>
            <a:off x="167319" y="240874"/>
            <a:ext cx="8753475" cy="581891"/>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lnSpc>
                <a:spcPct val="110000"/>
              </a:lnSpc>
              <a:spcAft>
                <a:spcPts val="600"/>
              </a:spcAft>
            </a:pPr>
            <a:r>
              <a:rPr lang="en-US" altLang="ja-JP" sz="3200" b="1" dirty="0" smtClean="0">
                <a:latin typeface="Trebuchet MS" panose="020B0603020202020204" pitchFamily="34" charset="0"/>
                <a:ea typeface="Meiryo UI" panose="020B0604030504040204" pitchFamily="50" charset="-128"/>
                <a:cs typeface="Meiryo UI" panose="020B0604030504040204" pitchFamily="50" charset="-128"/>
              </a:rPr>
              <a:t>1</a:t>
            </a:r>
            <a:r>
              <a:rPr lang="en-US" altLang="ja-JP" sz="2800" b="1"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3200" b="1" dirty="0" smtClean="0">
                <a:latin typeface="Trebuchet MS" panose="020B0603020202020204" pitchFamily="34" charset="0"/>
                <a:ea typeface="Meiryo UI" panose="020B0604030504040204" pitchFamily="50" charset="-128"/>
                <a:cs typeface="Meiryo UI" panose="020B0604030504040204" pitchFamily="50" charset="-128"/>
              </a:rPr>
              <a:t>-1</a:t>
            </a:r>
            <a:r>
              <a:rPr lang="ja-JP" altLang="en-US" sz="3200" b="1" dirty="0" smtClean="0">
                <a:latin typeface="Meiryo UI" panose="020B0604030504040204" pitchFamily="50" charset="-128"/>
                <a:ea typeface="Meiryo UI" panose="020B0604030504040204" pitchFamily="50" charset="-128"/>
                <a:cs typeface="Meiryo UI" panose="020B0604030504040204" pitchFamily="50" charset="-128"/>
              </a:rPr>
              <a:t>　認知症患者の医療安全の現状と課題</a:t>
            </a:r>
            <a:endParaRPr lang="en-US" altLang="ja-JP" sz="3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Rectangle 3"/>
          <p:cNvSpPr>
            <a:spLocks noChangeArrowheads="1"/>
          </p:cNvSpPr>
          <p:nvPr/>
        </p:nvSpPr>
        <p:spPr bwMode="auto">
          <a:xfrm>
            <a:off x="259395" y="839603"/>
            <a:ext cx="8569325" cy="118236"/>
          </a:xfrm>
          <a:prstGeom prst="rect">
            <a:avLst/>
          </a:prstGeom>
          <a:gradFill rotWithShape="1">
            <a:gsLst>
              <a:gs pos="0">
                <a:srgbClr val="E4DEF2"/>
              </a:gs>
              <a:gs pos="100000">
                <a:srgbClr val="8A71C9"/>
              </a:gs>
            </a:gsLst>
            <a:lin ang="0" scaled="1"/>
          </a:gradFill>
          <a:ln>
            <a:noFill/>
          </a:ln>
          <a:extLst/>
        </p:spPr>
        <p:txBody>
          <a:bodyPr wrap="none" anchor="ctr"/>
          <a:lstStyle/>
          <a:p>
            <a:pPr algn="r">
              <a:defRPr/>
            </a:pPr>
            <a:endParaRPr lang="ja-JP" altLang="en-US">
              <a:effectLst>
                <a:outerShdw blurRad="38100" dist="38100" dir="2700000" algn="tl">
                  <a:srgbClr val="000000">
                    <a:alpha val="43137"/>
                  </a:srgbClr>
                </a:outerShdw>
              </a:effectLst>
              <a:latin typeface="Arial" charset="0"/>
            </a:endParaRPr>
          </a:p>
        </p:txBody>
      </p:sp>
      <p:sp>
        <p:nvSpPr>
          <p:cNvPr id="2" name="下矢印 1"/>
          <p:cNvSpPr/>
          <p:nvPr/>
        </p:nvSpPr>
        <p:spPr>
          <a:xfrm>
            <a:off x="2579427" y="2409885"/>
            <a:ext cx="624457" cy="265074"/>
          </a:xfrm>
          <a:prstGeom prst="downArrow">
            <a:avLst/>
          </a:prstGeom>
          <a:solidFill>
            <a:srgbClr val="7145E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kumimoji="1" lang="ja-JP" altLang="en-US" dirty="0" smtClean="0">
              <a:solidFill>
                <a:schemeClr val="tx1"/>
              </a:solidFill>
            </a:endParaRPr>
          </a:p>
        </p:txBody>
      </p:sp>
    </p:spTree>
    <p:extLst>
      <p:ext uri="{BB962C8B-B14F-4D97-AF65-F5344CB8AC3E}">
        <p14:creationId xmlns:p14="http://schemas.microsoft.com/office/powerpoint/2010/main" val="3305031443"/>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436728" y="1781033"/>
            <a:ext cx="8707272" cy="3364174"/>
          </a:xfrm>
        </p:spPr>
        <p:txBody>
          <a:bodyPr>
            <a:noAutofit/>
          </a:bodyPr>
          <a:lstStyle/>
          <a:p>
            <a:pPr marL="0" indent="0">
              <a:buNone/>
            </a:pPr>
            <a:r>
              <a:rPr lang="ja-JP" altLang="en-US" sz="2900" b="1" dirty="0" smtClean="0">
                <a:latin typeface="Meiryo UI" panose="020B0604030504040204" pitchFamily="50" charset="-128"/>
                <a:ea typeface="Meiryo UI" panose="020B0604030504040204" pitchFamily="50" charset="-128"/>
                <a:cs typeface="Meiryo UI" panose="020B0604030504040204" pitchFamily="50" charset="-128"/>
              </a:rPr>
              <a:t>　● 認知症</a:t>
            </a:r>
            <a:r>
              <a:rPr lang="ja-JP" altLang="en-US" sz="2900" b="1" dirty="0">
                <a:latin typeface="Meiryo UI" panose="020B0604030504040204" pitchFamily="50" charset="-128"/>
                <a:ea typeface="Meiryo UI" panose="020B0604030504040204" pitchFamily="50" charset="-128"/>
                <a:cs typeface="Meiryo UI" panose="020B0604030504040204" pitchFamily="50" charset="-128"/>
              </a:rPr>
              <a:t>の症状によって、どの程度の生活</a:t>
            </a:r>
            <a:r>
              <a:rPr lang="ja-JP" altLang="en-US" sz="2900" b="1" dirty="0" smtClean="0">
                <a:latin typeface="Meiryo UI" panose="020B0604030504040204" pitchFamily="50" charset="-128"/>
                <a:ea typeface="Meiryo UI" panose="020B0604030504040204" pitchFamily="50" charset="-128"/>
                <a:cs typeface="Meiryo UI" panose="020B0604030504040204" pitchFamily="50" charset="-128"/>
              </a:rPr>
              <a:t>機能</a:t>
            </a:r>
            <a:endParaRPr lang="en-US" altLang="ja-JP" sz="2900" b="1"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29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2900" b="1" dirty="0" smtClean="0">
                <a:latin typeface="Meiryo UI" panose="020B0604030504040204" pitchFamily="50" charset="-128"/>
                <a:ea typeface="Meiryo UI" panose="020B0604030504040204" pitchFamily="50" charset="-128"/>
                <a:cs typeface="Meiryo UI" panose="020B0604030504040204" pitchFamily="50" charset="-128"/>
              </a:rPr>
              <a:t>     障害があるのか、</a:t>
            </a:r>
            <a:r>
              <a:rPr lang="ja-JP" altLang="en-US" sz="2900" b="1" u="heavy" dirty="0">
                <a:uFill>
                  <a:solidFill>
                    <a:srgbClr val="FF0000"/>
                  </a:solidFill>
                </a:uFill>
                <a:latin typeface="Meiryo UI" panose="020B0604030504040204" pitchFamily="50" charset="-128"/>
                <a:ea typeface="Meiryo UI" panose="020B0604030504040204" pitchFamily="50" charset="-128"/>
                <a:cs typeface="Meiryo UI" panose="020B0604030504040204" pitchFamily="50" charset="-128"/>
              </a:rPr>
              <a:t>入院前</a:t>
            </a:r>
            <a:r>
              <a:rPr lang="ja-JP" altLang="en-US" sz="2900" b="1" u="heavy" dirty="0" smtClean="0">
                <a:uFill>
                  <a:solidFill>
                    <a:srgbClr val="FF0000"/>
                  </a:solidFill>
                </a:uFill>
                <a:latin typeface="Meiryo UI" panose="020B0604030504040204" pitchFamily="50" charset="-128"/>
                <a:ea typeface="Meiryo UI" panose="020B0604030504040204" pitchFamily="50" charset="-128"/>
                <a:cs typeface="Meiryo UI" panose="020B0604030504040204" pitchFamily="50" charset="-128"/>
              </a:rPr>
              <a:t>の生活</a:t>
            </a:r>
            <a:r>
              <a:rPr lang="ja-JP" altLang="en-US" sz="2900" b="1" u="heavy" dirty="0">
                <a:uFill>
                  <a:solidFill>
                    <a:srgbClr val="FF0000"/>
                  </a:solidFill>
                </a:uFill>
                <a:latin typeface="Meiryo UI" panose="020B0604030504040204" pitchFamily="50" charset="-128"/>
                <a:ea typeface="Meiryo UI" panose="020B0604030504040204" pitchFamily="50" charset="-128"/>
                <a:cs typeface="Meiryo UI" panose="020B0604030504040204" pitchFamily="50" charset="-128"/>
              </a:rPr>
              <a:t>状況</a:t>
            </a:r>
            <a:r>
              <a:rPr lang="ja-JP" altLang="en-US" sz="2900" b="1" dirty="0" smtClean="0">
                <a:latin typeface="Meiryo UI" panose="020B0604030504040204" pitchFamily="50" charset="-128"/>
                <a:ea typeface="Meiryo UI" panose="020B0604030504040204" pitchFamily="50" charset="-128"/>
                <a:cs typeface="Meiryo UI" panose="020B0604030504040204" pitchFamily="50" charset="-128"/>
              </a:rPr>
              <a:t>について</a:t>
            </a:r>
            <a:endParaRPr lang="en-US" altLang="ja-JP" sz="2900" b="1"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29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2900" b="1" dirty="0" smtClean="0">
                <a:latin typeface="Meiryo UI" panose="020B0604030504040204" pitchFamily="50" charset="-128"/>
                <a:ea typeface="Meiryo UI" panose="020B0604030504040204" pitchFamily="50" charset="-128"/>
                <a:cs typeface="Meiryo UI" panose="020B0604030504040204" pitchFamily="50" charset="-128"/>
              </a:rPr>
              <a:t>     情報</a:t>
            </a:r>
            <a:r>
              <a:rPr lang="ja-JP" altLang="en-US" sz="2900" b="1" dirty="0">
                <a:latin typeface="Meiryo UI" panose="020B0604030504040204" pitchFamily="50" charset="-128"/>
                <a:ea typeface="Meiryo UI" panose="020B0604030504040204" pitchFamily="50" charset="-128"/>
                <a:cs typeface="Meiryo UI" panose="020B0604030504040204" pitchFamily="50" charset="-128"/>
              </a:rPr>
              <a:t>を得る</a:t>
            </a:r>
            <a:endParaRPr lang="en-US" altLang="ja-JP" sz="2900" b="1" dirty="0">
              <a:latin typeface="Meiryo UI" panose="020B0604030504040204" pitchFamily="50" charset="-128"/>
              <a:ea typeface="Meiryo UI" panose="020B0604030504040204" pitchFamily="50" charset="-128"/>
              <a:cs typeface="Meiryo UI" panose="020B0604030504040204" pitchFamily="50" charset="-128"/>
            </a:endParaRPr>
          </a:p>
          <a:p>
            <a:pPr marL="0" indent="0">
              <a:spcBef>
                <a:spcPts val="0"/>
              </a:spcBef>
              <a:buNone/>
            </a:pPr>
            <a:endParaRPr lang="ja-JP" altLang="en-US" sz="3200" dirty="0"/>
          </a:p>
          <a:p>
            <a:pPr marL="0" indent="0">
              <a:lnSpc>
                <a:spcPct val="110000"/>
              </a:lnSpc>
              <a:buNone/>
            </a:pPr>
            <a:r>
              <a:rPr lang="ja-JP" altLang="en-US" sz="2600" b="1" dirty="0" smtClean="0">
                <a:latin typeface="Meiryo UI" panose="020B0604030504040204" pitchFamily="50" charset="-128"/>
                <a:ea typeface="Meiryo UI" panose="020B0604030504040204" pitchFamily="50" charset="-128"/>
                <a:cs typeface="Meiryo UI" panose="020B0604030504040204" pitchFamily="50" charset="-128"/>
              </a:rPr>
              <a:t>　　　入院後も今までの生活機能が維持されているのか</a:t>
            </a:r>
            <a:endParaRPr lang="en-US" altLang="ja-JP" sz="2600" b="1"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lnSpc>
                <a:spcPct val="110000"/>
              </a:lnSpc>
              <a:spcBef>
                <a:spcPts val="0"/>
              </a:spcBef>
              <a:buNone/>
            </a:pPr>
            <a:r>
              <a:rPr lang="ja-JP" altLang="en-US" sz="26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2600" b="1" dirty="0" smtClean="0">
                <a:latin typeface="Meiryo UI" panose="020B0604030504040204" pitchFamily="50" charset="-128"/>
                <a:ea typeface="Meiryo UI" panose="020B0604030504040204" pitchFamily="50" charset="-128"/>
                <a:cs typeface="Meiryo UI" panose="020B0604030504040204" pitchFamily="50" charset="-128"/>
              </a:rPr>
              <a:t>　　低下しているのかを把握する</a:t>
            </a:r>
            <a:endParaRPr lang="en-US" altLang="ja-JP" sz="2600" b="1" dirty="0">
              <a:latin typeface="Meiryo UI" panose="020B0604030504040204" pitchFamily="50" charset="-128"/>
              <a:ea typeface="Meiryo UI" panose="020B0604030504040204" pitchFamily="50" charset="-128"/>
              <a:cs typeface="Meiryo UI" panose="020B0604030504040204" pitchFamily="50" charset="-128"/>
            </a:endParaRPr>
          </a:p>
          <a:p>
            <a:pPr marL="0" indent="0">
              <a:lnSpc>
                <a:spcPct val="110000"/>
              </a:lnSpc>
              <a:buNone/>
            </a:pPr>
            <a:r>
              <a:rPr lang="ja-JP" altLang="en-US" sz="2600" b="1" dirty="0" smtClean="0">
                <a:latin typeface="Meiryo UI" panose="020B0604030504040204" pitchFamily="50" charset="-128"/>
                <a:ea typeface="Meiryo UI" panose="020B0604030504040204" pitchFamily="50" charset="-128"/>
                <a:cs typeface="Meiryo UI" panose="020B0604030504040204" pitchFamily="50" charset="-128"/>
              </a:rPr>
              <a:t>　　　できるだけ入院前の生活機能に戻ることができる</a:t>
            </a:r>
            <a:endParaRPr lang="en-US" altLang="ja-JP" sz="2600" b="1"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lnSpc>
                <a:spcPct val="110000"/>
              </a:lnSpc>
              <a:spcBef>
                <a:spcPts val="0"/>
              </a:spcBef>
              <a:buNone/>
            </a:pPr>
            <a:r>
              <a:rPr lang="ja-JP" altLang="en-US" sz="26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2600" b="1" dirty="0" smtClean="0">
                <a:latin typeface="Meiryo UI" panose="020B0604030504040204" pitchFamily="50" charset="-128"/>
                <a:ea typeface="Meiryo UI" panose="020B0604030504040204" pitchFamily="50" charset="-128"/>
                <a:cs typeface="Meiryo UI" panose="020B0604030504040204" pitchFamily="50" charset="-128"/>
              </a:rPr>
              <a:t>　　ようにすることが必要</a:t>
            </a:r>
            <a:endParaRPr lang="en-US" altLang="ja-JP" sz="2600"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Rectangle 3"/>
          <p:cNvSpPr>
            <a:spLocks noChangeArrowheads="1"/>
          </p:cNvSpPr>
          <p:nvPr/>
        </p:nvSpPr>
        <p:spPr bwMode="auto">
          <a:xfrm>
            <a:off x="259395" y="866899"/>
            <a:ext cx="8569325" cy="118236"/>
          </a:xfrm>
          <a:prstGeom prst="rect">
            <a:avLst/>
          </a:prstGeom>
          <a:gradFill rotWithShape="1">
            <a:gsLst>
              <a:gs pos="0">
                <a:srgbClr val="E4DEF2"/>
              </a:gs>
              <a:gs pos="100000">
                <a:srgbClr val="8A71C9"/>
              </a:gs>
            </a:gsLst>
            <a:lin ang="0" scaled="1"/>
          </a:gradFill>
          <a:ln>
            <a:noFill/>
          </a:ln>
          <a:extLst/>
        </p:spPr>
        <p:txBody>
          <a:bodyPr wrap="none" anchor="ctr"/>
          <a:lstStyle/>
          <a:p>
            <a:pPr algn="r">
              <a:defRPr/>
            </a:pPr>
            <a:endParaRPr lang="ja-JP" altLang="en-US">
              <a:effectLst>
                <a:outerShdw blurRad="38100" dist="38100" dir="2700000" algn="tl">
                  <a:srgbClr val="000000">
                    <a:alpha val="43137"/>
                  </a:srgbClr>
                </a:outerShdw>
              </a:effectLst>
              <a:latin typeface="Arial" charset="0"/>
            </a:endParaRPr>
          </a:p>
        </p:txBody>
      </p:sp>
      <p:sp>
        <p:nvSpPr>
          <p:cNvPr id="6" name="タイトル 1"/>
          <p:cNvSpPr>
            <a:spLocks noGrp="1"/>
          </p:cNvSpPr>
          <p:nvPr>
            <p:ph type="title"/>
          </p:nvPr>
        </p:nvSpPr>
        <p:spPr>
          <a:xfrm>
            <a:off x="259395" y="223778"/>
            <a:ext cx="8569325" cy="595089"/>
          </a:xfrm>
        </p:spPr>
        <p:txBody>
          <a:bodyPr>
            <a:normAutofit/>
          </a:bodyPr>
          <a:lstStyle/>
          <a:p>
            <a:pPr algn="ctr"/>
            <a:r>
              <a:rPr lang="ja-JP" altLang="en-US" sz="3200" b="1" kern="100" dirty="0" smtClean="0">
                <a:latin typeface="Meiryo UI" panose="020B0604030504040204" pitchFamily="50" charset="-128"/>
                <a:ea typeface="Meiryo UI" panose="020B0604030504040204" pitchFamily="50" charset="-128"/>
                <a:cs typeface="Meiryo UI" panose="020B0604030504040204" pitchFamily="50" charset="-128"/>
              </a:rPr>
              <a:t>退院に向けての実践的なケア</a:t>
            </a:r>
            <a:endParaRPr kumimoji="1" lang="ja-JP" altLang="en-US" sz="3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下矢印 6"/>
          <p:cNvSpPr/>
          <p:nvPr/>
        </p:nvSpPr>
        <p:spPr>
          <a:xfrm>
            <a:off x="3848116" y="3301145"/>
            <a:ext cx="945750" cy="401409"/>
          </a:xfrm>
          <a:prstGeom prst="downArrow">
            <a:avLst/>
          </a:prstGeom>
          <a:solidFill>
            <a:srgbClr val="9966FF"/>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kumimoji="1" lang="ja-JP" altLang="en-US" dirty="0" smtClean="0">
              <a:solidFill>
                <a:schemeClr val="tx1"/>
              </a:solidFill>
            </a:endParaRPr>
          </a:p>
        </p:txBody>
      </p:sp>
    </p:spTree>
    <p:extLst>
      <p:ext uri="{BB962C8B-B14F-4D97-AF65-F5344CB8AC3E}">
        <p14:creationId xmlns:p14="http://schemas.microsoft.com/office/powerpoint/2010/main" val="135161092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46164" y="156713"/>
            <a:ext cx="7886700" cy="614651"/>
          </a:xfrm>
        </p:spPr>
        <p:txBody>
          <a:bodyPr>
            <a:normAutofit/>
          </a:bodyPr>
          <a:lstStyle/>
          <a:p>
            <a:pPr algn="ctr"/>
            <a:r>
              <a:rPr kumimoji="1" lang="ja-JP" altLang="en-US" sz="3000" b="1" dirty="0" smtClean="0">
                <a:latin typeface="Meiryo UI" panose="020B0604030504040204" pitchFamily="50" charset="-128"/>
                <a:ea typeface="Meiryo UI" panose="020B0604030504040204" pitchFamily="50" charset="-128"/>
                <a:cs typeface="Meiryo UI" panose="020B0604030504040204" pitchFamily="50" charset="-128"/>
              </a:rPr>
              <a:t>退院支援のための実践的なケアの具体例①</a:t>
            </a:r>
            <a:endParaRPr kumimoji="1" lang="ja-JP" altLang="en-US" sz="30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コンテンツ プレースホルダー 2"/>
          <p:cNvSpPr>
            <a:spLocks noGrp="1"/>
          </p:cNvSpPr>
          <p:nvPr>
            <p:ph idx="1"/>
          </p:nvPr>
        </p:nvSpPr>
        <p:spPr>
          <a:xfrm>
            <a:off x="464024" y="1160059"/>
            <a:ext cx="7342495" cy="607805"/>
          </a:xfrm>
        </p:spPr>
        <p:txBody>
          <a:bodyPr>
            <a:normAutofit/>
          </a:bodyPr>
          <a:lstStyle/>
          <a:p>
            <a:pPr marL="0" indent="0">
              <a:buNone/>
            </a:pPr>
            <a:r>
              <a:rPr lang="en-US" altLang="ja-JP" b="1" dirty="0" smtClean="0">
                <a:latin typeface="Trebuchet MS" panose="020B0603020202020204" pitchFamily="34" charset="0"/>
                <a:ea typeface="Meiryo UI" panose="020B0604030504040204" pitchFamily="50" charset="-128"/>
                <a:cs typeface="Meiryo UI" panose="020B0604030504040204" pitchFamily="50" charset="-128"/>
              </a:rPr>
              <a:t>1</a:t>
            </a:r>
            <a:r>
              <a:rPr lang="en-US" altLang="ja-JP"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 入院前の</a:t>
            </a:r>
            <a:r>
              <a:rPr lang="ja-JP" altLang="en-US" b="1" u="sng" dirty="0" smtClean="0">
                <a:latin typeface="Meiryo UI" panose="020B0604030504040204" pitchFamily="50" charset="-128"/>
                <a:ea typeface="Meiryo UI" panose="020B0604030504040204" pitchFamily="50" charset="-128"/>
                <a:cs typeface="Meiryo UI" panose="020B0604030504040204" pitchFamily="50" charset="-128"/>
              </a:rPr>
              <a:t>生活状況</a:t>
            </a:r>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の情報を得る</a:t>
            </a:r>
            <a:endParaRPr lang="en-US" altLang="ja-JP" b="1"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endParaRPr lang="en-US" altLang="ja-JP" b="1" dirty="0">
              <a:latin typeface="Meiryo UI" panose="020B0604030504040204" pitchFamily="50" charset="-128"/>
              <a:ea typeface="Meiryo UI" panose="020B0604030504040204" pitchFamily="50" charset="-128"/>
              <a:cs typeface="Meiryo UI" panose="020B0604030504040204" pitchFamily="50" charset="-128"/>
            </a:endParaRPr>
          </a:p>
          <a:p>
            <a:pPr marL="0" indent="0">
              <a:buNone/>
            </a:pPr>
            <a:endParaRPr lang="en-US" altLang="ja-JP" b="1"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endParaRPr lang="en-US" altLang="ja-JP" b="1" dirty="0">
              <a:latin typeface="Meiryo UI" panose="020B0604030504040204" pitchFamily="50" charset="-128"/>
              <a:ea typeface="Meiryo UI" panose="020B0604030504040204" pitchFamily="50" charset="-128"/>
              <a:cs typeface="Meiryo UI" panose="020B0604030504040204" pitchFamily="50" charset="-128"/>
            </a:endParaRPr>
          </a:p>
          <a:p>
            <a:pPr marL="0" indent="0">
              <a:buNone/>
            </a:pPr>
            <a:endParaRPr lang="en-US" altLang="ja-JP" b="1"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endParaRPr lang="en-US" altLang="ja-JP" b="1" dirty="0">
              <a:latin typeface="Meiryo UI" panose="020B0604030504040204" pitchFamily="50" charset="-128"/>
              <a:ea typeface="Meiryo UI" panose="020B0604030504040204" pitchFamily="50" charset="-128"/>
              <a:cs typeface="Meiryo UI" panose="020B0604030504040204" pitchFamily="50" charset="-128"/>
            </a:endParaRPr>
          </a:p>
          <a:p>
            <a:pPr marL="0" indent="0">
              <a:buNone/>
            </a:pPr>
            <a:endParaRPr lang="en-US" altLang="ja-JP" b="1"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endParaRPr lang="en-US" altLang="ja-JP" dirty="0"/>
          </a:p>
          <a:p>
            <a:pPr marL="0" indent="0">
              <a:buNone/>
            </a:pPr>
            <a:endParaRPr kumimoji="1" lang="en-US" altLang="ja-JP" dirty="0" smtClean="0"/>
          </a:p>
          <a:p>
            <a:pPr marL="0" indent="0">
              <a:buNone/>
            </a:pPr>
            <a:endParaRPr lang="en-US" altLang="ja-JP" dirty="0"/>
          </a:p>
        </p:txBody>
      </p:sp>
      <p:sp>
        <p:nvSpPr>
          <p:cNvPr id="4" name="Rectangle 3"/>
          <p:cNvSpPr>
            <a:spLocks noChangeArrowheads="1"/>
          </p:cNvSpPr>
          <p:nvPr/>
        </p:nvSpPr>
        <p:spPr bwMode="auto">
          <a:xfrm>
            <a:off x="259395" y="866899"/>
            <a:ext cx="8569325" cy="118236"/>
          </a:xfrm>
          <a:prstGeom prst="rect">
            <a:avLst/>
          </a:prstGeom>
          <a:gradFill rotWithShape="1">
            <a:gsLst>
              <a:gs pos="0">
                <a:srgbClr val="E4DEF2"/>
              </a:gs>
              <a:gs pos="100000">
                <a:srgbClr val="8A71C9"/>
              </a:gs>
            </a:gsLst>
            <a:lin ang="0" scaled="1"/>
          </a:gradFill>
          <a:ln>
            <a:noFill/>
          </a:ln>
          <a:extLst/>
        </p:spPr>
        <p:txBody>
          <a:bodyPr wrap="none" anchor="ctr"/>
          <a:lstStyle/>
          <a:p>
            <a:pPr algn="r">
              <a:defRPr/>
            </a:pPr>
            <a:endParaRPr lang="ja-JP" altLang="en-US">
              <a:effectLst>
                <a:outerShdw blurRad="38100" dist="38100" dir="2700000" algn="tl">
                  <a:srgbClr val="000000">
                    <a:alpha val="43137"/>
                  </a:srgbClr>
                </a:outerShdw>
              </a:effectLst>
              <a:latin typeface="Arial" charset="0"/>
            </a:endParaRPr>
          </a:p>
        </p:txBody>
      </p:sp>
      <p:sp>
        <p:nvSpPr>
          <p:cNvPr id="6" name="角丸四角形 5"/>
          <p:cNvSpPr/>
          <p:nvPr/>
        </p:nvSpPr>
        <p:spPr>
          <a:xfrm>
            <a:off x="631291" y="2813416"/>
            <a:ext cx="8096701" cy="1594812"/>
          </a:xfrm>
          <a:prstGeom prst="roundRect">
            <a:avLst>
              <a:gd name="adj" fmla="val 6945"/>
            </a:avLst>
          </a:prstGeom>
          <a:solidFill>
            <a:srgbClr val="DBC9FF"/>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r>
              <a:rPr lang="ja-JP" altLang="en-US" sz="2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普段の</a:t>
            </a:r>
            <a:r>
              <a:rPr lang="ja-JP" altLang="en-US" sz="2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摂取量（</a:t>
            </a:r>
            <a:r>
              <a:rPr lang="en-US" altLang="ja-JP" sz="2000" b="1" dirty="0" smtClean="0">
                <a:solidFill>
                  <a:schemeClr val="tx1"/>
                </a:solidFill>
                <a:latin typeface="Trebuchet MS" panose="020B0603020202020204" pitchFamily="34" charset="0"/>
                <a:ea typeface="Meiryo UI" panose="020B0604030504040204" pitchFamily="50" charset="-128"/>
                <a:cs typeface="Meiryo UI" panose="020B0604030504040204" pitchFamily="50" charset="-128"/>
              </a:rPr>
              <a:t>1</a:t>
            </a:r>
            <a:r>
              <a:rPr lang="ja-JP" altLang="en-US" sz="2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日</a:t>
            </a:r>
            <a:r>
              <a:rPr lang="en-US" altLang="ja-JP" sz="2000" b="1" dirty="0">
                <a:solidFill>
                  <a:schemeClr val="tx1"/>
                </a:solidFill>
                <a:latin typeface="Trebuchet MS" panose="020B0603020202020204" pitchFamily="34" charset="0"/>
                <a:ea typeface="Meiryo UI" panose="020B0604030504040204" pitchFamily="50" charset="-128"/>
                <a:cs typeface="Meiryo UI" panose="020B0604030504040204" pitchFamily="50" charset="-128"/>
              </a:rPr>
              <a:t>3</a:t>
            </a:r>
            <a:r>
              <a:rPr lang="ja-JP" altLang="en-US" sz="2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食食べていた</a:t>
            </a:r>
            <a:r>
              <a:rPr lang="ja-JP" altLang="en-US" sz="2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か）・嗜好　　　　　　　</a:t>
            </a:r>
            <a:endParaRPr lang="en-US" altLang="ja-JP" sz="2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2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食</a:t>
            </a:r>
            <a:r>
              <a:rPr lang="ja-JP" altLang="en-US" sz="2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形態（嚥下状態）　　　　　　　　　　 ・</a:t>
            </a:r>
            <a:r>
              <a:rPr lang="ja-JP" altLang="en-US" sz="2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食事を摂る時間帯</a:t>
            </a:r>
            <a:r>
              <a:rPr lang="ja-JP" altLang="en-US" sz="2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2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2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・どこまで自力で食べられるのか　　　　　  ・</a:t>
            </a:r>
            <a:r>
              <a:rPr lang="ja-JP" altLang="en-US" sz="2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中核症状の影響</a:t>
            </a:r>
            <a:endParaRPr lang="en-US" altLang="ja-JP" sz="2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2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（介助の必要性は？）</a:t>
            </a:r>
            <a:endParaRPr lang="en-US" altLang="ja-JP" sz="2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テキスト ボックス 9"/>
          <p:cNvSpPr txBox="1"/>
          <p:nvPr/>
        </p:nvSpPr>
        <p:spPr>
          <a:xfrm>
            <a:off x="631291" y="2413306"/>
            <a:ext cx="954107" cy="400110"/>
          </a:xfrm>
          <a:prstGeom prst="rect">
            <a:avLst/>
          </a:prstGeom>
          <a:solidFill>
            <a:srgbClr val="9966FF"/>
          </a:solidFill>
          <a:ln w="25400">
            <a:noFill/>
          </a:ln>
        </p:spPr>
        <p:txBody>
          <a:bodyPr wrap="none" rtlCol="0">
            <a:spAutoFit/>
          </a:bodyPr>
          <a:lstStyle/>
          <a:p>
            <a:r>
              <a:rPr kumimoji="1" lang="en-US" altLang="ja-JP" sz="20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20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食事</a:t>
            </a:r>
            <a:r>
              <a:rPr kumimoji="1" lang="en-US" altLang="ja-JP" sz="20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角丸四角形 10"/>
          <p:cNvSpPr/>
          <p:nvPr/>
        </p:nvSpPr>
        <p:spPr>
          <a:xfrm>
            <a:off x="631290" y="4960183"/>
            <a:ext cx="8096702" cy="1631686"/>
          </a:xfrm>
          <a:prstGeom prst="roundRect">
            <a:avLst>
              <a:gd name="adj" fmla="val 8441"/>
            </a:avLst>
          </a:prstGeom>
          <a:solidFill>
            <a:srgbClr val="DBC9FF"/>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r>
              <a:rPr lang="ja-JP" altLang="en-US" sz="2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排尿回数・量（日中の排尿間隔、夜間の回数・時間帯）</a:t>
            </a:r>
            <a:endParaRPr lang="en-US" altLang="ja-JP" sz="2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2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・排便回数・量・性状、下剤使用の有無、食事・水分摂取状況</a:t>
            </a:r>
            <a:endParaRPr lang="en-US" altLang="ja-JP" sz="2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2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・失禁の</a:t>
            </a:r>
            <a:r>
              <a:rPr lang="ja-JP" altLang="en-US" sz="2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有無　・</a:t>
            </a:r>
            <a:r>
              <a:rPr lang="ja-JP" altLang="en-US" sz="2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中核症状の</a:t>
            </a:r>
            <a:r>
              <a:rPr lang="ja-JP" altLang="en-US" sz="2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影響</a:t>
            </a:r>
            <a:endParaRPr lang="en-US" altLang="ja-JP" sz="2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2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・おむつ・尿とりパット使用の有無　　・介助を受けるときの反応</a:t>
            </a:r>
            <a:endParaRPr lang="en-US" altLang="ja-JP" sz="2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テキスト ボックス 8"/>
          <p:cNvSpPr txBox="1"/>
          <p:nvPr/>
        </p:nvSpPr>
        <p:spPr>
          <a:xfrm>
            <a:off x="631291" y="4577626"/>
            <a:ext cx="954107" cy="400110"/>
          </a:xfrm>
          <a:prstGeom prst="rect">
            <a:avLst/>
          </a:prstGeom>
          <a:solidFill>
            <a:srgbClr val="9966FF"/>
          </a:solidFill>
          <a:ln w="25400">
            <a:noFill/>
          </a:ln>
        </p:spPr>
        <p:txBody>
          <a:bodyPr wrap="none" rtlCol="0">
            <a:spAutoFit/>
          </a:bodyPr>
          <a:lstStyle/>
          <a:p>
            <a:r>
              <a:rPr kumimoji="1" lang="en-US" altLang="ja-JP" sz="20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20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排泄</a:t>
            </a:r>
            <a:r>
              <a:rPr kumimoji="1" lang="en-US" altLang="ja-JP" sz="20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角丸四角形 4"/>
          <p:cNvSpPr/>
          <p:nvPr/>
        </p:nvSpPr>
        <p:spPr>
          <a:xfrm>
            <a:off x="1746913" y="1719618"/>
            <a:ext cx="7081807" cy="893743"/>
          </a:xfrm>
          <a:prstGeom prst="roundRect">
            <a:avLst/>
          </a:prstGeom>
          <a:ln/>
        </p:spPr>
        <p:style>
          <a:lnRef idx="1">
            <a:schemeClr val="accent4"/>
          </a:lnRef>
          <a:fillRef idx="2">
            <a:schemeClr val="accent4"/>
          </a:fillRef>
          <a:effectRef idx="1">
            <a:schemeClr val="accent4"/>
          </a:effectRef>
          <a:fontRef idx="minor">
            <a:schemeClr val="dk1"/>
          </a:fontRef>
        </p:style>
        <p:txBody>
          <a:bodyPr rtlCol="0" anchor="t" anchorCtr="0"/>
          <a:lstStyle/>
          <a:p>
            <a:pPr lvl="0">
              <a:lnSpc>
                <a:spcPts val="1960"/>
              </a:lnSpc>
            </a:pPr>
            <a:r>
              <a:rPr lang="ja-JP" altLang="en-US" sz="2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元々のその人のパターンに加えて、認知症の中核症状によって、どの程度生活機能障害が出現していたのか把握する。これがその人の退院に向けたゴール設定となる。</a:t>
            </a:r>
          </a:p>
        </p:txBody>
      </p:sp>
    </p:spTree>
    <p:extLst>
      <p:ext uri="{BB962C8B-B14F-4D97-AF65-F5344CB8AC3E}">
        <p14:creationId xmlns:p14="http://schemas.microsoft.com/office/powerpoint/2010/main" val="2461487540"/>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454407" y="1170884"/>
            <a:ext cx="8374313" cy="5502166"/>
          </a:xfrm>
        </p:spPr>
        <p:txBody>
          <a:bodyPr>
            <a:noAutofit/>
          </a:bodyPr>
          <a:lstStyle/>
          <a:p>
            <a:pPr marL="0" indent="0">
              <a:buNone/>
            </a:pPr>
            <a:r>
              <a:rPr lang="ja-JP" altLang="en-US" b="1" dirty="0" smtClean="0">
                <a:latin typeface="Trebuchet MS" panose="020B0603020202020204" pitchFamily="34" charset="0"/>
                <a:ea typeface="Meiryo UI" panose="020B0604030504040204" pitchFamily="50" charset="-128"/>
                <a:cs typeface="Meiryo UI" panose="020B0604030504040204" pitchFamily="50" charset="-128"/>
              </a:rPr>
              <a:t> </a:t>
            </a:r>
            <a:r>
              <a:rPr lang="en-US" altLang="ja-JP" b="1" dirty="0" smtClean="0">
                <a:latin typeface="Trebuchet MS" panose="020B0603020202020204" pitchFamily="34" charset="0"/>
                <a:ea typeface="Meiryo UI" panose="020B0604030504040204" pitchFamily="50" charset="-128"/>
                <a:cs typeface="Meiryo UI" panose="020B0604030504040204" pitchFamily="50" charset="-128"/>
              </a:rPr>
              <a:t>2</a:t>
            </a:r>
            <a:r>
              <a:rPr lang="en-US" altLang="ja-JP"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 入院後の</a:t>
            </a:r>
            <a:r>
              <a:rPr lang="ja-JP" altLang="en-US" b="1" dirty="0">
                <a:latin typeface="Meiryo UI" panose="020B0604030504040204" pitchFamily="50" charset="-128"/>
                <a:ea typeface="Meiryo UI" panose="020B0604030504040204" pitchFamily="50" charset="-128"/>
                <a:cs typeface="Meiryo UI" panose="020B0604030504040204" pitchFamily="50" charset="-128"/>
              </a:rPr>
              <a:t>生活</a:t>
            </a:r>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状況</a:t>
            </a:r>
            <a:r>
              <a:rPr lang="ja-JP" altLang="en-US" b="1" dirty="0">
                <a:latin typeface="Meiryo UI" panose="020B0604030504040204" pitchFamily="50" charset="-128"/>
                <a:ea typeface="Meiryo UI" panose="020B0604030504040204" pitchFamily="50" charset="-128"/>
                <a:cs typeface="Meiryo UI" panose="020B0604030504040204" pitchFamily="50" charset="-128"/>
              </a:rPr>
              <a:t>を観察し、</a:t>
            </a:r>
            <a:r>
              <a:rPr lang="ja-JP" altLang="en-US" b="1" u="heavy" dirty="0">
                <a:uFill>
                  <a:solidFill>
                    <a:srgbClr val="FF0066"/>
                  </a:solidFill>
                </a:uFill>
                <a:latin typeface="Meiryo UI" panose="020B0604030504040204" pitchFamily="50" charset="-128"/>
                <a:ea typeface="Meiryo UI" panose="020B0604030504040204" pitchFamily="50" charset="-128"/>
                <a:cs typeface="Meiryo UI" panose="020B0604030504040204" pitchFamily="50" charset="-128"/>
              </a:rPr>
              <a:t>入院前</a:t>
            </a:r>
            <a:r>
              <a:rPr lang="ja-JP" altLang="en-US" b="1" dirty="0">
                <a:latin typeface="Meiryo UI" panose="020B0604030504040204" pitchFamily="50" charset="-128"/>
                <a:ea typeface="Meiryo UI" panose="020B0604030504040204" pitchFamily="50" charset="-128"/>
                <a:cs typeface="Meiryo UI" panose="020B0604030504040204" pitchFamily="50" charset="-128"/>
              </a:rPr>
              <a:t>と比較する</a:t>
            </a:r>
            <a:endParaRPr lang="en-US" altLang="ja-JP" b="1" dirty="0">
              <a:latin typeface="Meiryo UI" panose="020B0604030504040204" pitchFamily="50" charset="-128"/>
              <a:ea typeface="Meiryo UI" panose="020B0604030504040204" pitchFamily="50" charset="-128"/>
              <a:cs typeface="Meiryo UI" panose="020B0604030504040204" pitchFamily="50" charset="-128"/>
            </a:endParaRPr>
          </a:p>
          <a:p>
            <a:pPr marL="0" indent="0">
              <a:buNone/>
            </a:pPr>
            <a:endParaRPr lang="en-US" altLang="ja-JP" b="1" dirty="0">
              <a:latin typeface="Meiryo UI" panose="020B0604030504040204" pitchFamily="50" charset="-128"/>
              <a:ea typeface="Meiryo UI" panose="020B0604030504040204" pitchFamily="50" charset="-128"/>
              <a:cs typeface="Meiryo UI" panose="020B0604030504040204" pitchFamily="50" charset="-128"/>
            </a:endParaRPr>
          </a:p>
          <a:p>
            <a:pPr marL="0" indent="0">
              <a:buNone/>
            </a:pPr>
            <a:endParaRPr lang="ja-JP" altLang="en-US" dirty="0"/>
          </a:p>
          <a:p>
            <a:pPr marL="0" indent="0">
              <a:spcBef>
                <a:spcPts val="1800"/>
              </a:spcBef>
              <a:buNone/>
            </a:pPr>
            <a:r>
              <a:rPr lang="ja-JP" altLang="en-US" b="1" dirty="0" smtClean="0">
                <a:latin typeface="Trebuchet MS" panose="020B0603020202020204" pitchFamily="34" charset="0"/>
                <a:ea typeface="Meiryo UI" panose="020B0604030504040204" pitchFamily="50" charset="-128"/>
                <a:cs typeface="Meiryo UI" panose="020B0604030504040204" pitchFamily="50" charset="-128"/>
              </a:rPr>
              <a:t> </a:t>
            </a:r>
            <a:r>
              <a:rPr lang="en-US" altLang="ja-JP" b="1" dirty="0" smtClean="0">
                <a:latin typeface="Trebuchet MS" panose="020B0603020202020204" pitchFamily="34" charset="0"/>
                <a:ea typeface="Meiryo UI" panose="020B0604030504040204" pitchFamily="50" charset="-128"/>
                <a:cs typeface="Meiryo UI" panose="020B0604030504040204" pitchFamily="50" charset="-128"/>
              </a:rPr>
              <a:t>3</a:t>
            </a:r>
            <a:r>
              <a:rPr lang="en-US" altLang="ja-JP"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 食事および排泄行動</a:t>
            </a:r>
            <a:r>
              <a:rPr lang="ja-JP" altLang="en-US" b="1" dirty="0">
                <a:latin typeface="Meiryo UI" panose="020B0604030504040204" pitchFamily="50" charset="-128"/>
                <a:ea typeface="Meiryo UI" panose="020B0604030504040204" pitchFamily="50" charset="-128"/>
                <a:cs typeface="Meiryo UI" panose="020B0604030504040204" pitchFamily="50" charset="-128"/>
              </a:rPr>
              <a:t>のどの部分ができなく</a:t>
            </a:r>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なって</a:t>
            </a:r>
            <a:endParaRPr lang="en-US" altLang="ja-JP" b="1"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b="1" dirty="0">
                <a:latin typeface="Meiryo UI" panose="020B0604030504040204" pitchFamily="50" charset="-128"/>
                <a:ea typeface="Meiryo UI" panose="020B0604030504040204" pitchFamily="50" charset="-128"/>
                <a:cs typeface="Meiryo UI" panose="020B0604030504040204" pitchFamily="50" charset="-128"/>
              </a:rPr>
              <a:t> </a:t>
            </a:r>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    いるのか</a:t>
            </a:r>
            <a:r>
              <a:rPr lang="ja-JP" altLang="en-US" b="1" dirty="0">
                <a:latin typeface="Meiryo UI" panose="020B0604030504040204" pitchFamily="50" charset="-128"/>
                <a:ea typeface="Meiryo UI" panose="020B0604030504040204" pitchFamily="50" charset="-128"/>
                <a:cs typeface="Meiryo UI" panose="020B0604030504040204" pitchFamily="50" charset="-128"/>
              </a:rPr>
              <a:t>把握し</a:t>
            </a:r>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、補う</a:t>
            </a:r>
            <a:r>
              <a:rPr lang="ja-JP" altLang="en-US" b="1" dirty="0">
                <a:latin typeface="Meiryo UI" panose="020B0604030504040204" pitchFamily="50" charset="-128"/>
                <a:ea typeface="Meiryo UI" panose="020B0604030504040204" pitchFamily="50" charset="-128"/>
                <a:cs typeface="Meiryo UI" panose="020B0604030504040204" pitchFamily="50" charset="-128"/>
              </a:rPr>
              <a:t>方法を考え、できる部分は</a:t>
            </a:r>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b="1"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b="1" dirty="0">
                <a:latin typeface="Meiryo UI" panose="020B0604030504040204" pitchFamily="50" charset="-128"/>
                <a:ea typeface="Meiryo UI" panose="020B0604030504040204" pitchFamily="50" charset="-128"/>
                <a:cs typeface="Meiryo UI" panose="020B0604030504040204" pitchFamily="50" charset="-128"/>
              </a:rPr>
              <a:t> </a:t>
            </a:r>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    維持できるよう</a:t>
            </a:r>
            <a:r>
              <a:rPr lang="ja-JP" altLang="en-US" b="1" dirty="0">
                <a:latin typeface="Meiryo UI" panose="020B0604030504040204" pitchFamily="50" charset="-128"/>
                <a:ea typeface="Meiryo UI" panose="020B0604030504040204" pitchFamily="50" charset="-128"/>
                <a:cs typeface="Meiryo UI" panose="020B0604030504040204" pitchFamily="50" charset="-128"/>
              </a:rPr>
              <a:t>に</a:t>
            </a:r>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する</a:t>
            </a:r>
            <a:endParaRPr lang="en-US" altLang="ja-JP" b="1"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endParaRPr lang="en-US" altLang="ja-JP" b="1"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lnSpc>
                <a:spcPct val="100000"/>
              </a:lnSpc>
              <a:spcBef>
                <a:spcPts val="0"/>
              </a:spcBef>
              <a:buNone/>
            </a:pPr>
            <a:r>
              <a:rPr lang="ja-JP" altLang="en-US" sz="2600" b="1"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260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2600" b="1" dirty="0" smtClean="0">
                <a:latin typeface="Meiryo UI" panose="020B0604030504040204" pitchFamily="50" charset="-128"/>
                <a:ea typeface="Meiryo UI" panose="020B0604030504040204" pitchFamily="50" charset="-128"/>
                <a:cs typeface="Meiryo UI" panose="020B0604030504040204" pitchFamily="50" charset="-128"/>
              </a:rPr>
              <a:t>認知</a:t>
            </a:r>
            <a:r>
              <a:rPr lang="ja-JP" altLang="en-US" sz="2600" b="1" dirty="0">
                <a:latin typeface="Meiryo UI" panose="020B0604030504040204" pitchFamily="50" charset="-128"/>
                <a:ea typeface="Meiryo UI" panose="020B0604030504040204" pitchFamily="50" charset="-128"/>
                <a:cs typeface="Meiryo UI" panose="020B0604030504040204" pitchFamily="50" charset="-128"/>
              </a:rPr>
              <a:t>機能は身体症状の影響を受けるため</a:t>
            </a:r>
            <a:r>
              <a:rPr lang="ja-JP" altLang="en-US" sz="2600" b="1" dirty="0" smtClean="0">
                <a:latin typeface="Meiryo UI" panose="020B0604030504040204" pitchFamily="50" charset="-128"/>
                <a:ea typeface="Meiryo UI" panose="020B0604030504040204" pitchFamily="50" charset="-128"/>
                <a:cs typeface="Meiryo UI" panose="020B0604030504040204" pitchFamily="50" charset="-128"/>
              </a:rPr>
              <a:t>、その時点</a:t>
            </a:r>
            <a:endParaRPr lang="en-US" altLang="ja-JP" sz="2600" b="1"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lnSpc>
                <a:spcPct val="100000"/>
              </a:lnSpc>
              <a:spcBef>
                <a:spcPts val="0"/>
              </a:spcBef>
              <a:buNone/>
            </a:pPr>
            <a:r>
              <a:rPr lang="ja-JP" altLang="en-US" sz="26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2600" b="1" dirty="0" smtClean="0">
                <a:latin typeface="Meiryo UI" panose="020B0604030504040204" pitchFamily="50" charset="-128"/>
                <a:ea typeface="Meiryo UI" panose="020B0604030504040204" pitchFamily="50" charset="-128"/>
                <a:cs typeface="Meiryo UI" panose="020B0604030504040204" pitchFamily="50" charset="-128"/>
              </a:rPr>
              <a:t>     で </a:t>
            </a:r>
            <a:r>
              <a:rPr lang="ja-JP" altLang="en-US" sz="26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6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認知症が進行した」と判断</a:t>
            </a:r>
            <a:r>
              <a:rPr lang="ja-JP" altLang="en-US" sz="26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するのは時期</a:t>
            </a:r>
            <a:r>
              <a:rPr lang="ja-JP" altLang="en-US" sz="26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尚早</a:t>
            </a:r>
            <a:endParaRPr lang="en-US" altLang="ja-JP" sz="26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marL="0" indent="0">
              <a:lnSpc>
                <a:spcPct val="100000"/>
              </a:lnSpc>
              <a:spcBef>
                <a:spcPts val="600"/>
              </a:spcBef>
              <a:buNone/>
            </a:pPr>
            <a:r>
              <a:rPr lang="ja-JP" altLang="en-US" sz="2600" b="1" dirty="0">
                <a:latin typeface="Meiryo UI" panose="020B0604030504040204" pitchFamily="50" charset="-128"/>
                <a:ea typeface="Meiryo UI" panose="020B0604030504040204" pitchFamily="50" charset="-128"/>
                <a:cs typeface="Meiryo UI" panose="020B0604030504040204" pitchFamily="50" charset="-128"/>
              </a:rPr>
              <a:t>　</a:t>
            </a:r>
            <a:r>
              <a:rPr lang="en-US" altLang="ja-JP" sz="26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2600" b="1" dirty="0" smtClean="0">
                <a:latin typeface="Meiryo UI" panose="020B0604030504040204" pitchFamily="50" charset="-128"/>
                <a:ea typeface="Meiryo UI" panose="020B0604030504040204" pitchFamily="50" charset="-128"/>
                <a:cs typeface="Meiryo UI" panose="020B0604030504040204" pitchFamily="50" charset="-128"/>
              </a:rPr>
              <a:t> 入院前</a:t>
            </a:r>
            <a:r>
              <a:rPr lang="ja-JP" altLang="en-US" sz="2600" b="1" dirty="0">
                <a:latin typeface="Meiryo UI" panose="020B0604030504040204" pitchFamily="50" charset="-128"/>
                <a:ea typeface="Meiryo UI" panose="020B0604030504040204" pitchFamily="50" charset="-128"/>
                <a:cs typeface="Meiryo UI" panose="020B0604030504040204" pitchFamily="50" charset="-128"/>
              </a:rPr>
              <a:t>を目標に、その時の症状に</a:t>
            </a:r>
            <a:r>
              <a:rPr lang="ja-JP" altLang="en-US" sz="2600" b="1" dirty="0" smtClean="0">
                <a:latin typeface="Meiryo UI" panose="020B0604030504040204" pitchFamily="50" charset="-128"/>
                <a:ea typeface="Meiryo UI" panose="020B0604030504040204" pitchFamily="50" charset="-128"/>
                <a:cs typeface="Meiryo UI" panose="020B0604030504040204" pitchFamily="50" charset="-128"/>
              </a:rPr>
              <a:t>合わせたケア</a:t>
            </a:r>
            <a:r>
              <a:rPr lang="ja-JP" altLang="en-US" sz="2600" b="1" dirty="0">
                <a:latin typeface="Meiryo UI" panose="020B0604030504040204" pitchFamily="50" charset="-128"/>
                <a:ea typeface="Meiryo UI" panose="020B0604030504040204" pitchFamily="50" charset="-128"/>
                <a:cs typeface="Meiryo UI" panose="020B0604030504040204" pitchFamily="50" charset="-128"/>
              </a:rPr>
              <a:t>を行う</a:t>
            </a:r>
            <a:endParaRPr lang="en-US" altLang="ja-JP" sz="26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テキスト ボックス 4"/>
          <p:cNvSpPr txBox="1"/>
          <p:nvPr/>
        </p:nvSpPr>
        <p:spPr>
          <a:xfrm>
            <a:off x="3987756" y="1995290"/>
            <a:ext cx="3941932" cy="538609"/>
          </a:xfrm>
          <a:prstGeom prst="rect">
            <a:avLst/>
          </a:prstGeom>
          <a:solidFill>
            <a:srgbClr val="9966FF"/>
          </a:solidFill>
          <a:ln w="3175">
            <a:noFill/>
          </a:ln>
        </p:spPr>
        <p:txBody>
          <a:bodyPr wrap="square" rtlCol="0">
            <a:spAutoFit/>
          </a:bodyPr>
          <a:lstStyle/>
          <a:p>
            <a:pPr algn="ctr"/>
            <a:r>
              <a:rPr kumimoji="1" lang="ja-JP" altLang="en-US" sz="29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退院支援の目標となる</a:t>
            </a:r>
            <a:endParaRPr kumimoji="1" lang="ja-JP" altLang="en-US" sz="29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Rectangle 3"/>
          <p:cNvSpPr>
            <a:spLocks noChangeArrowheads="1"/>
          </p:cNvSpPr>
          <p:nvPr/>
        </p:nvSpPr>
        <p:spPr bwMode="auto">
          <a:xfrm>
            <a:off x="259395" y="866899"/>
            <a:ext cx="8569325" cy="118236"/>
          </a:xfrm>
          <a:prstGeom prst="rect">
            <a:avLst/>
          </a:prstGeom>
          <a:gradFill rotWithShape="1">
            <a:gsLst>
              <a:gs pos="0">
                <a:srgbClr val="E4DEF2"/>
              </a:gs>
              <a:gs pos="100000">
                <a:srgbClr val="8A71C9"/>
              </a:gs>
            </a:gsLst>
            <a:lin ang="0" scaled="1"/>
          </a:gradFill>
          <a:ln>
            <a:noFill/>
          </a:ln>
          <a:extLst/>
        </p:spPr>
        <p:txBody>
          <a:bodyPr wrap="none" anchor="ctr"/>
          <a:lstStyle/>
          <a:p>
            <a:pPr algn="r">
              <a:defRPr/>
            </a:pPr>
            <a:endParaRPr lang="ja-JP" altLang="en-US">
              <a:effectLst>
                <a:outerShdw blurRad="38100" dist="38100" dir="2700000" algn="tl">
                  <a:srgbClr val="000000">
                    <a:alpha val="43137"/>
                  </a:srgbClr>
                </a:outerShdw>
              </a:effectLst>
              <a:latin typeface="Arial" charset="0"/>
            </a:endParaRPr>
          </a:p>
        </p:txBody>
      </p:sp>
      <p:sp>
        <p:nvSpPr>
          <p:cNvPr id="7" name="タイトル 1"/>
          <p:cNvSpPr>
            <a:spLocks noGrp="1"/>
          </p:cNvSpPr>
          <p:nvPr>
            <p:ph type="title"/>
          </p:nvPr>
        </p:nvSpPr>
        <p:spPr>
          <a:xfrm>
            <a:off x="646164" y="156713"/>
            <a:ext cx="7886700" cy="614651"/>
          </a:xfrm>
        </p:spPr>
        <p:txBody>
          <a:bodyPr>
            <a:normAutofit/>
          </a:bodyPr>
          <a:lstStyle/>
          <a:p>
            <a:pPr algn="ctr"/>
            <a:r>
              <a:rPr kumimoji="1" lang="ja-JP" altLang="en-US" sz="3000" b="1" dirty="0" smtClean="0">
                <a:latin typeface="Meiryo UI" panose="020B0604030504040204" pitchFamily="50" charset="-128"/>
                <a:ea typeface="Meiryo UI" panose="020B0604030504040204" pitchFamily="50" charset="-128"/>
                <a:cs typeface="Meiryo UI" panose="020B0604030504040204" pitchFamily="50" charset="-128"/>
              </a:rPr>
              <a:t>退院支援のための実践的なケアの具体例②</a:t>
            </a:r>
            <a:endParaRPr kumimoji="1" lang="ja-JP" altLang="en-US" sz="30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下矢印 7"/>
          <p:cNvSpPr/>
          <p:nvPr/>
        </p:nvSpPr>
        <p:spPr>
          <a:xfrm>
            <a:off x="5485847" y="1647557"/>
            <a:ext cx="945750" cy="304263"/>
          </a:xfrm>
          <a:prstGeom prst="downArrow">
            <a:avLst/>
          </a:prstGeom>
          <a:solidFill>
            <a:srgbClr val="9966FF"/>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kumimoji="1" lang="ja-JP" altLang="en-US" dirty="0" smtClean="0">
              <a:solidFill>
                <a:schemeClr val="tx1"/>
              </a:solidFill>
            </a:endParaRPr>
          </a:p>
        </p:txBody>
      </p:sp>
    </p:spTree>
    <p:extLst>
      <p:ext uri="{BB962C8B-B14F-4D97-AF65-F5344CB8AC3E}">
        <p14:creationId xmlns:p14="http://schemas.microsoft.com/office/powerpoint/2010/main" val="984821057"/>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59395" y="157656"/>
            <a:ext cx="8255955" cy="768361"/>
          </a:xfrm>
        </p:spPr>
        <p:txBody>
          <a:bodyPr>
            <a:normAutofit/>
          </a:bodyPr>
          <a:lstStyle/>
          <a:p>
            <a:pPr algn="ctr"/>
            <a:r>
              <a:rPr lang="ja-JP" altLang="en-US" sz="3000" b="1" dirty="0" smtClean="0">
                <a:latin typeface="Meiryo UI" panose="020B0604030504040204" pitchFamily="50" charset="-128"/>
                <a:ea typeface="Meiryo UI" panose="020B0604030504040204" pitchFamily="50" charset="-128"/>
                <a:cs typeface="Meiryo UI" panose="020B0604030504040204" pitchFamily="50" charset="-128"/>
              </a:rPr>
              <a:t>早期退院に向けた日常生活支援のポイント①</a:t>
            </a:r>
            <a:endParaRPr kumimoji="1" lang="ja-JP" altLang="en-US" sz="3000" dirty="0"/>
          </a:p>
        </p:txBody>
      </p:sp>
      <p:sp>
        <p:nvSpPr>
          <p:cNvPr id="3" name="コンテンツ プレースホルダー 2"/>
          <p:cNvSpPr>
            <a:spLocks noGrp="1"/>
          </p:cNvSpPr>
          <p:nvPr>
            <p:ph idx="1"/>
          </p:nvPr>
        </p:nvSpPr>
        <p:spPr>
          <a:xfrm>
            <a:off x="631292" y="1904342"/>
            <a:ext cx="8197427" cy="4237150"/>
          </a:xfrm>
        </p:spPr>
        <p:txBody>
          <a:bodyPr>
            <a:noAutofit/>
          </a:bodyPr>
          <a:lstStyle/>
          <a:p>
            <a:pPr marL="0" indent="0">
              <a:lnSpc>
                <a:spcPct val="100000"/>
              </a:lnSpc>
              <a:spcBef>
                <a:spcPts val="600"/>
              </a:spcBef>
              <a:buNone/>
            </a:pPr>
            <a:r>
              <a:rPr lang="ja-JP" altLang="en-US" sz="2600" b="1" dirty="0" smtClean="0">
                <a:latin typeface="Trebuchet MS" panose="020B0603020202020204" pitchFamily="34" charset="0"/>
                <a:ea typeface="Meiryo UI" panose="020B0604030504040204" pitchFamily="50" charset="-128"/>
                <a:cs typeface="Meiryo UI" panose="020B0604030504040204" pitchFamily="50" charset="-128"/>
              </a:rPr>
              <a:t>● </a:t>
            </a:r>
            <a:r>
              <a:rPr lang="en-US" altLang="ja-JP" sz="2600" b="1" dirty="0" smtClean="0">
                <a:latin typeface="Trebuchet MS" panose="020B0603020202020204" pitchFamily="34" charset="0"/>
                <a:ea typeface="Meiryo UI" panose="020B0604030504040204" pitchFamily="50" charset="-128"/>
                <a:cs typeface="Meiryo UI" panose="020B0604030504040204" pitchFamily="50" charset="-128"/>
              </a:rPr>
              <a:t>3</a:t>
            </a:r>
            <a:r>
              <a:rPr lang="ja-JP" altLang="en-US" sz="2600" b="1" dirty="0" smtClean="0">
                <a:latin typeface="Meiryo UI" panose="020B0604030504040204" pitchFamily="50" charset="-128"/>
                <a:ea typeface="Meiryo UI" panose="020B0604030504040204" pitchFamily="50" charset="-128"/>
                <a:cs typeface="Meiryo UI" panose="020B0604030504040204" pitchFamily="50" charset="-128"/>
              </a:rPr>
              <a:t>食</a:t>
            </a:r>
            <a:r>
              <a:rPr lang="ja-JP" altLang="en-US" sz="2600" b="1" dirty="0">
                <a:latin typeface="Meiryo UI" panose="020B0604030504040204" pitchFamily="50" charset="-128"/>
                <a:ea typeface="Meiryo UI" panose="020B0604030504040204" pitchFamily="50" charset="-128"/>
                <a:cs typeface="Meiryo UI" panose="020B0604030504040204" pitchFamily="50" charset="-128"/>
              </a:rPr>
              <a:t>まんべんなく摂取できなくても、一日のトータル量で</a:t>
            </a:r>
            <a:endParaRPr lang="en-US" altLang="ja-JP" sz="2600" b="1" dirty="0">
              <a:latin typeface="Meiryo UI" panose="020B0604030504040204" pitchFamily="50" charset="-128"/>
              <a:ea typeface="Meiryo UI" panose="020B0604030504040204" pitchFamily="50" charset="-128"/>
              <a:cs typeface="Meiryo UI" panose="020B0604030504040204" pitchFamily="50" charset="-128"/>
            </a:endParaRPr>
          </a:p>
          <a:p>
            <a:pPr marL="0" indent="0">
              <a:lnSpc>
                <a:spcPct val="100000"/>
              </a:lnSpc>
              <a:spcBef>
                <a:spcPts val="600"/>
              </a:spcBef>
              <a:buNone/>
            </a:pPr>
            <a:r>
              <a:rPr lang="ja-JP" altLang="en-US" sz="26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2600" b="1" dirty="0" smtClean="0">
                <a:latin typeface="Meiryo UI" panose="020B0604030504040204" pitchFamily="50" charset="-128"/>
                <a:ea typeface="Meiryo UI" panose="020B0604030504040204" pitchFamily="50" charset="-128"/>
                <a:cs typeface="Meiryo UI" panose="020B0604030504040204" pitchFamily="50" charset="-128"/>
              </a:rPr>
              <a:t>  評価</a:t>
            </a:r>
            <a:r>
              <a:rPr lang="ja-JP" altLang="en-US" sz="2600" b="1" dirty="0">
                <a:latin typeface="Meiryo UI" panose="020B0604030504040204" pitchFamily="50" charset="-128"/>
                <a:ea typeface="Meiryo UI" panose="020B0604030504040204" pitchFamily="50" charset="-128"/>
                <a:cs typeface="Meiryo UI" panose="020B0604030504040204" pitchFamily="50" charset="-128"/>
              </a:rPr>
              <a:t>する</a:t>
            </a:r>
            <a:endParaRPr lang="en-US" altLang="ja-JP" sz="2600" b="1" dirty="0">
              <a:latin typeface="Meiryo UI" panose="020B0604030504040204" pitchFamily="50" charset="-128"/>
              <a:ea typeface="Meiryo UI" panose="020B0604030504040204" pitchFamily="50" charset="-128"/>
              <a:cs typeface="Meiryo UI" panose="020B0604030504040204" pitchFamily="50" charset="-128"/>
            </a:endParaRPr>
          </a:p>
          <a:p>
            <a:pPr marL="0" indent="0">
              <a:lnSpc>
                <a:spcPct val="100000"/>
              </a:lnSpc>
              <a:spcBef>
                <a:spcPts val="1800"/>
              </a:spcBef>
              <a:buNone/>
            </a:pPr>
            <a:r>
              <a:rPr lang="ja-JP" altLang="en-US" sz="2600" b="1" dirty="0" smtClean="0">
                <a:latin typeface="Meiryo UI" panose="020B0604030504040204" pitchFamily="50" charset="-128"/>
                <a:ea typeface="Meiryo UI" panose="020B0604030504040204" pitchFamily="50" charset="-128"/>
                <a:cs typeface="Meiryo UI" panose="020B0604030504040204" pitchFamily="50" charset="-128"/>
              </a:rPr>
              <a:t>● 治療中でも</a:t>
            </a:r>
            <a:r>
              <a:rPr lang="ja-JP" altLang="en-US" sz="2600" b="1" dirty="0">
                <a:latin typeface="Meiryo UI" panose="020B0604030504040204" pitchFamily="50" charset="-128"/>
                <a:ea typeface="Meiryo UI" panose="020B0604030504040204" pitchFamily="50" charset="-128"/>
                <a:cs typeface="Meiryo UI" panose="020B0604030504040204" pitchFamily="50" charset="-128"/>
              </a:rPr>
              <a:t>体調や治療に</a:t>
            </a:r>
            <a:r>
              <a:rPr lang="ja-JP" altLang="en-US" sz="2600" b="1" dirty="0" smtClean="0">
                <a:latin typeface="Meiryo UI" panose="020B0604030504040204" pitchFamily="50" charset="-128"/>
                <a:ea typeface="Meiryo UI" panose="020B0604030504040204" pitchFamily="50" charset="-128"/>
                <a:cs typeface="Meiryo UI" panose="020B0604030504040204" pitchFamily="50" charset="-128"/>
              </a:rPr>
              <a:t>影響ない</a:t>
            </a:r>
            <a:r>
              <a:rPr lang="ja-JP" altLang="en-US" sz="2600" b="1" dirty="0">
                <a:latin typeface="Meiryo UI" panose="020B0604030504040204" pitchFamily="50" charset="-128"/>
                <a:ea typeface="Meiryo UI" panose="020B0604030504040204" pitchFamily="50" charset="-128"/>
                <a:cs typeface="Meiryo UI" panose="020B0604030504040204" pitchFamily="50" charset="-128"/>
              </a:rPr>
              <a:t>程度に、生活</a:t>
            </a:r>
            <a:r>
              <a:rPr lang="ja-JP" altLang="en-US" sz="2600" b="1" dirty="0" smtClean="0">
                <a:latin typeface="Meiryo UI" panose="020B0604030504040204" pitchFamily="50" charset="-128"/>
                <a:ea typeface="Meiryo UI" panose="020B0604030504040204" pitchFamily="50" charset="-128"/>
                <a:cs typeface="Meiryo UI" panose="020B0604030504040204" pitchFamily="50" charset="-128"/>
              </a:rPr>
              <a:t>リズム</a:t>
            </a:r>
            <a:endParaRPr lang="en-US" altLang="ja-JP" sz="2600" b="1"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lnSpc>
                <a:spcPct val="100000"/>
              </a:lnSpc>
              <a:spcBef>
                <a:spcPts val="600"/>
              </a:spcBef>
              <a:buNone/>
            </a:pPr>
            <a:r>
              <a:rPr lang="ja-JP" altLang="en-US" sz="26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2600" b="1" dirty="0" smtClean="0">
                <a:latin typeface="Meiryo UI" panose="020B0604030504040204" pitchFamily="50" charset="-128"/>
                <a:ea typeface="Meiryo UI" panose="020B0604030504040204" pitchFamily="50" charset="-128"/>
                <a:cs typeface="Meiryo UI" panose="020B0604030504040204" pitchFamily="50" charset="-128"/>
              </a:rPr>
              <a:t>   を</a:t>
            </a:r>
            <a:r>
              <a:rPr lang="ja-JP" altLang="en-US" sz="2600" b="1" dirty="0">
                <a:latin typeface="Meiryo UI" panose="020B0604030504040204" pitchFamily="50" charset="-128"/>
                <a:ea typeface="Meiryo UI" panose="020B0604030504040204" pitchFamily="50" charset="-128"/>
                <a:cs typeface="Meiryo UI" panose="020B0604030504040204" pitchFamily="50" charset="-128"/>
              </a:rPr>
              <a:t>整えるケアを実践</a:t>
            </a:r>
            <a:r>
              <a:rPr lang="ja-JP" altLang="en-US" sz="2600" b="1" dirty="0" smtClean="0">
                <a:latin typeface="Meiryo UI" panose="020B0604030504040204" pitchFamily="50" charset="-128"/>
                <a:ea typeface="Meiryo UI" panose="020B0604030504040204" pitchFamily="50" charset="-128"/>
                <a:cs typeface="Meiryo UI" panose="020B0604030504040204" pitchFamily="50" charset="-128"/>
              </a:rPr>
              <a:t>する</a:t>
            </a:r>
            <a:endParaRPr lang="en-US" altLang="ja-JP" sz="2600" b="1"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lnSpc>
                <a:spcPct val="100000"/>
              </a:lnSpc>
              <a:spcBef>
                <a:spcPts val="1800"/>
              </a:spcBef>
              <a:buNone/>
            </a:pPr>
            <a:r>
              <a:rPr lang="ja-JP" altLang="en-US" sz="2600" b="1" dirty="0" smtClean="0">
                <a:latin typeface="Meiryo UI" panose="020B0604030504040204" pitchFamily="50" charset="-128"/>
                <a:ea typeface="Meiryo UI" panose="020B0604030504040204" pitchFamily="50" charset="-128"/>
                <a:cs typeface="Meiryo UI" panose="020B0604030504040204" pitchFamily="50" charset="-128"/>
              </a:rPr>
              <a:t>● 食事介助の必要性について</a:t>
            </a:r>
            <a:endParaRPr lang="en-US" altLang="ja-JP" sz="2600" b="1"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lnSpc>
                <a:spcPct val="100000"/>
              </a:lnSpc>
              <a:spcBef>
                <a:spcPts val="600"/>
              </a:spcBef>
              <a:buNone/>
            </a:pPr>
            <a:r>
              <a:rPr lang="ja-JP" altLang="en-US" sz="26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2600" b="1" dirty="0" smtClean="0">
                <a:latin typeface="Meiryo UI" panose="020B0604030504040204" pitchFamily="50" charset="-128"/>
                <a:ea typeface="Meiryo UI" panose="020B0604030504040204" pitchFamily="50" charset="-128"/>
                <a:cs typeface="Meiryo UI" panose="020B0604030504040204" pitchFamily="50" charset="-128"/>
              </a:rPr>
              <a:t>    本来自力で摂取できる能力を有していても、あえて</a:t>
            </a:r>
            <a:endParaRPr lang="en-US" altLang="ja-JP" sz="2600" b="1"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lnSpc>
                <a:spcPct val="100000"/>
              </a:lnSpc>
              <a:spcBef>
                <a:spcPts val="600"/>
              </a:spcBef>
              <a:buNone/>
            </a:pPr>
            <a:r>
              <a:rPr lang="ja-JP" altLang="en-US" sz="26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2600" b="1" dirty="0" smtClean="0">
                <a:latin typeface="Meiryo UI" panose="020B0604030504040204" pitchFamily="50" charset="-128"/>
                <a:ea typeface="Meiryo UI" panose="020B0604030504040204" pitchFamily="50" charset="-128"/>
                <a:cs typeface="Meiryo UI" panose="020B0604030504040204" pitchFamily="50" charset="-128"/>
              </a:rPr>
              <a:t>     摂取量の増量をめざすために、食事介助を優先する</a:t>
            </a:r>
            <a:endParaRPr lang="en-US" altLang="ja-JP" sz="2600" b="1"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lnSpc>
                <a:spcPct val="100000"/>
              </a:lnSpc>
              <a:spcBef>
                <a:spcPts val="600"/>
              </a:spcBef>
              <a:buNone/>
            </a:pPr>
            <a:r>
              <a:rPr lang="ja-JP" altLang="en-US" sz="26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2600" b="1" dirty="0" smtClean="0">
                <a:latin typeface="Meiryo UI" panose="020B0604030504040204" pitchFamily="50" charset="-128"/>
                <a:ea typeface="Meiryo UI" panose="020B0604030504040204" pitchFamily="50" charset="-128"/>
                <a:cs typeface="Meiryo UI" panose="020B0604030504040204" pitchFamily="50" charset="-128"/>
              </a:rPr>
              <a:t>     場合もあることを理解しておく</a:t>
            </a:r>
            <a:endParaRPr lang="en-US" altLang="ja-JP" sz="2600"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Rectangle 3"/>
          <p:cNvSpPr>
            <a:spLocks noChangeArrowheads="1"/>
          </p:cNvSpPr>
          <p:nvPr/>
        </p:nvSpPr>
        <p:spPr bwMode="auto">
          <a:xfrm>
            <a:off x="259395" y="866899"/>
            <a:ext cx="8569325" cy="118236"/>
          </a:xfrm>
          <a:prstGeom prst="rect">
            <a:avLst/>
          </a:prstGeom>
          <a:gradFill rotWithShape="1">
            <a:gsLst>
              <a:gs pos="0">
                <a:srgbClr val="E4DEF2"/>
              </a:gs>
              <a:gs pos="100000">
                <a:srgbClr val="8A71C9"/>
              </a:gs>
            </a:gsLst>
            <a:lin ang="0" scaled="1"/>
          </a:gradFill>
          <a:ln>
            <a:noFill/>
          </a:ln>
          <a:extLst/>
        </p:spPr>
        <p:txBody>
          <a:bodyPr wrap="none" anchor="ctr"/>
          <a:lstStyle/>
          <a:p>
            <a:pPr algn="r">
              <a:defRPr/>
            </a:pPr>
            <a:endParaRPr lang="ja-JP" altLang="en-US">
              <a:effectLst>
                <a:outerShdw blurRad="38100" dist="38100" dir="2700000" algn="tl">
                  <a:srgbClr val="000000">
                    <a:alpha val="43137"/>
                  </a:srgbClr>
                </a:outerShdw>
              </a:effectLst>
              <a:latin typeface="Arial" charset="0"/>
            </a:endParaRPr>
          </a:p>
        </p:txBody>
      </p:sp>
      <p:sp>
        <p:nvSpPr>
          <p:cNvPr id="5" name="テキスト ボックス 4"/>
          <p:cNvSpPr txBox="1"/>
          <p:nvPr/>
        </p:nvSpPr>
        <p:spPr>
          <a:xfrm>
            <a:off x="631292" y="1229255"/>
            <a:ext cx="1300356" cy="538609"/>
          </a:xfrm>
          <a:prstGeom prst="rect">
            <a:avLst/>
          </a:prstGeom>
          <a:solidFill>
            <a:srgbClr val="9966FF"/>
          </a:solidFill>
          <a:ln w="25400">
            <a:noFill/>
          </a:ln>
        </p:spPr>
        <p:txBody>
          <a:bodyPr wrap="none" rtlCol="0">
            <a:spAutoFit/>
          </a:bodyPr>
          <a:lstStyle/>
          <a:p>
            <a:r>
              <a:rPr kumimoji="1" lang="en-US" altLang="ja-JP" sz="29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29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食事</a:t>
            </a:r>
            <a:r>
              <a:rPr kumimoji="1" lang="en-US" altLang="ja-JP" sz="29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29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19661523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504496" y="1760561"/>
            <a:ext cx="8461788" cy="4967785"/>
          </a:xfrm>
          <a:noFill/>
        </p:spPr>
        <p:txBody>
          <a:bodyPr>
            <a:normAutofit/>
          </a:bodyPr>
          <a:lstStyle/>
          <a:p>
            <a:pPr marL="0" indent="0">
              <a:lnSpc>
                <a:spcPct val="100000"/>
              </a:lnSpc>
              <a:spcBef>
                <a:spcPts val="0"/>
              </a:spcBef>
              <a:buNone/>
            </a:pPr>
            <a:r>
              <a:rPr lang="ja-JP" altLang="en-US" sz="2600" b="1" dirty="0" smtClean="0">
                <a:latin typeface="Meiryo UI" panose="020B0604030504040204" pitchFamily="50" charset="-128"/>
                <a:ea typeface="Meiryo UI" panose="020B0604030504040204" pitchFamily="50" charset="-128"/>
                <a:cs typeface="Meiryo UI" panose="020B0604030504040204" pitchFamily="50" charset="-128"/>
              </a:rPr>
              <a:t>● できるだけ早期にその人の</a:t>
            </a:r>
            <a:r>
              <a:rPr lang="ja-JP" altLang="en-US" sz="2600" b="1" dirty="0">
                <a:latin typeface="Meiryo UI" panose="020B0604030504040204" pitchFamily="50" charset="-128"/>
                <a:ea typeface="Meiryo UI" panose="020B0604030504040204" pitchFamily="50" charset="-128"/>
                <a:cs typeface="Meiryo UI" panose="020B0604030504040204" pitchFamily="50" charset="-128"/>
              </a:rPr>
              <a:t>本来の</a:t>
            </a:r>
            <a:r>
              <a:rPr lang="ja-JP" altLang="en-US" sz="2600" b="1" dirty="0" smtClean="0">
                <a:latin typeface="Meiryo UI" panose="020B0604030504040204" pitchFamily="50" charset="-128"/>
                <a:ea typeface="Meiryo UI" panose="020B0604030504040204" pitchFamily="50" charset="-128"/>
                <a:cs typeface="Meiryo UI" panose="020B0604030504040204" pitchFamily="50" charset="-128"/>
              </a:rPr>
              <a:t>排泄パターンに戻る</a:t>
            </a:r>
            <a:endParaRPr lang="en-US" altLang="ja-JP" sz="2600" b="1"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lnSpc>
                <a:spcPct val="100000"/>
              </a:lnSpc>
              <a:spcBef>
                <a:spcPts val="0"/>
              </a:spcBef>
              <a:buNone/>
            </a:pPr>
            <a:r>
              <a:rPr lang="ja-JP" altLang="en-US" sz="26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2600" b="1" dirty="0" smtClean="0">
                <a:latin typeface="Meiryo UI" panose="020B0604030504040204" pitchFamily="50" charset="-128"/>
                <a:ea typeface="Meiryo UI" panose="020B0604030504040204" pitchFamily="50" charset="-128"/>
                <a:cs typeface="Meiryo UI" panose="020B0604030504040204" pitchFamily="50" charset="-128"/>
              </a:rPr>
              <a:t>   ことができるようにする　　</a:t>
            </a:r>
            <a:endParaRPr lang="en-US" altLang="ja-JP" sz="2600" b="1" dirty="0">
              <a:latin typeface="Meiryo UI" panose="020B0604030504040204" pitchFamily="50" charset="-128"/>
              <a:ea typeface="Meiryo UI" panose="020B0604030504040204" pitchFamily="50" charset="-128"/>
              <a:cs typeface="Meiryo UI" panose="020B0604030504040204" pitchFamily="50" charset="-128"/>
            </a:endParaRPr>
          </a:p>
          <a:p>
            <a:pPr marL="0" indent="0">
              <a:lnSpc>
                <a:spcPct val="100000"/>
              </a:lnSpc>
              <a:spcBef>
                <a:spcPts val="0"/>
              </a:spcBef>
              <a:buNone/>
            </a:pPr>
            <a:r>
              <a:rPr kumimoji="1" lang="ja-JP" altLang="en-US" sz="2600" b="1" dirty="0" smtClean="0">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2600" b="1"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lnSpc>
                <a:spcPct val="100000"/>
              </a:lnSpc>
              <a:spcBef>
                <a:spcPts val="0"/>
              </a:spcBef>
              <a:buNone/>
            </a:pPr>
            <a:endParaRPr lang="en-US" altLang="ja-JP" sz="2600" b="1"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lnSpc>
                <a:spcPct val="100000"/>
              </a:lnSpc>
              <a:spcBef>
                <a:spcPts val="0"/>
              </a:spcBef>
              <a:buNone/>
            </a:pPr>
            <a:endParaRPr lang="en-US" altLang="ja-JP" sz="2600" b="1" dirty="0">
              <a:latin typeface="Meiryo UI" panose="020B0604030504040204" pitchFamily="50" charset="-128"/>
              <a:ea typeface="Meiryo UI" panose="020B0604030504040204" pitchFamily="50" charset="-128"/>
              <a:cs typeface="Meiryo UI" panose="020B0604030504040204" pitchFamily="50" charset="-128"/>
            </a:endParaRPr>
          </a:p>
          <a:p>
            <a:pPr marL="0" indent="0">
              <a:lnSpc>
                <a:spcPct val="100000"/>
              </a:lnSpc>
              <a:spcBef>
                <a:spcPts val="0"/>
              </a:spcBef>
              <a:buNone/>
            </a:pPr>
            <a:endParaRPr kumimoji="1" lang="en-US" altLang="ja-JP" sz="2600" b="1"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lnSpc>
                <a:spcPct val="100000"/>
              </a:lnSpc>
              <a:spcBef>
                <a:spcPts val="0"/>
              </a:spcBef>
              <a:buNone/>
            </a:pPr>
            <a:endParaRPr kumimoji="1" lang="en-US" altLang="ja-JP" sz="2600" b="1"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lnSpc>
                <a:spcPct val="100000"/>
              </a:lnSpc>
              <a:spcBef>
                <a:spcPts val="600"/>
              </a:spcBef>
              <a:buNone/>
            </a:pPr>
            <a:r>
              <a:rPr lang="ja-JP" altLang="en-US" sz="2600" b="1" dirty="0" smtClean="0">
                <a:latin typeface="Meiryo UI" panose="020B0604030504040204" pitchFamily="50" charset="-128"/>
                <a:ea typeface="Meiryo UI" panose="020B0604030504040204" pitchFamily="50" charset="-128"/>
                <a:cs typeface="Meiryo UI" panose="020B0604030504040204" pitchFamily="50" charset="-128"/>
              </a:rPr>
              <a:t>● 自尊心への配慮</a:t>
            </a:r>
            <a:endParaRPr lang="en-US" altLang="ja-JP" sz="2600" b="1"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lnSpc>
                <a:spcPct val="100000"/>
              </a:lnSpc>
              <a:spcBef>
                <a:spcPts val="0"/>
              </a:spcBef>
              <a:buNone/>
            </a:pPr>
            <a:r>
              <a:rPr kumimoji="1"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2400" b="1" dirty="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排泄介助の際には、恥ずかしさや苦痛が最小限になる</a:t>
            </a:r>
            <a:endParaRPr kumimoji="1" lang="en-US" altLang="ja-JP" sz="2400" b="1"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lnSpc>
                <a:spcPct val="100000"/>
              </a:lnSpc>
              <a:spcBef>
                <a:spcPts val="0"/>
              </a:spcBef>
              <a:buNone/>
            </a:pPr>
            <a:r>
              <a:rPr lang="ja-JP" altLang="en-US" sz="24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ようにする</a:t>
            </a:r>
            <a:endParaRPr kumimoji="1" lang="en-US" altLang="ja-JP" sz="2400" b="1"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lnSpc>
                <a:spcPct val="100000"/>
              </a:lnSpc>
              <a:spcBef>
                <a:spcPts val="0"/>
              </a:spcBef>
              <a:buNone/>
            </a:pPr>
            <a:r>
              <a:rPr lang="ja-JP" altLang="en-US" sz="24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     おむつや尿とりパットの使用が当たり前とは思わず、使用</a:t>
            </a:r>
            <a:endParaRPr lang="en-US" altLang="ja-JP" sz="2400" b="1"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lnSpc>
                <a:spcPct val="100000"/>
              </a:lnSpc>
              <a:spcBef>
                <a:spcPts val="0"/>
              </a:spcBef>
              <a:buNone/>
            </a:pPr>
            <a:r>
              <a:rPr lang="ja-JP" altLang="en-US" sz="24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     せざるを得ない患者の思いを察する</a:t>
            </a:r>
            <a:endParaRPr kumimoji="1" lang="en-US" altLang="ja-JP" sz="2400"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Rectangle 3"/>
          <p:cNvSpPr>
            <a:spLocks noChangeArrowheads="1"/>
          </p:cNvSpPr>
          <p:nvPr/>
        </p:nvSpPr>
        <p:spPr bwMode="auto">
          <a:xfrm>
            <a:off x="259395" y="866899"/>
            <a:ext cx="8569325" cy="118236"/>
          </a:xfrm>
          <a:prstGeom prst="rect">
            <a:avLst/>
          </a:prstGeom>
          <a:gradFill rotWithShape="1">
            <a:gsLst>
              <a:gs pos="0">
                <a:srgbClr val="E4DEF2"/>
              </a:gs>
              <a:gs pos="100000">
                <a:srgbClr val="8A71C9"/>
              </a:gs>
            </a:gsLst>
            <a:lin ang="0" scaled="1"/>
          </a:gradFill>
          <a:ln>
            <a:noFill/>
          </a:ln>
          <a:extLst/>
        </p:spPr>
        <p:txBody>
          <a:bodyPr wrap="none" anchor="ctr"/>
          <a:lstStyle/>
          <a:p>
            <a:pPr algn="r">
              <a:defRPr/>
            </a:pPr>
            <a:endParaRPr lang="ja-JP" altLang="en-US">
              <a:effectLst>
                <a:outerShdw blurRad="38100" dist="38100" dir="2700000" algn="tl">
                  <a:srgbClr val="000000">
                    <a:alpha val="43137"/>
                  </a:srgbClr>
                </a:outerShdw>
              </a:effectLst>
              <a:latin typeface="Arial" charset="0"/>
            </a:endParaRPr>
          </a:p>
        </p:txBody>
      </p:sp>
      <p:sp>
        <p:nvSpPr>
          <p:cNvPr id="7" name="角丸四角形 6"/>
          <p:cNvSpPr/>
          <p:nvPr/>
        </p:nvSpPr>
        <p:spPr>
          <a:xfrm>
            <a:off x="845690" y="3108805"/>
            <a:ext cx="2207172" cy="405452"/>
          </a:xfrm>
          <a:prstGeom prst="roundRect">
            <a:avLst/>
          </a:prstGeom>
          <a:solidFill>
            <a:srgbClr val="D6C1FF"/>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ja-JP" altLang="en-US" sz="2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尿</a:t>
            </a:r>
            <a:r>
              <a:rPr lang="ja-JP" altLang="en-US" sz="2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カテーテル</a:t>
            </a:r>
            <a:endParaRPr kumimoji="1" lang="ja-JP" altLang="en-US" sz="2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正方形/長方形 7"/>
          <p:cNvSpPr/>
          <p:nvPr/>
        </p:nvSpPr>
        <p:spPr>
          <a:xfrm>
            <a:off x="845690" y="2611312"/>
            <a:ext cx="1954925" cy="457200"/>
          </a:xfrm>
          <a:prstGeom prst="rect">
            <a:avLst/>
          </a:prstGeom>
          <a:no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kumimoji="1" lang="ja-JP" altLang="en-US" sz="2200" b="1" dirty="0" smtClean="0">
                <a:solidFill>
                  <a:srgbClr val="7145ED"/>
                </a:solidFill>
                <a:latin typeface="Meiryo UI" panose="020B0604030504040204" pitchFamily="50" charset="-128"/>
                <a:ea typeface="Meiryo UI" panose="020B0604030504040204" pitchFamily="50" charset="-128"/>
                <a:cs typeface="Meiryo UI" panose="020B0604030504040204" pitchFamily="50" charset="-128"/>
              </a:rPr>
              <a:t>ベッド上安静</a:t>
            </a:r>
          </a:p>
        </p:txBody>
      </p:sp>
      <p:sp>
        <p:nvSpPr>
          <p:cNvPr id="9" name="角丸四角形 8"/>
          <p:cNvSpPr/>
          <p:nvPr/>
        </p:nvSpPr>
        <p:spPr>
          <a:xfrm>
            <a:off x="845690" y="3889199"/>
            <a:ext cx="2207172" cy="445746"/>
          </a:xfrm>
          <a:prstGeom prst="roundRect">
            <a:avLst/>
          </a:prstGeom>
          <a:solidFill>
            <a:srgbClr val="D6C1FF"/>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ja-JP" altLang="en-US" sz="2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尿器・便器</a:t>
            </a:r>
            <a:endParaRPr kumimoji="1" lang="ja-JP" altLang="en-US" sz="2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1" name="直線矢印コネクタ 10"/>
          <p:cNvCxnSpPr/>
          <p:nvPr/>
        </p:nvCxnSpPr>
        <p:spPr>
          <a:xfrm>
            <a:off x="1949276" y="3543671"/>
            <a:ext cx="0" cy="345527"/>
          </a:xfrm>
          <a:prstGeom prst="straightConnector1">
            <a:avLst/>
          </a:prstGeom>
          <a:ln w="41275">
            <a:solidFill>
              <a:srgbClr val="7145ED"/>
            </a:solidFill>
            <a:prstDash val="sysDash"/>
            <a:tailEnd type="arrow" w="med" len="sm"/>
          </a:ln>
        </p:spPr>
        <p:style>
          <a:lnRef idx="1">
            <a:schemeClr val="accent1"/>
          </a:lnRef>
          <a:fillRef idx="0">
            <a:schemeClr val="accent1"/>
          </a:fillRef>
          <a:effectRef idx="0">
            <a:schemeClr val="accent1"/>
          </a:effectRef>
          <a:fontRef idx="minor">
            <a:schemeClr val="tx1"/>
          </a:fontRef>
        </p:style>
      </p:cxnSp>
      <p:cxnSp>
        <p:nvCxnSpPr>
          <p:cNvPr id="14" name="直線矢印コネクタ 13"/>
          <p:cNvCxnSpPr/>
          <p:nvPr/>
        </p:nvCxnSpPr>
        <p:spPr>
          <a:xfrm>
            <a:off x="2800615" y="2839912"/>
            <a:ext cx="3045597"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5" name="正方形/長方形 14"/>
          <p:cNvSpPr/>
          <p:nvPr/>
        </p:nvSpPr>
        <p:spPr>
          <a:xfrm>
            <a:off x="5846213" y="2611312"/>
            <a:ext cx="2374711" cy="457200"/>
          </a:xfrm>
          <a:prstGeom prst="rect">
            <a:avLst/>
          </a:prstGeom>
          <a:no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ja-JP" altLang="en-US" sz="2200" b="1" dirty="0" smtClean="0">
                <a:solidFill>
                  <a:srgbClr val="7145ED"/>
                </a:solidFill>
                <a:latin typeface="Meiryo UI" panose="020B0604030504040204" pitchFamily="50" charset="-128"/>
                <a:ea typeface="Meiryo UI" panose="020B0604030504040204" pitchFamily="50" charset="-128"/>
                <a:cs typeface="Meiryo UI" panose="020B0604030504040204" pitchFamily="50" charset="-128"/>
              </a:rPr>
              <a:t>離床・</a:t>
            </a:r>
            <a:r>
              <a:rPr lang="en-US" altLang="ja-JP" sz="2200" b="1" dirty="0" smtClean="0">
                <a:solidFill>
                  <a:srgbClr val="7145ED"/>
                </a:solidFill>
                <a:latin typeface="Meiryo UI" panose="020B0604030504040204" pitchFamily="50" charset="-128"/>
                <a:ea typeface="Meiryo UI" panose="020B0604030504040204" pitchFamily="50" charset="-128"/>
                <a:cs typeface="Meiryo UI" panose="020B0604030504040204" pitchFamily="50" charset="-128"/>
              </a:rPr>
              <a:t>ADL</a:t>
            </a:r>
            <a:r>
              <a:rPr lang="ja-JP" altLang="en-US" sz="2200" b="1" dirty="0" smtClean="0">
                <a:solidFill>
                  <a:srgbClr val="7145ED"/>
                </a:solidFill>
                <a:latin typeface="Meiryo UI" panose="020B0604030504040204" pitchFamily="50" charset="-128"/>
                <a:ea typeface="Meiryo UI" panose="020B0604030504040204" pitchFamily="50" charset="-128"/>
                <a:cs typeface="Meiryo UI" panose="020B0604030504040204" pitchFamily="50" charset="-128"/>
              </a:rPr>
              <a:t>拡大</a:t>
            </a:r>
            <a:endParaRPr kumimoji="1" lang="ja-JP" altLang="en-US" sz="2200" b="1" dirty="0" smtClean="0">
              <a:solidFill>
                <a:srgbClr val="7145ED"/>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8" name="直線矢印コネクタ 17"/>
          <p:cNvCxnSpPr/>
          <p:nvPr/>
        </p:nvCxnSpPr>
        <p:spPr>
          <a:xfrm>
            <a:off x="3052862" y="3311531"/>
            <a:ext cx="853720" cy="371402"/>
          </a:xfrm>
          <a:prstGeom prst="straightConnector1">
            <a:avLst/>
          </a:prstGeom>
          <a:ln w="44450">
            <a:solidFill>
              <a:srgbClr val="7145ED"/>
            </a:solidFill>
            <a:prstDash val="solid"/>
            <a:tailEnd type="arrow"/>
          </a:ln>
        </p:spPr>
        <p:style>
          <a:lnRef idx="1">
            <a:schemeClr val="accent1"/>
          </a:lnRef>
          <a:fillRef idx="0">
            <a:schemeClr val="accent1"/>
          </a:fillRef>
          <a:effectRef idx="0">
            <a:schemeClr val="accent1"/>
          </a:effectRef>
          <a:fontRef idx="minor">
            <a:schemeClr val="tx1"/>
          </a:fontRef>
        </p:style>
      </p:cxnSp>
      <p:sp>
        <p:nvSpPr>
          <p:cNvPr id="21" name="角丸四角形 20"/>
          <p:cNvSpPr/>
          <p:nvPr/>
        </p:nvSpPr>
        <p:spPr>
          <a:xfrm>
            <a:off x="3906582" y="3270561"/>
            <a:ext cx="1629791" cy="891746"/>
          </a:xfrm>
          <a:prstGeom prst="roundRect">
            <a:avLst/>
          </a:prstGeom>
          <a:solidFill>
            <a:srgbClr val="D6C1FF"/>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ja-JP" altLang="en-US" sz="2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ポータブル</a:t>
            </a:r>
            <a:endParaRPr lang="en-US" altLang="ja-JP" sz="2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2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トイレ</a:t>
            </a:r>
            <a:endParaRPr kumimoji="1" lang="ja-JP" altLang="en-US" sz="2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23" name="直線矢印コネクタ 22"/>
          <p:cNvCxnSpPr/>
          <p:nvPr/>
        </p:nvCxnSpPr>
        <p:spPr>
          <a:xfrm flipV="1">
            <a:off x="3052862" y="3772270"/>
            <a:ext cx="853720" cy="339802"/>
          </a:xfrm>
          <a:prstGeom prst="straightConnector1">
            <a:avLst/>
          </a:prstGeom>
          <a:ln w="44450">
            <a:solidFill>
              <a:srgbClr val="7145ED"/>
            </a:solidFill>
            <a:prstDash val="solid"/>
            <a:tailEnd type="arrow"/>
          </a:ln>
        </p:spPr>
        <p:style>
          <a:lnRef idx="1">
            <a:schemeClr val="accent1"/>
          </a:lnRef>
          <a:fillRef idx="0">
            <a:schemeClr val="accent1"/>
          </a:fillRef>
          <a:effectRef idx="0">
            <a:schemeClr val="accent1"/>
          </a:effectRef>
          <a:fontRef idx="minor">
            <a:schemeClr val="tx1"/>
          </a:fontRef>
        </p:style>
      </p:cxnSp>
      <p:sp>
        <p:nvSpPr>
          <p:cNvPr id="26" name="角丸四角形 25"/>
          <p:cNvSpPr/>
          <p:nvPr/>
        </p:nvSpPr>
        <p:spPr>
          <a:xfrm>
            <a:off x="6114829" y="3461119"/>
            <a:ext cx="1837478" cy="543868"/>
          </a:xfrm>
          <a:prstGeom prst="roundRect">
            <a:avLst/>
          </a:prstGeom>
          <a:solidFill>
            <a:srgbClr val="D6C1FF"/>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ja-JP" altLang="en-US" sz="2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トイレ歩行へ</a:t>
            </a:r>
            <a:endParaRPr kumimoji="1" lang="ja-JP" altLang="en-US" sz="2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27" name="直線矢印コネクタ 26"/>
          <p:cNvCxnSpPr>
            <a:stCxn id="21" idx="3"/>
            <a:endCxn id="26" idx="1"/>
          </p:cNvCxnSpPr>
          <p:nvPr/>
        </p:nvCxnSpPr>
        <p:spPr>
          <a:xfrm>
            <a:off x="5536373" y="3716434"/>
            <a:ext cx="578456" cy="16619"/>
          </a:xfrm>
          <a:prstGeom prst="straightConnector1">
            <a:avLst/>
          </a:prstGeom>
          <a:ln w="44450">
            <a:solidFill>
              <a:srgbClr val="7145ED"/>
            </a:solidFill>
            <a:prstDash val="solid"/>
            <a:tailEnd type="arrow"/>
          </a:ln>
        </p:spPr>
        <p:style>
          <a:lnRef idx="1">
            <a:schemeClr val="accent1"/>
          </a:lnRef>
          <a:fillRef idx="0">
            <a:schemeClr val="accent1"/>
          </a:fillRef>
          <a:effectRef idx="0">
            <a:schemeClr val="accent1"/>
          </a:effectRef>
          <a:fontRef idx="minor">
            <a:schemeClr val="tx1"/>
          </a:fontRef>
        </p:style>
      </p:cxnSp>
      <p:sp>
        <p:nvSpPr>
          <p:cNvPr id="17" name="テキスト ボックス 16"/>
          <p:cNvSpPr txBox="1"/>
          <p:nvPr/>
        </p:nvSpPr>
        <p:spPr>
          <a:xfrm>
            <a:off x="577440" y="1127462"/>
            <a:ext cx="1300356" cy="538609"/>
          </a:xfrm>
          <a:prstGeom prst="rect">
            <a:avLst/>
          </a:prstGeom>
          <a:solidFill>
            <a:srgbClr val="9966FF"/>
          </a:solidFill>
          <a:ln w="25400">
            <a:noFill/>
          </a:ln>
        </p:spPr>
        <p:txBody>
          <a:bodyPr wrap="none" rtlCol="0">
            <a:spAutoFit/>
          </a:bodyPr>
          <a:lstStyle/>
          <a:p>
            <a:r>
              <a:rPr kumimoji="1" lang="en-US" altLang="ja-JP" sz="29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29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排泄</a:t>
            </a:r>
            <a:r>
              <a:rPr kumimoji="1" lang="en-US" altLang="ja-JP" sz="29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29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タイトル 1"/>
          <p:cNvSpPr>
            <a:spLocks noGrp="1"/>
          </p:cNvSpPr>
          <p:nvPr>
            <p:ph type="title"/>
          </p:nvPr>
        </p:nvSpPr>
        <p:spPr>
          <a:xfrm>
            <a:off x="259395" y="157656"/>
            <a:ext cx="8255955" cy="768361"/>
          </a:xfrm>
        </p:spPr>
        <p:txBody>
          <a:bodyPr>
            <a:normAutofit/>
          </a:bodyPr>
          <a:lstStyle/>
          <a:p>
            <a:pPr algn="ctr"/>
            <a:r>
              <a:rPr lang="ja-JP" altLang="en-US" sz="3000" b="1" dirty="0" smtClean="0">
                <a:latin typeface="Meiryo UI" panose="020B0604030504040204" pitchFamily="50" charset="-128"/>
                <a:ea typeface="Meiryo UI" panose="020B0604030504040204" pitchFamily="50" charset="-128"/>
                <a:cs typeface="Meiryo UI" panose="020B0604030504040204" pitchFamily="50" charset="-128"/>
              </a:rPr>
              <a:t>早期退院に向けた日常生活支援のポイント②</a:t>
            </a:r>
            <a:endParaRPr kumimoji="1" lang="ja-JP" altLang="en-US" sz="3000" dirty="0"/>
          </a:p>
        </p:txBody>
      </p:sp>
    </p:spTree>
    <p:extLst>
      <p:ext uri="{BB962C8B-B14F-4D97-AF65-F5344CB8AC3E}">
        <p14:creationId xmlns:p14="http://schemas.microsoft.com/office/powerpoint/2010/main" val="20934063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434463" y="1610435"/>
            <a:ext cx="8494377" cy="4189864"/>
          </a:xfrm>
        </p:spPr>
        <p:txBody>
          <a:bodyPr>
            <a:normAutofit/>
          </a:bodyPr>
          <a:lstStyle/>
          <a:p>
            <a:pPr marL="0" indent="0">
              <a:buNone/>
            </a:pPr>
            <a:r>
              <a:rPr kumimoji="1" lang="ja-JP" altLang="en-US" sz="2900" dirty="0" smtClean="0">
                <a:solidFill>
                  <a:srgbClr val="7145ED"/>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900" b="1" dirty="0" smtClean="0">
                <a:latin typeface="Meiryo UI" panose="020B0604030504040204" pitchFamily="50" charset="-128"/>
                <a:ea typeface="Meiryo UI" panose="020B0604030504040204" pitchFamily="50" charset="-128"/>
                <a:cs typeface="Meiryo UI" panose="020B0604030504040204" pitchFamily="50" charset="-128"/>
              </a:rPr>
              <a:t>認知症ケアの</a:t>
            </a:r>
            <a:r>
              <a:rPr lang="ja-JP" altLang="en-US" sz="2900" b="1" dirty="0" smtClean="0">
                <a:solidFill>
                  <a:srgbClr val="7145ED"/>
                </a:solidFill>
                <a:latin typeface="Meiryo UI" panose="020B0604030504040204" pitchFamily="50" charset="-128"/>
                <a:ea typeface="Meiryo UI" panose="020B0604030504040204" pitchFamily="50" charset="-128"/>
                <a:cs typeface="Meiryo UI" panose="020B0604030504040204" pitchFamily="50" charset="-128"/>
              </a:rPr>
              <a:t>現状を把握</a:t>
            </a:r>
            <a:r>
              <a:rPr lang="ja-JP" altLang="en-US" sz="2900" b="1" dirty="0" smtClean="0">
                <a:latin typeface="Meiryo UI" panose="020B0604030504040204" pitchFamily="50" charset="-128"/>
                <a:ea typeface="Meiryo UI" panose="020B0604030504040204" pitchFamily="50" charset="-128"/>
                <a:cs typeface="Meiryo UI" panose="020B0604030504040204" pitchFamily="50" charset="-128"/>
              </a:rPr>
              <a:t>する</a:t>
            </a:r>
            <a:endParaRPr lang="en-US" altLang="ja-JP" sz="2900" b="1"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kumimoji="1" lang="ja-JP" altLang="en-US" sz="2700" b="1" dirty="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2700" b="1" dirty="0" smtClean="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27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問題の抽出</a:t>
            </a:r>
            <a:r>
              <a:rPr kumimoji="1" lang="ja-JP" altLang="en-US" sz="2700" b="1" dirty="0" smtClean="0">
                <a:latin typeface="Meiryo UI" panose="020B0604030504040204" pitchFamily="50" charset="-128"/>
                <a:ea typeface="Meiryo UI" panose="020B0604030504040204" pitchFamily="50" charset="-128"/>
                <a:cs typeface="Meiryo UI" panose="020B0604030504040204" pitchFamily="50" charset="-128"/>
              </a:rPr>
              <a:t>：どのようなところに問題があるのか</a:t>
            </a:r>
            <a:endParaRPr kumimoji="1" lang="en-US" altLang="ja-JP" sz="2700" b="1"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27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2700" b="1" dirty="0" smtClean="0">
                <a:latin typeface="Meiryo UI" panose="020B0604030504040204" pitchFamily="50" charset="-128"/>
                <a:ea typeface="Meiryo UI" panose="020B0604030504040204" pitchFamily="50" charset="-128"/>
                <a:cs typeface="Meiryo UI" panose="020B0604030504040204" pitchFamily="50" charset="-128"/>
              </a:rPr>
              <a:t>　　　　　　　     どのようなところは</a:t>
            </a:r>
            <a:r>
              <a:rPr lang="ja-JP" altLang="en-US" sz="2700" b="1" u="sng"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うまくできている</a:t>
            </a:r>
            <a:r>
              <a:rPr lang="ja-JP" altLang="en-US" sz="2700" b="1" dirty="0" smtClean="0">
                <a:latin typeface="Meiryo UI" panose="020B0604030504040204" pitchFamily="50" charset="-128"/>
                <a:ea typeface="Meiryo UI" panose="020B0604030504040204" pitchFamily="50" charset="-128"/>
                <a:cs typeface="Meiryo UI" panose="020B0604030504040204" pitchFamily="50" charset="-128"/>
              </a:rPr>
              <a:t>のか</a:t>
            </a:r>
            <a:endParaRPr lang="en-US" altLang="ja-JP" sz="2700" b="1"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kumimoji="1" lang="ja-JP" altLang="en-US" sz="2700" b="1" dirty="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2700" b="1" dirty="0" smtClean="0">
                <a:latin typeface="Meiryo UI" panose="020B0604030504040204" pitchFamily="50" charset="-128"/>
                <a:ea typeface="Meiryo UI" panose="020B0604030504040204" pitchFamily="50" charset="-128"/>
                <a:cs typeface="Meiryo UI" panose="020B0604030504040204" pitchFamily="50" charset="-128"/>
              </a:rPr>
              <a:t>  ・認知症患者の受診・入院状況の把握</a:t>
            </a:r>
            <a:endParaRPr kumimoji="1" lang="en-US" altLang="ja-JP" sz="2700" b="1"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27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2700" b="1" dirty="0" smtClean="0">
                <a:latin typeface="Meiryo UI" panose="020B0604030504040204" pitchFamily="50" charset="-128"/>
                <a:ea typeface="Meiryo UI" panose="020B0604030504040204" pitchFamily="50" charset="-128"/>
                <a:cs typeface="Meiryo UI" panose="020B0604030504040204" pitchFamily="50" charset="-128"/>
              </a:rPr>
              <a:t>  ・治療とケアの実態や課題、ケアの質の把握</a:t>
            </a:r>
            <a:endParaRPr kumimoji="1" lang="en-US" altLang="ja-JP" sz="2700" b="1"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29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2900" b="1" dirty="0" smtClean="0">
                <a:latin typeface="Meiryo UI" panose="020B0604030504040204" pitchFamily="50" charset="-128"/>
                <a:ea typeface="Meiryo UI" panose="020B0604030504040204" pitchFamily="50" charset="-128"/>
                <a:cs typeface="Meiryo UI" panose="020B0604030504040204" pitchFamily="50" charset="-128"/>
              </a:rPr>
              <a:t>　</a:t>
            </a:r>
            <a:endParaRPr lang="en-US" altLang="ja-JP" sz="2900" b="1" dirty="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29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2900" b="1" dirty="0" smtClean="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29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これらの現状および課題を</a:t>
            </a:r>
            <a:endParaRPr kumimoji="1" lang="en-US" altLang="ja-JP" sz="29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marL="0" indent="0" algn="ctr">
              <a:buNone/>
            </a:pPr>
            <a:r>
              <a:rPr kumimoji="1" lang="ja-JP" altLang="en-US" sz="29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定期的に把握するための</a:t>
            </a:r>
            <a:r>
              <a:rPr lang="ja-JP" altLang="en-US" sz="29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仕組みをつくる</a:t>
            </a:r>
            <a:endParaRPr kumimoji="1" lang="ja-JP" altLang="en-US" sz="29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Rectangle 3"/>
          <p:cNvSpPr>
            <a:spLocks noChangeArrowheads="1"/>
          </p:cNvSpPr>
          <p:nvPr/>
        </p:nvSpPr>
        <p:spPr bwMode="auto">
          <a:xfrm>
            <a:off x="262789" y="1187359"/>
            <a:ext cx="8569325" cy="118236"/>
          </a:xfrm>
          <a:prstGeom prst="rect">
            <a:avLst/>
          </a:prstGeom>
          <a:gradFill rotWithShape="1">
            <a:gsLst>
              <a:gs pos="0">
                <a:srgbClr val="E4DEF2"/>
              </a:gs>
              <a:gs pos="100000">
                <a:srgbClr val="8A71C9"/>
              </a:gs>
            </a:gsLst>
            <a:lin ang="0" scaled="1"/>
          </a:gradFill>
          <a:ln>
            <a:noFill/>
          </a:ln>
          <a:extLst/>
        </p:spPr>
        <p:txBody>
          <a:bodyPr wrap="none" anchor="ctr"/>
          <a:lstStyle/>
          <a:p>
            <a:pPr algn="r">
              <a:defRPr/>
            </a:pPr>
            <a:endParaRPr lang="ja-JP" altLang="en-US">
              <a:effectLst>
                <a:outerShdw blurRad="38100" dist="38100" dir="2700000" algn="tl">
                  <a:srgbClr val="000000">
                    <a:alpha val="43137"/>
                  </a:srgbClr>
                </a:outerShdw>
              </a:effectLst>
              <a:latin typeface="Arial" charset="0"/>
            </a:endParaRPr>
          </a:p>
        </p:txBody>
      </p:sp>
      <p:sp>
        <p:nvSpPr>
          <p:cNvPr id="6" name="下矢印 5"/>
          <p:cNvSpPr/>
          <p:nvPr/>
        </p:nvSpPr>
        <p:spPr>
          <a:xfrm>
            <a:off x="3475161" y="4142694"/>
            <a:ext cx="1072291" cy="385250"/>
          </a:xfrm>
          <a:prstGeom prst="downArrow">
            <a:avLst/>
          </a:prstGeom>
          <a:solidFill>
            <a:srgbClr val="7145ED"/>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kumimoji="1" lang="ja-JP" altLang="en-US" dirty="0" smtClean="0">
              <a:solidFill>
                <a:schemeClr val="tx1"/>
              </a:solidFill>
            </a:endParaRPr>
          </a:p>
        </p:txBody>
      </p:sp>
      <p:sp>
        <p:nvSpPr>
          <p:cNvPr id="8" name="Rectangle 2"/>
          <p:cNvSpPr txBox="1">
            <a:spLocks noChangeArrowheads="1"/>
          </p:cNvSpPr>
          <p:nvPr/>
        </p:nvSpPr>
        <p:spPr>
          <a:xfrm>
            <a:off x="106361" y="122831"/>
            <a:ext cx="8753475" cy="1064524"/>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lnSpc>
                <a:spcPct val="110000"/>
              </a:lnSpc>
            </a:pPr>
            <a:r>
              <a:rPr lang="en-US" altLang="ja-JP" sz="2500" b="1" dirty="0" smtClean="0">
                <a:solidFill>
                  <a:schemeClr val="tx1">
                    <a:lumMod val="50000"/>
                    <a:lumOff val="50000"/>
                  </a:schemeClr>
                </a:solidFill>
                <a:latin typeface="Trebuchet MS" panose="020B0603020202020204" pitchFamily="34" charset="0"/>
                <a:ea typeface="Meiryo UI" panose="020B0604030504040204" pitchFamily="50" charset="-128"/>
                <a:cs typeface="Meiryo UI" panose="020B0604030504040204" pitchFamily="50" charset="-128"/>
              </a:rPr>
              <a:t>2</a:t>
            </a:r>
            <a:r>
              <a:rPr lang="en-US" altLang="ja-JP" sz="2500" b="1" dirty="0" smtClean="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2500" b="1" dirty="0" smtClean="0">
                <a:solidFill>
                  <a:schemeClr val="tx1">
                    <a:lumMod val="50000"/>
                    <a:lumOff val="50000"/>
                  </a:schemeClr>
                </a:solidFill>
                <a:latin typeface="Trebuchet MS" panose="020B0603020202020204" pitchFamily="34" charset="0"/>
                <a:ea typeface="Meiryo UI" panose="020B0604030504040204" pitchFamily="50" charset="-128"/>
                <a:cs typeface="Meiryo UI" panose="020B0604030504040204" pitchFamily="50" charset="-128"/>
              </a:rPr>
              <a:t>-3</a:t>
            </a:r>
            <a:r>
              <a:rPr lang="ja-JP" altLang="en-US" sz="2500" b="1" dirty="0" smtClean="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rPr>
              <a:t>　認知症・せん妄ケア充実のための方策</a:t>
            </a:r>
            <a:endParaRPr lang="en-US" altLang="ja-JP" sz="2500" b="1" dirty="0" smtClean="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endParaRPr>
          </a:p>
          <a:p>
            <a:pPr algn="ctr">
              <a:lnSpc>
                <a:spcPct val="110000"/>
              </a:lnSpc>
              <a:spcAft>
                <a:spcPts val="600"/>
              </a:spcAft>
            </a:pPr>
            <a:r>
              <a:rPr lang="ja-JP" altLang="en-US" sz="2800" b="1" dirty="0">
                <a:latin typeface="Meiryo UI" panose="020B0604030504040204" pitchFamily="50" charset="-128"/>
                <a:ea typeface="Meiryo UI" panose="020B0604030504040204" pitchFamily="50" charset="-128"/>
                <a:cs typeface="Meiryo UI" panose="020B0604030504040204" pitchFamily="50" charset="-128"/>
              </a:rPr>
              <a:t>②</a:t>
            </a:r>
            <a:r>
              <a:rPr lang="ja-JP" altLang="en-US" sz="2800" b="1" dirty="0" smtClean="0">
                <a:latin typeface="Meiryo UI" panose="020B0604030504040204" pitchFamily="50" charset="-128"/>
                <a:ea typeface="Meiryo UI" panose="020B0604030504040204" pitchFamily="50" charset="-128"/>
                <a:cs typeface="Meiryo UI" panose="020B0604030504040204" pitchFamily="50" charset="-128"/>
              </a:rPr>
              <a:t> 認知症ケアの改善に向けた部署</a:t>
            </a:r>
            <a:r>
              <a:rPr lang="en-US" altLang="ja-JP" sz="28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2800" b="1" dirty="0" smtClean="0">
                <a:latin typeface="Meiryo UI" panose="020B0604030504040204" pitchFamily="50" charset="-128"/>
                <a:ea typeface="Meiryo UI" panose="020B0604030504040204" pitchFamily="50" charset="-128"/>
                <a:cs typeface="Meiryo UI" panose="020B0604030504040204" pitchFamily="50" charset="-128"/>
              </a:rPr>
              <a:t>病棟</a:t>
            </a:r>
            <a:r>
              <a:rPr lang="en-US" altLang="ja-JP" sz="28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2800" b="1" dirty="0" smtClean="0">
                <a:latin typeface="Meiryo UI" panose="020B0604030504040204" pitchFamily="50" charset="-128"/>
                <a:ea typeface="Meiryo UI" panose="020B0604030504040204" pitchFamily="50" charset="-128"/>
                <a:cs typeface="Meiryo UI" panose="020B0604030504040204" pitchFamily="50" charset="-128"/>
              </a:rPr>
              <a:t>単位での取組</a:t>
            </a:r>
            <a:endParaRPr lang="en-US" altLang="ja-JP" sz="2800" b="1" kern="10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76231772"/>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278369" y="985140"/>
            <a:ext cx="8428905" cy="5674972"/>
          </a:xfrm>
        </p:spPr>
        <p:txBody>
          <a:bodyPr>
            <a:noAutofit/>
          </a:bodyPr>
          <a:lstStyle/>
          <a:p>
            <a:pPr marL="0" indent="0">
              <a:lnSpc>
                <a:spcPct val="100000"/>
              </a:lnSpc>
              <a:spcBef>
                <a:spcPts val="0"/>
              </a:spcBef>
              <a:buNone/>
            </a:pPr>
            <a:r>
              <a:rPr lang="ja-JP" altLang="en-US" b="1" dirty="0" smtClean="0">
                <a:solidFill>
                  <a:srgbClr val="7145ED"/>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現状の分析と改善の</a:t>
            </a:r>
            <a:r>
              <a:rPr lang="ja-JP" altLang="en-US" b="1" dirty="0" smtClean="0">
                <a:solidFill>
                  <a:srgbClr val="7145ED"/>
                </a:solidFill>
                <a:latin typeface="Meiryo UI" panose="020B0604030504040204" pitchFamily="50" charset="-128"/>
                <a:ea typeface="Meiryo UI" panose="020B0604030504040204" pitchFamily="50" charset="-128"/>
                <a:cs typeface="Meiryo UI" panose="020B0604030504040204" pitchFamily="50" charset="-128"/>
              </a:rPr>
              <a:t>目標設定</a:t>
            </a:r>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をする</a:t>
            </a:r>
            <a:endParaRPr kumimoji="1" lang="en-US" altLang="ja-JP" b="1"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lnSpc>
                <a:spcPct val="100000"/>
              </a:lnSpc>
              <a:spcBef>
                <a:spcPts val="600"/>
              </a:spcBef>
              <a:buNone/>
            </a:pPr>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20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誰にとっての問題なのか？</a:t>
            </a:r>
            <a:endParaRPr lang="en-US" altLang="ja-JP" sz="20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marL="0" indent="0">
              <a:lnSpc>
                <a:spcPct val="100000"/>
              </a:lnSpc>
              <a:spcBef>
                <a:spcPts val="0"/>
              </a:spcBef>
              <a:buNone/>
            </a:pPr>
            <a:r>
              <a:rPr kumimoji="1"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2000" b="1" dirty="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 スタッフ間で話し合い、自分たちのケアの</a:t>
            </a:r>
            <a:r>
              <a:rPr kumimoji="1" lang="ja-JP" altLang="en-US" sz="2000" b="1" u="sng"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理想を言語化</a:t>
            </a:r>
            <a:r>
              <a:rPr kumimoji="1"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する</a:t>
            </a:r>
            <a:endParaRPr lang="en-US" altLang="ja-JP" sz="2000" b="1"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lnSpc>
                <a:spcPct val="100000"/>
              </a:lnSpc>
              <a:spcBef>
                <a:spcPts val="2400"/>
              </a:spcBef>
              <a:buNone/>
            </a:pPr>
            <a:r>
              <a:rPr kumimoji="1" lang="ja-JP" altLang="en-US" sz="2000" b="1" dirty="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 具体的な</a:t>
            </a:r>
            <a:r>
              <a:rPr lang="ja-JP" altLang="en-US" sz="2000" b="1" u="sng" dirty="0" smtClean="0">
                <a:latin typeface="Meiryo UI" panose="020B0604030504040204" pitchFamily="50" charset="-128"/>
                <a:ea typeface="Meiryo UI" panose="020B0604030504040204" pitchFamily="50" charset="-128"/>
                <a:cs typeface="Meiryo UI" panose="020B0604030504040204" pitchFamily="50" charset="-128"/>
              </a:rPr>
              <a:t>行動目標</a:t>
            </a:r>
            <a:r>
              <a:rPr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を設定する</a:t>
            </a:r>
            <a:endParaRPr lang="en-US" altLang="ja-JP" sz="2000" b="1"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lnSpc>
                <a:spcPct val="100000"/>
              </a:lnSpc>
              <a:spcBef>
                <a:spcPts val="1800"/>
              </a:spcBef>
              <a:buNone/>
            </a:pPr>
            <a:r>
              <a:rPr lang="ja-JP" altLang="en-US" sz="20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　　      問題の解決、理想に向かっての努力など</a:t>
            </a:r>
            <a:endParaRPr lang="en-US" altLang="ja-JP" sz="2000" b="1"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lnSpc>
                <a:spcPct val="100000"/>
              </a:lnSpc>
              <a:spcBef>
                <a:spcPts val="1800"/>
              </a:spcBef>
              <a:buNone/>
            </a:pPr>
            <a:endParaRPr lang="en-US" altLang="ja-JP" sz="2000" b="1"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lnSpc>
                <a:spcPct val="100000"/>
              </a:lnSpc>
              <a:spcBef>
                <a:spcPts val="2400"/>
              </a:spcBef>
              <a:buNone/>
            </a:pPr>
            <a:r>
              <a:rPr lang="ja-JP" altLang="en-US" sz="2000" b="1" dirty="0" smtClean="0">
                <a:solidFill>
                  <a:srgbClr val="7145ED"/>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2000" b="1" dirty="0" smtClean="0">
              <a:solidFill>
                <a:srgbClr val="7145ED"/>
              </a:solidFill>
              <a:latin typeface="Meiryo UI" panose="020B0604030504040204" pitchFamily="50" charset="-128"/>
              <a:ea typeface="Meiryo UI" panose="020B0604030504040204" pitchFamily="50" charset="-128"/>
              <a:cs typeface="Meiryo UI" panose="020B0604030504040204" pitchFamily="50" charset="-128"/>
            </a:endParaRPr>
          </a:p>
          <a:p>
            <a:pPr marL="0" indent="0">
              <a:lnSpc>
                <a:spcPct val="100000"/>
              </a:lnSpc>
              <a:spcBef>
                <a:spcPts val="2400"/>
              </a:spcBef>
              <a:buNone/>
            </a:pPr>
            <a:r>
              <a:rPr lang="ja-JP" altLang="en-US" sz="2000" b="1" dirty="0" smtClean="0">
                <a:solidFill>
                  <a:srgbClr val="7145ED"/>
                </a:solidFill>
                <a:latin typeface="Meiryo UI" panose="020B0604030504040204" pitchFamily="50" charset="-128"/>
                <a:ea typeface="Meiryo UI" panose="020B0604030504040204" pitchFamily="50" charset="-128"/>
                <a:cs typeface="Meiryo UI" panose="020B0604030504040204" pitchFamily="50" charset="-128"/>
              </a:rPr>
              <a:t>●取り組みの強化</a:t>
            </a:r>
            <a:r>
              <a:rPr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を図る</a:t>
            </a:r>
            <a:endParaRPr lang="en-US" altLang="ja-JP" sz="2000" b="1"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lnSpc>
                <a:spcPct val="100000"/>
              </a:lnSpc>
              <a:spcBef>
                <a:spcPts val="600"/>
              </a:spcBef>
              <a:buNone/>
            </a:pPr>
            <a:r>
              <a:rPr lang="ja-JP" altLang="en-US" sz="20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     ・ 何ができたかを確認する→効果がどこに現れているかを</a:t>
            </a:r>
            <a:endParaRPr lang="en-US" altLang="ja-JP" sz="2000" b="1"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lnSpc>
                <a:spcPct val="100000"/>
              </a:lnSpc>
              <a:spcBef>
                <a:spcPts val="0"/>
              </a:spcBef>
              <a:buNone/>
            </a:pPr>
            <a:r>
              <a:rPr lang="ja-JP" altLang="en-US" sz="20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      　確認し、共有する→</a:t>
            </a:r>
            <a:r>
              <a:rPr lang="ja-JP" altLang="en-US" sz="20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うまくいっていれば喜びを分かち合う</a:t>
            </a:r>
            <a:endParaRPr lang="en-US" altLang="ja-JP" sz="20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marL="0" indent="0">
              <a:lnSpc>
                <a:spcPct val="100000"/>
              </a:lnSpc>
              <a:spcBef>
                <a:spcPts val="0"/>
              </a:spcBef>
              <a:buNone/>
            </a:pPr>
            <a:r>
              <a:rPr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　　　　　　　　　　　　　      　うまくいっていない場合はその原因を</a:t>
            </a:r>
            <a:endParaRPr lang="en-US" altLang="ja-JP" sz="2000" b="1"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lnSpc>
                <a:spcPct val="100000"/>
              </a:lnSpc>
              <a:spcBef>
                <a:spcPts val="0"/>
              </a:spcBef>
              <a:buNone/>
            </a:pPr>
            <a:r>
              <a:rPr lang="ja-JP" altLang="en-US" sz="20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                                 探り、取り組みの修正を行う</a:t>
            </a:r>
            <a:endParaRPr lang="en-US" altLang="ja-JP" sz="2000" b="1"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lnSpc>
                <a:spcPct val="100000"/>
              </a:lnSpc>
              <a:spcBef>
                <a:spcPts val="0"/>
              </a:spcBef>
              <a:buNone/>
            </a:pPr>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24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24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看護管理者は取り組みを推進していることをスタッフに示す</a:t>
            </a:r>
            <a:endParaRPr lang="en-US" altLang="ja-JP" sz="24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Rectangle 3"/>
          <p:cNvSpPr>
            <a:spLocks noChangeArrowheads="1"/>
          </p:cNvSpPr>
          <p:nvPr/>
        </p:nvSpPr>
        <p:spPr bwMode="auto">
          <a:xfrm>
            <a:off x="259395" y="866903"/>
            <a:ext cx="8569325" cy="118236"/>
          </a:xfrm>
          <a:prstGeom prst="rect">
            <a:avLst/>
          </a:prstGeom>
          <a:gradFill rotWithShape="1">
            <a:gsLst>
              <a:gs pos="0">
                <a:srgbClr val="E4DEF2"/>
              </a:gs>
              <a:gs pos="100000">
                <a:srgbClr val="8A71C9"/>
              </a:gs>
            </a:gsLst>
            <a:lin ang="0" scaled="1"/>
          </a:gradFill>
          <a:ln>
            <a:noFill/>
          </a:ln>
          <a:extLst/>
        </p:spPr>
        <p:txBody>
          <a:bodyPr wrap="none" anchor="ctr"/>
          <a:lstStyle/>
          <a:p>
            <a:pPr algn="r">
              <a:defRPr/>
            </a:pPr>
            <a:endParaRPr lang="ja-JP" altLang="en-US">
              <a:effectLst>
                <a:outerShdw blurRad="38100" dist="38100" dir="2700000" algn="tl">
                  <a:srgbClr val="000000">
                    <a:alpha val="43137"/>
                  </a:srgbClr>
                </a:outerShdw>
              </a:effectLst>
              <a:latin typeface="Arial" charset="0"/>
            </a:endParaRPr>
          </a:p>
        </p:txBody>
      </p:sp>
      <p:sp>
        <p:nvSpPr>
          <p:cNvPr id="7" name="下矢印 6"/>
          <p:cNvSpPr/>
          <p:nvPr/>
        </p:nvSpPr>
        <p:spPr>
          <a:xfrm>
            <a:off x="2417470" y="2857328"/>
            <a:ext cx="652157" cy="244602"/>
          </a:xfrm>
          <a:prstGeom prst="downArrow">
            <a:avLst/>
          </a:prstGeom>
          <a:solidFill>
            <a:srgbClr val="7145ED"/>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kumimoji="1" lang="ja-JP" altLang="en-US" dirty="0" smtClean="0">
              <a:solidFill>
                <a:schemeClr val="tx1"/>
              </a:solidFill>
            </a:endParaRPr>
          </a:p>
        </p:txBody>
      </p:sp>
      <p:sp>
        <p:nvSpPr>
          <p:cNvPr id="8" name="下矢印 7"/>
          <p:cNvSpPr/>
          <p:nvPr/>
        </p:nvSpPr>
        <p:spPr>
          <a:xfrm>
            <a:off x="2084289" y="2235335"/>
            <a:ext cx="398282" cy="265738"/>
          </a:xfrm>
          <a:prstGeom prst="downArrow">
            <a:avLst/>
          </a:prstGeom>
          <a:solidFill>
            <a:schemeClr val="tx1">
              <a:lumMod val="50000"/>
              <a:lumOff val="50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kumimoji="1" lang="ja-JP" altLang="en-US" dirty="0" smtClean="0">
              <a:solidFill>
                <a:schemeClr val="tx1"/>
              </a:solidFill>
            </a:endParaRPr>
          </a:p>
        </p:txBody>
      </p:sp>
      <p:sp>
        <p:nvSpPr>
          <p:cNvPr id="10" name="タイトル 1"/>
          <p:cNvSpPr>
            <a:spLocks noGrp="1"/>
          </p:cNvSpPr>
          <p:nvPr>
            <p:ph type="title"/>
          </p:nvPr>
        </p:nvSpPr>
        <p:spPr>
          <a:xfrm>
            <a:off x="416079" y="157660"/>
            <a:ext cx="8255955" cy="768361"/>
          </a:xfrm>
        </p:spPr>
        <p:txBody>
          <a:bodyPr>
            <a:normAutofit/>
          </a:bodyPr>
          <a:lstStyle/>
          <a:p>
            <a:pPr algn="ctr"/>
            <a:r>
              <a:rPr lang="ja-JP" altLang="en-US" sz="3000" b="1" dirty="0" smtClean="0">
                <a:latin typeface="Meiryo UI" panose="020B0604030504040204" pitchFamily="50" charset="-128"/>
                <a:ea typeface="Meiryo UI" panose="020B0604030504040204" pitchFamily="50" charset="-128"/>
                <a:cs typeface="Meiryo UI" panose="020B0604030504040204" pitchFamily="50" charset="-128"/>
              </a:rPr>
              <a:t>改善の目標設定と取組みの強化</a:t>
            </a:r>
            <a:endParaRPr kumimoji="1" lang="ja-JP" altLang="en-US" sz="3000" dirty="0"/>
          </a:p>
        </p:txBody>
      </p:sp>
      <p:sp>
        <p:nvSpPr>
          <p:cNvPr id="2" name="四角形吹き出し 1"/>
          <p:cNvSpPr/>
          <p:nvPr/>
        </p:nvSpPr>
        <p:spPr>
          <a:xfrm>
            <a:off x="4488949" y="3346532"/>
            <a:ext cx="4524422" cy="1146628"/>
          </a:xfrm>
          <a:prstGeom prst="wedgeRectCallout">
            <a:avLst/>
          </a:prstGeom>
          <a:ln/>
        </p:spPr>
        <p:style>
          <a:lnRef idx="1">
            <a:schemeClr val="accent4"/>
          </a:lnRef>
          <a:fillRef idx="2">
            <a:schemeClr val="accent4"/>
          </a:fillRef>
          <a:effectRef idx="1">
            <a:schemeClr val="accent4"/>
          </a:effectRef>
          <a:fontRef idx="minor">
            <a:schemeClr val="dk1"/>
          </a:fontRef>
        </p:style>
        <p:txBody>
          <a:bodyPr rtlCol="0" anchor="t" anchorCtr="0"/>
          <a:lstStyle/>
          <a:p>
            <a:pPr algn="ctr"/>
            <a:r>
              <a:rPr kumimoji="1" lang="ja-JP" altLang="en-US" sz="2400" b="1" dirty="0" smtClean="0">
                <a:solidFill>
                  <a:schemeClr val="tx1"/>
                </a:solidFill>
              </a:rPr>
              <a:t>院内でやっていることを、啓発・アピールすることはコアメンバーのモチベーション向上につながる。</a:t>
            </a:r>
          </a:p>
        </p:txBody>
      </p:sp>
      <p:sp>
        <p:nvSpPr>
          <p:cNvPr id="5" name="角丸四角形吹き出し 4"/>
          <p:cNvSpPr/>
          <p:nvPr/>
        </p:nvSpPr>
        <p:spPr>
          <a:xfrm>
            <a:off x="259395" y="3490690"/>
            <a:ext cx="3528833" cy="1110339"/>
          </a:xfrm>
          <a:prstGeom prst="wedgeRoundRectCallout">
            <a:avLst/>
          </a:prstGeom>
          <a:ln/>
        </p:spPr>
        <p:style>
          <a:lnRef idx="1">
            <a:schemeClr val="accent2"/>
          </a:lnRef>
          <a:fillRef idx="2">
            <a:schemeClr val="accent2"/>
          </a:fillRef>
          <a:effectRef idx="1">
            <a:schemeClr val="accent2"/>
          </a:effectRef>
          <a:fontRef idx="minor">
            <a:schemeClr val="dk1"/>
          </a:fontRef>
        </p:style>
        <p:txBody>
          <a:bodyPr rtlCol="0" anchor="t" anchorCtr="0"/>
          <a:lstStyle/>
          <a:p>
            <a:pPr algn="ctr"/>
            <a:r>
              <a:rPr kumimoji="1" lang="ja-JP" altLang="en-US" sz="2800" b="1" dirty="0" smtClean="0">
                <a:solidFill>
                  <a:schemeClr val="tx1"/>
                </a:solidFill>
              </a:rPr>
              <a:t>管理者は自己効力理論を活用してください。</a:t>
            </a:r>
          </a:p>
        </p:txBody>
      </p:sp>
    </p:spTree>
    <p:extLst>
      <p:ext uri="{BB962C8B-B14F-4D97-AF65-F5344CB8AC3E}">
        <p14:creationId xmlns:p14="http://schemas.microsoft.com/office/powerpoint/2010/main" val="14580918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573205" y="985135"/>
            <a:ext cx="8255515" cy="5010315"/>
          </a:xfrm>
        </p:spPr>
        <p:txBody>
          <a:bodyPr>
            <a:normAutofit/>
          </a:bodyPr>
          <a:lstStyle/>
          <a:p>
            <a:pPr marL="0" indent="0">
              <a:buNone/>
            </a:pPr>
            <a:r>
              <a:rPr lang="ja-JP" altLang="en-US" sz="2900" b="1" dirty="0" smtClean="0">
                <a:solidFill>
                  <a:srgbClr val="7145ED"/>
                </a:solidFill>
                <a:latin typeface="Meiryo UI" panose="020B0604030504040204" pitchFamily="50" charset="-128"/>
                <a:ea typeface="Meiryo UI" panose="020B0604030504040204" pitchFamily="50" charset="-128"/>
                <a:cs typeface="Meiryo UI" panose="020B0604030504040204" pitchFamily="50" charset="-128"/>
              </a:rPr>
              <a:t>●定期的</a:t>
            </a:r>
            <a:r>
              <a:rPr lang="ja-JP" altLang="en-US" sz="2900" b="1" dirty="0">
                <a:solidFill>
                  <a:srgbClr val="7145ED"/>
                </a:solidFill>
                <a:latin typeface="Meiryo UI" panose="020B0604030504040204" pitchFamily="50" charset="-128"/>
                <a:ea typeface="Meiryo UI" panose="020B0604030504040204" pitchFamily="50" charset="-128"/>
                <a:cs typeface="Meiryo UI" panose="020B0604030504040204" pitchFamily="50" charset="-128"/>
              </a:rPr>
              <a:t>な評価</a:t>
            </a:r>
            <a:r>
              <a:rPr lang="ja-JP" altLang="en-US" sz="2900" b="1" dirty="0">
                <a:latin typeface="Meiryo UI" panose="020B0604030504040204" pitchFamily="50" charset="-128"/>
                <a:ea typeface="Meiryo UI" panose="020B0604030504040204" pitchFamily="50" charset="-128"/>
                <a:cs typeface="Meiryo UI" panose="020B0604030504040204" pitchFamily="50" charset="-128"/>
              </a:rPr>
              <a:t>を行う</a:t>
            </a:r>
            <a:endParaRPr lang="en-US" altLang="ja-JP" sz="2900" b="1" dirty="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26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26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評価の視点</a:t>
            </a:r>
            <a:r>
              <a:rPr lang="ja-JP" altLang="en-US" sz="26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：①患者</a:t>
            </a:r>
            <a:r>
              <a:rPr lang="ja-JP" altLang="en-US" sz="26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・家族にとってどうか</a:t>
            </a:r>
            <a:endParaRPr lang="en-US" altLang="ja-JP" sz="26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26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6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②スタッフ</a:t>
            </a:r>
            <a:r>
              <a:rPr lang="ja-JP" altLang="en-US" sz="26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にとってどうか</a:t>
            </a:r>
            <a:endParaRPr lang="en-US" altLang="ja-JP" sz="26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26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6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③病院</a:t>
            </a:r>
            <a:r>
              <a:rPr lang="ja-JP" altLang="en-US" sz="26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全体としてどう</a:t>
            </a:r>
            <a:r>
              <a:rPr lang="ja-JP" altLang="en-US" sz="26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か</a:t>
            </a:r>
            <a:endParaRPr lang="en-US" altLang="ja-JP" sz="26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marL="0" indent="0">
              <a:spcBef>
                <a:spcPts val="3000"/>
              </a:spcBef>
              <a:buNone/>
            </a:pPr>
            <a:r>
              <a:rPr lang="ja-JP" altLang="en-US" sz="2600" b="1" dirty="0" smtClean="0">
                <a:latin typeface="Meiryo UI" panose="020B0604030504040204" pitchFamily="50" charset="-128"/>
                <a:ea typeface="Meiryo UI" panose="020B0604030504040204" pitchFamily="50" charset="-128"/>
                <a:cs typeface="Meiryo UI" panose="020B0604030504040204" pitchFamily="50" charset="-128"/>
              </a:rPr>
              <a:t>　・良い面も悪い面も率直に取り上げ、継続する価値が</a:t>
            </a:r>
            <a:endParaRPr lang="en-US" altLang="ja-JP" sz="2600" b="1"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26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2600" b="1" dirty="0" smtClean="0">
                <a:latin typeface="Meiryo UI" panose="020B0604030504040204" pitchFamily="50" charset="-128"/>
                <a:ea typeface="Meiryo UI" panose="020B0604030504040204" pitchFamily="50" charset="-128"/>
                <a:cs typeface="Meiryo UI" panose="020B0604030504040204" pitchFamily="50" charset="-128"/>
              </a:rPr>
              <a:t>　あるか、</a:t>
            </a:r>
            <a:r>
              <a:rPr lang="ja-JP" altLang="en-US" sz="26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修正すべき点はないか話し合う</a:t>
            </a:r>
            <a:endParaRPr lang="ja-JP" altLang="en-US" sz="26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右中かっこ 3"/>
          <p:cNvSpPr/>
          <p:nvPr/>
        </p:nvSpPr>
        <p:spPr>
          <a:xfrm>
            <a:off x="6666005" y="2019869"/>
            <a:ext cx="248700" cy="1317051"/>
          </a:xfrm>
          <a:prstGeom prst="rightBrace">
            <a:avLst>
              <a:gd name="adj1" fmla="val 49490"/>
              <a:gd name="adj2" fmla="val 50000"/>
            </a:avLst>
          </a:prstGeom>
          <a:ln w="381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5" name="テキスト ボックス 4"/>
          <p:cNvSpPr txBox="1"/>
          <p:nvPr/>
        </p:nvSpPr>
        <p:spPr>
          <a:xfrm>
            <a:off x="6914705" y="2236963"/>
            <a:ext cx="1455848" cy="892552"/>
          </a:xfrm>
          <a:prstGeom prst="rect">
            <a:avLst/>
          </a:prstGeom>
          <a:noFill/>
        </p:spPr>
        <p:txBody>
          <a:bodyPr wrap="none" rtlCol="0">
            <a:spAutoFit/>
          </a:bodyPr>
          <a:lstStyle/>
          <a:p>
            <a:r>
              <a:rPr kumimoji="1" lang="ja-JP" altLang="en-US" sz="2600" b="1" dirty="0" smtClean="0">
                <a:latin typeface="Meiryo UI" panose="020B0604030504040204" pitchFamily="50" charset="-128"/>
                <a:ea typeface="Meiryo UI" panose="020B0604030504040204" pitchFamily="50" charset="-128"/>
                <a:cs typeface="Meiryo UI" panose="020B0604030504040204" pitchFamily="50" charset="-128"/>
              </a:rPr>
              <a:t>複合的に</a:t>
            </a:r>
            <a:endParaRPr kumimoji="1" lang="en-US" altLang="ja-JP" sz="2600" b="1"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2600" b="1" dirty="0" smtClean="0">
                <a:latin typeface="Meiryo UI" panose="020B0604030504040204" pitchFamily="50" charset="-128"/>
                <a:ea typeface="Meiryo UI" panose="020B0604030504040204" pitchFamily="50" charset="-128"/>
                <a:cs typeface="Meiryo UI" panose="020B0604030504040204" pitchFamily="50" charset="-128"/>
              </a:rPr>
              <a:t>評価する</a:t>
            </a:r>
            <a:endParaRPr kumimoji="1" lang="ja-JP" altLang="en-US" sz="26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Rectangle 3"/>
          <p:cNvSpPr>
            <a:spLocks noChangeArrowheads="1"/>
          </p:cNvSpPr>
          <p:nvPr/>
        </p:nvSpPr>
        <p:spPr bwMode="auto">
          <a:xfrm>
            <a:off x="259395" y="866899"/>
            <a:ext cx="8569325" cy="118236"/>
          </a:xfrm>
          <a:prstGeom prst="rect">
            <a:avLst/>
          </a:prstGeom>
          <a:gradFill rotWithShape="1">
            <a:gsLst>
              <a:gs pos="0">
                <a:srgbClr val="E4DEF2"/>
              </a:gs>
              <a:gs pos="100000">
                <a:srgbClr val="8A71C9"/>
              </a:gs>
            </a:gsLst>
            <a:lin ang="0" scaled="1"/>
          </a:gradFill>
          <a:ln>
            <a:noFill/>
          </a:ln>
          <a:extLst/>
        </p:spPr>
        <p:txBody>
          <a:bodyPr wrap="none" anchor="ctr"/>
          <a:lstStyle/>
          <a:p>
            <a:pPr algn="r">
              <a:defRPr/>
            </a:pPr>
            <a:endParaRPr lang="ja-JP" altLang="en-US">
              <a:effectLst>
                <a:outerShdw blurRad="38100" dist="38100" dir="2700000" algn="tl">
                  <a:srgbClr val="000000">
                    <a:alpha val="43137"/>
                  </a:srgbClr>
                </a:outerShdw>
              </a:effectLst>
              <a:latin typeface="Arial" charset="0"/>
            </a:endParaRPr>
          </a:p>
        </p:txBody>
      </p:sp>
      <p:sp>
        <p:nvSpPr>
          <p:cNvPr id="7" name="タイトル 1"/>
          <p:cNvSpPr>
            <a:spLocks noGrp="1"/>
          </p:cNvSpPr>
          <p:nvPr>
            <p:ph type="title"/>
          </p:nvPr>
        </p:nvSpPr>
        <p:spPr>
          <a:xfrm>
            <a:off x="416079" y="157660"/>
            <a:ext cx="8255955" cy="768361"/>
          </a:xfrm>
        </p:spPr>
        <p:txBody>
          <a:bodyPr>
            <a:normAutofit/>
          </a:bodyPr>
          <a:lstStyle/>
          <a:p>
            <a:pPr algn="ctr"/>
            <a:r>
              <a:rPr lang="ja-JP" altLang="en-US" sz="3000" b="1" dirty="0" smtClean="0">
                <a:latin typeface="Meiryo UI" panose="020B0604030504040204" pitchFamily="50" charset="-128"/>
                <a:ea typeface="Meiryo UI" panose="020B0604030504040204" pitchFamily="50" charset="-128"/>
                <a:cs typeface="Meiryo UI" panose="020B0604030504040204" pitchFamily="50" charset="-128"/>
              </a:rPr>
              <a:t>定期的な評価</a:t>
            </a:r>
            <a:endParaRPr kumimoji="1" lang="ja-JP" altLang="en-US" sz="3000" dirty="0"/>
          </a:p>
        </p:txBody>
      </p:sp>
      <p:sp>
        <p:nvSpPr>
          <p:cNvPr id="2" name="角丸四角形 1"/>
          <p:cNvSpPr/>
          <p:nvPr/>
        </p:nvSpPr>
        <p:spPr>
          <a:xfrm>
            <a:off x="259395" y="4310743"/>
            <a:ext cx="8463691" cy="2293257"/>
          </a:xfrm>
          <a:prstGeom prst="roundRect">
            <a:avLst/>
          </a:prstGeom>
          <a:ln/>
        </p:spPr>
        <p:style>
          <a:lnRef idx="1">
            <a:schemeClr val="accent4"/>
          </a:lnRef>
          <a:fillRef idx="2">
            <a:schemeClr val="accent4"/>
          </a:fillRef>
          <a:effectRef idx="1">
            <a:schemeClr val="accent4"/>
          </a:effectRef>
          <a:fontRef idx="minor">
            <a:schemeClr val="dk1"/>
          </a:fontRef>
        </p:style>
        <p:txBody>
          <a:bodyPr rtlCol="0" anchor="t" anchorCtr="0"/>
          <a:lstStyle/>
          <a:p>
            <a:pPr algn="ctr"/>
            <a:r>
              <a:rPr lang="ja-JP" altLang="en-US" sz="3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取り組みの成果は、すぐに表れるものではなく、意識的に見つけてそれをスタッフに提示することが重要（スタッフが頑張っていることを直接言葉で伝えること、他職種に取り組みをアピールすること）</a:t>
            </a:r>
            <a:endParaRPr kumimoji="1" lang="ja-JP" altLang="en-US" sz="3200" b="1" dirty="0" smtClean="0">
              <a:solidFill>
                <a:schemeClr val="tx1"/>
              </a:solidFill>
            </a:endParaRPr>
          </a:p>
        </p:txBody>
      </p:sp>
    </p:spTree>
    <p:extLst>
      <p:ext uri="{BB962C8B-B14F-4D97-AF65-F5344CB8AC3E}">
        <p14:creationId xmlns:p14="http://schemas.microsoft.com/office/powerpoint/2010/main" val="85473610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272451" y="1583139"/>
            <a:ext cx="8584948" cy="5166004"/>
          </a:xfrm>
        </p:spPr>
        <p:txBody>
          <a:bodyPr>
            <a:noAutofit/>
          </a:bodyPr>
          <a:lstStyle/>
          <a:p>
            <a:pPr marL="0" indent="0" algn="ctr">
              <a:lnSpc>
                <a:spcPct val="100000"/>
              </a:lnSpc>
              <a:spcAft>
                <a:spcPts val="1200"/>
              </a:spcAft>
              <a:buNone/>
            </a:pPr>
            <a:r>
              <a:rPr kumimoji="1" lang="en-US" altLang="ja-JP" sz="2900" b="1" dirty="0" smtClean="0">
                <a:solidFill>
                  <a:srgbClr val="7145ED"/>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2900" b="1" dirty="0" smtClean="0">
                <a:solidFill>
                  <a:srgbClr val="7145ED"/>
                </a:solidFill>
                <a:latin typeface="Meiryo UI" panose="020B0604030504040204" pitchFamily="50" charset="-128"/>
                <a:ea typeface="Meiryo UI" panose="020B0604030504040204" pitchFamily="50" charset="-128"/>
                <a:cs typeface="Meiryo UI" panose="020B0604030504040204" pitchFamily="50" charset="-128"/>
              </a:rPr>
              <a:t>看護管理者の取り組み①</a:t>
            </a:r>
            <a:r>
              <a:rPr kumimoji="1" lang="en-US" altLang="ja-JP" sz="2900" b="1" dirty="0" smtClean="0">
                <a:solidFill>
                  <a:srgbClr val="7145ED"/>
                </a:solidFill>
                <a:latin typeface="Meiryo UI" panose="020B0604030504040204" pitchFamily="50" charset="-128"/>
                <a:ea typeface="Meiryo UI" panose="020B0604030504040204" pitchFamily="50" charset="-128"/>
                <a:cs typeface="Meiryo UI" panose="020B0604030504040204" pitchFamily="50" charset="-128"/>
              </a:rPr>
              <a:t>〉</a:t>
            </a:r>
          </a:p>
          <a:p>
            <a:pPr marL="0" indent="0">
              <a:lnSpc>
                <a:spcPct val="100000"/>
              </a:lnSpc>
              <a:buNone/>
            </a:pPr>
            <a:r>
              <a:rPr kumimoji="1" lang="ja-JP" altLang="en-US" sz="290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2900" b="1" dirty="0" smtClean="0">
                <a:latin typeface="Meiryo UI" panose="020B0604030504040204" pitchFamily="50" charset="-128"/>
                <a:ea typeface="Meiryo UI" panose="020B0604030504040204" pitchFamily="50" charset="-128"/>
                <a:cs typeface="Meiryo UI" panose="020B0604030504040204" pitchFamily="50" charset="-128"/>
              </a:rPr>
              <a:t>認知症</a:t>
            </a:r>
            <a:r>
              <a:rPr lang="ja-JP" altLang="en-US" sz="2900" b="1" dirty="0">
                <a:latin typeface="Meiryo UI" panose="020B0604030504040204" pitchFamily="50" charset="-128"/>
                <a:ea typeface="Meiryo UI" panose="020B0604030504040204" pitchFamily="50" charset="-128"/>
                <a:cs typeface="Meiryo UI" panose="020B0604030504040204" pitchFamily="50" charset="-128"/>
              </a:rPr>
              <a:t>ケアに関する</a:t>
            </a:r>
            <a:r>
              <a:rPr lang="ja-JP" altLang="en-US" sz="2900" b="1" dirty="0">
                <a:solidFill>
                  <a:srgbClr val="7145ED"/>
                </a:solidFill>
                <a:latin typeface="Meiryo UI" panose="020B0604030504040204" pitchFamily="50" charset="-128"/>
                <a:ea typeface="Meiryo UI" panose="020B0604030504040204" pitchFamily="50" charset="-128"/>
                <a:cs typeface="Meiryo UI" panose="020B0604030504040204" pitchFamily="50" charset="-128"/>
              </a:rPr>
              <a:t>知識を実践に</a:t>
            </a:r>
            <a:r>
              <a:rPr lang="ja-JP" altLang="en-US" sz="2900" b="1" dirty="0" smtClean="0">
                <a:solidFill>
                  <a:srgbClr val="7145ED"/>
                </a:solidFill>
                <a:latin typeface="Meiryo UI" panose="020B0604030504040204" pitchFamily="50" charset="-128"/>
                <a:ea typeface="Meiryo UI" panose="020B0604030504040204" pitchFamily="50" charset="-128"/>
                <a:cs typeface="Meiryo UI" panose="020B0604030504040204" pitchFamily="50" charset="-128"/>
              </a:rPr>
              <a:t>活かせる</a:t>
            </a:r>
            <a:r>
              <a:rPr lang="ja-JP" altLang="en-US" sz="2900" b="1" dirty="0" smtClean="0">
                <a:latin typeface="Meiryo UI" panose="020B0604030504040204" pitchFamily="50" charset="-128"/>
                <a:ea typeface="Meiryo UI" panose="020B0604030504040204" pitchFamily="50" charset="-128"/>
                <a:cs typeface="Meiryo UI" panose="020B0604030504040204" pitchFamily="50" charset="-128"/>
              </a:rPr>
              <a:t>ようにする</a:t>
            </a:r>
            <a:endParaRPr lang="en-US" altLang="ja-JP" sz="2900" b="1"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lnSpc>
                <a:spcPct val="100000"/>
              </a:lnSpc>
              <a:buNone/>
            </a:pPr>
            <a:r>
              <a:rPr lang="ja-JP" altLang="en-US" sz="2700" b="1" dirty="0" smtClean="0">
                <a:latin typeface="Meiryo UI" panose="020B0604030504040204" pitchFamily="50" charset="-128"/>
                <a:ea typeface="Meiryo UI" panose="020B0604030504040204" pitchFamily="50" charset="-128"/>
                <a:cs typeface="Meiryo UI" panose="020B0604030504040204" pitchFamily="50" charset="-128"/>
              </a:rPr>
              <a:t>　　   スタッフの学習</a:t>
            </a:r>
            <a:r>
              <a:rPr lang="ja-JP" altLang="en-US" sz="2700" b="1" dirty="0">
                <a:latin typeface="Meiryo UI" panose="020B0604030504040204" pitchFamily="50" charset="-128"/>
                <a:ea typeface="Meiryo UI" panose="020B0604030504040204" pitchFamily="50" charset="-128"/>
                <a:cs typeface="Meiryo UI" panose="020B0604030504040204" pitchFamily="50" charset="-128"/>
              </a:rPr>
              <a:t>したこと</a:t>
            </a:r>
            <a:r>
              <a:rPr lang="ja-JP" altLang="en-US" sz="2700" b="1" dirty="0" smtClean="0">
                <a:latin typeface="Meiryo UI" panose="020B0604030504040204" pitchFamily="50" charset="-128"/>
                <a:ea typeface="Meiryo UI" panose="020B0604030504040204" pitchFamily="50" charset="-128"/>
                <a:cs typeface="Meiryo UI" panose="020B0604030504040204" pitchFamily="50" charset="-128"/>
              </a:rPr>
              <a:t>が</a:t>
            </a:r>
            <a:endParaRPr lang="en-US" altLang="ja-JP" sz="2700" b="1" dirty="0" smtClean="0">
              <a:latin typeface="Meiryo UI" panose="020B0604030504040204" pitchFamily="50" charset="-128"/>
              <a:ea typeface="Meiryo UI" panose="020B0604030504040204" pitchFamily="50" charset="-128"/>
              <a:cs typeface="Meiryo UI" panose="020B0604030504040204" pitchFamily="50" charset="-128"/>
            </a:endParaRPr>
          </a:p>
          <a:p>
            <a:pPr marL="514350" indent="-514350">
              <a:lnSpc>
                <a:spcPct val="100000"/>
              </a:lnSpc>
              <a:buFont typeface="+mj-ea"/>
              <a:buAutoNum type="circleNumDbPlain"/>
            </a:pPr>
            <a:r>
              <a:rPr lang="ja-JP" altLang="en-US" sz="2700" b="1" u="sng" dirty="0" smtClean="0">
                <a:latin typeface="Meiryo UI" panose="020B0604030504040204" pitchFamily="50" charset="-128"/>
                <a:ea typeface="Meiryo UI" panose="020B0604030504040204" pitchFamily="50" charset="-128"/>
                <a:cs typeface="Meiryo UI" panose="020B0604030504040204" pitchFamily="50" charset="-128"/>
              </a:rPr>
              <a:t>患者</a:t>
            </a:r>
            <a:r>
              <a:rPr lang="ja-JP" altLang="en-US" sz="2700" b="1" u="sng" dirty="0">
                <a:latin typeface="Meiryo UI" panose="020B0604030504040204" pitchFamily="50" charset="-128"/>
                <a:ea typeface="Meiryo UI" panose="020B0604030504040204" pitchFamily="50" charset="-128"/>
                <a:cs typeface="Meiryo UI" panose="020B0604030504040204" pitchFamily="50" charset="-128"/>
              </a:rPr>
              <a:t>の状態把握</a:t>
            </a:r>
            <a:r>
              <a:rPr lang="ja-JP" altLang="en-US" sz="2700" b="1"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2700" b="1" dirty="0" smtClean="0">
              <a:latin typeface="Meiryo UI" panose="020B0604030504040204" pitchFamily="50" charset="-128"/>
              <a:ea typeface="Meiryo UI" panose="020B0604030504040204" pitchFamily="50" charset="-128"/>
              <a:cs typeface="Meiryo UI" panose="020B0604030504040204" pitchFamily="50" charset="-128"/>
            </a:endParaRPr>
          </a:p>
          <a:p>
            <a:pPr marL="514350" indent="-514350">
              <a:lnSpc>
                <a:spcPct val="100000"/>
              </a:lnSpc>
              <a:buFont typeface="+mj-ea"/>
              <a:buAutoNum type="circleNumDbPlain"/>
            </a:pPr>
            <a:r>
              <a:rPr lang="ja-JP" altLang="en-US" sz="2700" b="1" u="sng" dirty="0" smtClean="0">
                <a:latin typeface="Meiryo UI" panose="020B0604030504040204" pitchFamily="50" charset="-128"/>
                <a:ea typeface="Meiryo UI" panose="020B0604030504040204" pitchFamily="50" charset="-128"/>
                <a:cs typeface="Meiryo UI" panose="020B0604030504040204" pitchFamily="50" charset="-128"/>
              </a:rPr>
              <a:t>行動の裏付け</a:t>
            </a:r>
            <a:r>
              <a:rPr lang="ja-JP" altLang="en-US" sz="2700" b="1"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2700" b="1" dirty="0" smtClean="0">
              <a:latin typeface="Meiryo UI" panose="020B0604030504040204" pitchFamily="50" charset="-128"/>
              <a:ea typeface="Meiryo UI" panose="020B0604030504040204" pitchFamily="50" charset="-128"/>
              <a:cs typeface="Meiryo UI" panose="020B0604030504040204" pitchFamily="50" charset="-128"/>
            </a:endParaRPr>
          </a:p>
          <a:p>
            <a:pPr marL="514350" indent="-514350">
              <a:lnSpc>
                <a:spcPct val="100000"/>
              </a:lnSpc>
              <a:buFont typeface="+mj-ea"/>
              <a:buAutoNum type="circleNumDbPlain"/>
            </a:pPr>
            <a:r>
              <a:rPr lang="ja-JP" altLang="en-US" sz="2700" b="1" u="sng" dirty="0" smtClean="0">
                <a:latin typeface="Meiryo UI" panose="020B0604030504040204" pitchFamily="50" charset="-128"/>
                <a:ea typeface="Meiryo UI" panose="020B0604030504040204" pitchFamily="50" charset="-128"/>
                <a:cs typeface="Meiryo UI" panose="020B0604030504040204" pitchFamily="50" charset="-128"/>
              </a:rPr>
              <a:t>ケアの選択</a:t>
            </a:r>
            <a:r>
              <a:rPr lang="ja-JP" altLang="en-US" sz="2700" b="1"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2700" b="1" dirty="0" smtClean="0">
              <a:latin typeface="Meiryo UI" panose="020B0604030504040204" pitchFamily="50" charset="-128"/>
              <a:ea typeface="Meiryo UI" panose="020B0604030504040204" pitchFamily="50" charset="-128"/>
              <a:cs typeface="Meiryo UI" panose="020B0604030504040204" pitchFamily="50" charset="-128"/>
            </a:endParaRPr>
          </a:p>
          <a:p>
            <a:pPr marL="514350" indent="-514350">
              <a:lnSpc>
                <a:spcPct val="100000"/>
              </a:lnSpc>
              <a:buFont typeface="+mj-ea"/>
              <a:buAutoNum type="circleNumDbPlain"/>
            </a:pPr>
            <a:r>
              <a:rPr lang="ja-JP" altLang="en-US" sz="2700" b="1" u="sng" dirty="0" smtClean="0">
                <a:latin typeface="Meiryo UI" panose="020B0604030504040204" pitchFamily="50" charset="-128"/>
                <a:ea typeface="Meiryo UI" panose="020B0604030504040204" pitchFamily="50" charset="-128"/>
                <a:cs typeface="Meiryo UI" panose="020B0604030504040204" pitchFamily="50" charset="-128"/>
              </a:rPr>
              <a:t>評価</a:t>
            </a:r>
            <a:r>
              <a:rPr lang="ja-JP" altLang="en-US" sz="2700" b="1" u="sng" dirty="0">
                <a:latin typeface="Meiryo UI" panose="020B0604030504040204" pitchFamily="50" charset="-128"/>
                <a:ea typeface="Meiryo UI" panose="020B0604030504040204" pitchFamily="50" charset="-128"/>
                <a:cs typeface="Meiryo UI" panose="020B0604030504040204" pitchFamily="50" charset="-128"/>
              </a:rPr>
              <a:t>に活用</a:t>
            </a:r>
            <a:r>
              <a:rPr lang="ja-JP" altLang="en-US" sz="2700" b="1" dirty="0">
                <a:latin typeface="Meiryo UI" panose="020B0604030504040204" pitchFamily="50" charset="-128"/>
                <a:ea typeface="Meiryo UI" panose="020B0604030504040204" pitchFamily="50" charset="-128"/>
                <a:cs typeface="Meiryo UI" panose="020B0604030504040204" pitchFamily="50" charset="-128"/>
              </a:rPr>
              <a:t>できるよう</a:t>
            </a:r>
            <a:r>
              <a:rPr lang="ja-JP" altLang="en-US" sz="2700" b="1" dirty="0" smtClean="0">
                <a:latin typeface="Meiryo UI" panose="020B0604030504040204" pitchFamily="50" charset="-128"/>
                <a:ea typeface="Meiryo UI" panose="020B0604030504040204" pitchFamily="50" charset="-128"/>
                <a:cs typeface="Meiryo UI" panose="020B0604030504040204" pitchFamily="50" charset="-128"/>
              </a:rPr>
              <a:t>に支援</a:t>
            </a:r>
            <a:r>
              <a:rPr lang="ja-JP" altLang="en-US" sz="2700" b="1"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2700" b="1"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lnSpc>
                <a:spcPct val="100000"/>
              </a:lnSpc>
              <a:buNone/>
            </a:pPr>
            <a:r>
              <a:rPr lang="ja-JP" altLang="en-US" sz="27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2700" b="1" dirty="0" smtClean="0">
                <a:latin typeface="Meiryo UI" panose="020B0604030504040204" pitchFamily="50" charset="-128"/>
                <a:ea typeface="Meiryo UI" panose="020B0604030504040204" pitchFamily="50" charset="-128"/>
                <a:cs typeface="Meiryo UI" panose="020B0604030504040204" pitchFamily="50" charset="-128"/>
              </a:rPr>
              <a:t>  学んだ</a:t>
            </a:r>
            <a:r>
              <a:rPr lang="ja-JP" altLang="en-US" sz="2700" b="1" dirty="0">
                <a:latin typeface="Meiryo UI" panose="020B0604030504040204" pitchFamily="50" charset="-128"/>
                <a:ea typeface="Meiryo UI" panose="020B0604030504040204" pitchFamily="50" charset="-128"/>
                <a:cs typeface="Meiryo UI" panose="020B0604030504040204" pitchFamily="50" charset="-128"/>
              </a:rPr>
              <a:t>知識を今いる患者に置き換えて説明することで</a:t>
            </a:r>
            <a:endParaRPr lang="en-US" altLang="ja-JP" sz="2700" b="1" dirty="0">
              <a:latin typeface="Meiryo UI" panose="020B0604030504040204" pitchFamily="50" charset="-128"/>
              <a:ea typeface="Meiryo UI" panose="020B0604030504040204" pitchFamily="50" charset="-128"/>
              <a:cs typeface="Meiryo UI" panose="020B0604030504040204" pitchFamily="50" charset="-128"/>
            </a:endParaRPr>
          </a:p>
          <a:p>
            <a:pPr marL="0" indent="0">
              <a:lnSpc>
                <a:spcPct val="100000"/>
              </a:lnSpc>
              <a:buNone/>
            </a:pPr>
            <a:r>
              <a:rPr lang="ja-JP" altLang="en-US" sz="27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2700" b="1" dirty="0" smtClean="0">
                <a:latin typeface="Meiryo UI" panose="020B0604030504040204" pitchFamily="50" charset="-128"/>
                <a:ea typeface="Meiryo UI" panose="020B0604030504040204" pitchFamily="50" charset="-128"/>
                <a:cs typeface="Meiryo UI" panose="020B0604030504040204" pitchFamily="50" charset="-128"/>
              </a:rPr>
              <a:t> 知識</a:t>
            </a:r>
            <a:r>
              <a:rPr lang="ja-JP" altLang="en-US" sz="2700" b="1" dirty="0">
                <a:latin typeface="Meiryo UI" panose="020B0604030504040204" pitchFamily="50" charset="-128"/>
                <a:ea typeface="Meiryo UI" panose="020B0604030504040204" pitchFamily="50" charset="-128"/>
                <a:cs typeface="Meiryo UI" panose="020B0604030504040204" pitchFamily="50" charset="-128"/>
              </a:rPr>
              <a:t>と現象が</a:t>
            </a:r>
            <a:r>
              <a:rPr lang="ja-JP" altLang="en-US" sz="2700" b="1" dirty="0" smtClean="0">
                <a:latin typeface="Meiryo UI" panose="020B0604030504040204" pitchFamily="50" charset="-128"/>
                <a:ea typeface="Meiryo UI" panose="020B0604030504040204" pitchFamily="50" charset="-128"/>
                <a:cs typeface="Meiryo UI" panose="020B0604030504040204" pitchFamily="50" charset="-128"/>
              </a:rPr>
              <a:t>結びつく　</a:t>
            </a:r>
            <a:endParaRPr kumimoji="1" lang="ja-JP" altLang="en-US" sz="27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Rectangle 3"/>
          <p:cNvSpPr>
            <a:spLocks noChangeArrowheads="1"/>
          </p:cNvSpPr>
          <p:nvPr/>
        </p:nvSpPr>
        <p:spPr bwMode="auto">
          <a:xfrm>
            <a:off x="320245" y="1187356"/>
            <a:ext cx="8569325" cy="118236"/>
          </a:xfrm>
          <a:prstGeom prst="rect">
            <a:avLst/>
          </a:prstGeom>
          <a:gradFill rotWithShape="1">
            <a:gsLst>
              <a:gs pos="0">
                <a:srgbClr val="E4DEF2"/>
              </a:gs>
              <a:gs pos="100000">
                <a:srgbClr val="8A71C9"/>
              </a:gs>
            </a:gsLst>
            <a:lin ang="0" scaled="1"/>
          </a:gradFill>
          <a:ln>
            <a:noFill/>
          </a:ln>
          <a:extLst/>
        </p:spPr>
        <p:txBody>
          <a:bodyPr wrap="none" anchor="ctr"/>
          <a:lstStyle/>
          <a:p>
            <a:pPr algn="r">
              <a:defRPr/>
            </a:pPr>
            <a:endParaRPr lang="ja-JP" altLang="en-US">
              <a:effectLst>
                <a:outerShdw blurRad="38100" dist="38100" dir="2700000" algn="tl">
                  <a:srgbClr val="000000">
                    <a:alpha val="43137"/>
                  </a:srgbClr>
                </a:outerShdw>
              </a:effectLst>
              <a:latin typeface="Arial" charset="0"/>
            </a:endParaRPr>
          </a:p>
        </p:txBody>
      </p:sp>
      <p:sp>
        <p:nvSpPr>
          <p:cNvPr id="5" name="Rectangle 2"/>
          <p:cNvSpPr txBox="1">
            <a:spLocks noChangeArrowheads="1"/>
          </p:cNvSpPr>
          <p:nvPr/>
        </p:nvSpPr>
        <p:spPr>
          <a:xfrm>
            <a:off x="136096" y="259309"/>
            <a:ext cx="8753475" cy="88710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lnSpc>
                <a:spcPct val="110000"/>
              </a:lnSpc>
            </a:pPr>
            <a:r>
              <a:rPr lang="en-US" altLang="ja-JP" sz="2500" b="1" dirty="0" smtClean="0">
                <a:solidFill>
                  <a:schemeClr val="tx1">
                    <a:lumMod val="50000"/>
                    <a:lumOff val="50000"/>
                  </a:schemeClr>
                </a:solidFill>
                <a:latin typeface="Trebuchet MS" panose="020B0603020202020204" pitchFamily="34" charset="0"/>
                <a:ea typeface="Meiryo UI" panose="020B0604030504040204" pitchFamily="50" charset="-128"/>
                <a:cs typeface="Meiryo UI" panose="020B0604030504040204" pitchFamily="50" charset="-128"/>
              </a:rPr>
              <a:t>2</a:t>
            </a:r>
            <a:r>
              <a:rPr lang="en-US" altLang="ja-JP" sz="2500" b="1" dirty="0" smtClean="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2500" b="1" dirty="0" smtClean="0">
                <a:solidFill>
                  <a:schemeClr val="tx1">
                    <a:lumMod val="50000"/>
                    <a:lumOff val="50000"/>
                  </a:schemeClr>
                </a:solidFill>
                <a:latin typeface="Trebuchet MS" panose="020B0603020202020204" pitchFamily="34" charset="0"/>
                <a:ea typeface="Meiryo UI" panose="020B0604030504040204" pitchFamily="50" charset="-128"/>
                <a:cs typeface="Meiryo UI" panose="020B0604030504040204" pitchFamily="50" charset="-128"/>
              </a:rPr>
              <a:t>-3</a:t>
            </a:r>
            <a:r>
              <a:rPr lang="ja-JP" altLang="en-US" sz="2500" b="1" dirty="0" smtClean="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rPr>
              <a:t>　認知症・せん妄ケア充実のための方策</a:t>
            </a:r>
            <a:endParaRPr lang="en-US" altLang="ja-JP" sz="2500" b="1" dirty="0" smtClean="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endParaRPr>
          </a:p>
          <a:p>
            <a:pPr algn="ctr">
              <a:lnSpc>
                <a:spcPct val="110000"/>
              </a:lnSpc>
              <a:spcAft>
                <a:spcPts val="600"/>
              </a:spcAft>
            </a:pPr>
            <a:r>
              <a:rPr lang="ja-JP" altLang="en-US" sz="2700" b="1" dirty="0" smtClean="0">
                <a:latin typeface="Meiryo UI" panose="020B0604030504040204" pitchFamily="50" charset="-128"/>
                <a:ea typeface="Meiryo UI" panose="020B0604030504040204" pitchFamily="50" charset="-128"/>
                <a:cs typeface="Meiryo UI" panose="020B0604030504040204" pitchFamily="50" charset="-128"/>
              </a:rPr>
              <a:t>③ スタッフの認知症ケアへの意欲が維持できるよう支援する</a:t>
            </a:r>
            <a:endParaRPr lang="en-US" altLang="ja-JP" sz="2400" b="1"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下矢印 5"/>
          <p:cNvSpPr/>
          <p:nvPr/>
        </p:nvSpPr>
        <p:spPr>
          <a:xfrm rot="5246964">
            <a:off x="3976687" y="3950069"/>
            <a:ext cx="1072291" cy="385250"/>
          </a:xfrm>
          <a:prstGeom prst="downArrow">
            <a:avLst/>
          </a:prstGeom>
          <a:solidFill>
            <a:srgbClr val="7145ED"/>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kumimoji="1" lang="ja-JP" altLang="en-US" dirty="0" smtClean="0">
              <a:solidFill>
                <a:schemeClr val="tx1"/>
              </a:solidFill>
            </a:endParaRPr>
          </a:p>
        </p:txBody>
      </p:sp>
    </p:spTree>
    <p:extLst>
      <p:ext uri="{BB962C8B-B14F-4D97-AF65-F5344CB8AC3E}">
        <p14:creationId xmlns:p14="http://schemas.microsoft.com/office/powerpoint/2010/main" val="228100229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355842" y="926017"/>
            <a:ext cx="8376430" cy="5502166"/>
          </a:xfrm>
        </p:spPr>
        <p:txBody>
          <a:bodyPr>
            <a:noAutofit/>
          </a:bodyPr>
          <a:lstStyle/>
          <a:p>
            <a:pPr marL="0" indent="0">
              <a:lnSpc>
                <a:spcPct val="100000"/>
              </a:lnSpc>
              <a:spcBef>
                <a:spcPts val="0"/>
              </a:spcBef>
              <a:buNone/>
            </a:pPr>
            <a:r>
              <a:rPr lang="en-US" altLang="ja-JP" sz="2900" b="1" dirty="0">
                <a:solidFill>
                  <a:srgbClr val="7145ED"/>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900" b="1" dirty="0">
                <a:solidFill>
                  <a:srgbClr val="7145ED"/>
                </a:solidFill>
                <a:latin typeface="Meiryo UI" panose="020B0604030504040204" pitchFamily="50" charset="-128"/>
                <a:ea typeface="Meiryo UI" panose="020B0604030504040204" pitchFamily="50" charset="-128"/>
                <a:cs typeface="Meiryo UI" panose="020B0604030504040204" pitchFamily="50" charset="-128"/>
              </a:rPr>
              <a:t>看護管理者の</a:t>
            </a:r>
            <a:r>
              <a:rPr lang="ja-JP" altLang="en-US" sz="2900" b="1" dirty="0" smtClean="0">
                <a:solidFill>
                  <a:srgbClr val="7145ED"/>
                </a:solidFill>
                <a:latin typeface="Meiryo UI" panose="020B0604030504040204" pitchFamily="50" charset="-128"/>
                <a:ea typeface="Meiryo UI" panose="020B0604030504040204" pitchFamily="50" charset="-128"/>
                <a:cs typeface="Meiryo UI" panose="020B0604030504040204" pitchFamily="50" charset="-128"/>
              </a:rPr>
              <a:t>取り組み②</a:t>
            </a:r>
            <a:r>
              <a:rPr lang="en-US" altLang="ja-JP" sz="2900" b="1" dirty="0" smtClean="0">
                <a:solidFill>
                  <a:srgbClr val="7145ED"/>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2900" b="1" dirty="0">
              <a:solidFill>
                <a:srgbClr val="7145ED"/>
              </a:solidFill>
              <a:latin typeface="Meiryo UI" panose="020B0604030504040204" pitchFamily="50" charset="-128"/>
              <a:ea typeface="Meiryo UI" panose="020B0604030504040204" pitchFamily="50" charset="-128"/>
              <a:cs typeface="Meiryo UI" panose="020B0604030504040204" pitchFamily="50" charset="-128"/>
            </a:endParaRPr>
          </a:p>
          <a:p>
            <a:pPr marL="0" indent="0">
              <a:lnSpc>
                <a:spcPct val="100000"/>
              </a:lnSpc>
              <a:spcBef>
                <a:spcPts val="1800"/>
              </a:spcBef>
              <a:buNone/>
            </a:pPr>
            <a:r>
              <a:rPr lang="ja-JP" altLang="en-US" sz="2900" b="1" dirty="0" smtClean="0">
                <a:latin typeface="Meiryo UI" panose="020B0604030504040204" pitchFamily="50" charset="-128"/>
                <a:ea typeface="Meiryo UI" panose="020B0604030504040204" pitchFamily="50" charset="-128"/>
                <a:cs typeface="Meiryo UI" panose="020B0604030504040204" pitchFamily="50" charset="-128"/>
              </a:rPr>
              <a:t>●認知症ケアに対する</a:t>
            </a:r>
            <a:r>
              <a:rPr lang="ja-JP" altLang="en-US" sz="29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スタッフのストレスへのサポート</a:t>
            </a:r>
            <a:endParaRPr lang="en-US" altLang="ja-JP" sz="29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marL="0" indent="0">
              <a:lnSpc>
                <a:spcPct val="100000"/>
              </a:lnSpc>
              <a:spcBef>
                <a:spcPts val="1200"/>
              </a:spcBef>
              <a:buNone/>
            </a:pPr>
            <a:r>
              <a:rPr kumimoji="1" lang="ja-JP" altLang="en-US" sz="2600" b="1" dirty="0" smtClean="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2600" b="1" dirty="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2600" b="1" dirty="0" smtClean="0">
                <a:latin typeface="Meiryo UI" panose="020B0604030504040204" pitchFamily="50" charset="-128"/>
                <a:ea typeface="Meiryo UI" panose="020B0604030504040204" pitchFamily="50" charset="-128"/>
                <a:cs typeface="Meiryo UI" panose="020B0604030504040204" pitchFamily="50" charset="-128"/>
              </a:rPr>
              <a:t>・ 認知症ケア＝臨機応変な対応、時には忍耐力も必要</a:t>
            </a:r>
            <a:endParaRPr kumimoji="1" lang="en-US" altLang="ja-JP" sz="2600" b="1"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lnSpc>
                <a:spcPct val="100000"/>
              </a:lnSpc>
              <a:spcBef>
                <a:spcPts val="1800"/>
              </a:spcBef>
              <a:buNone/>
            </a:pPr>
            <a:r>
              <a:rPr kumimoji="1" lang="ja-JP" altLang="en-US" sz="2600" b="1" dirty="0" smtClean="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26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25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看護管理者が理解を示し、はけ口をつくることも必要</a:t>
            </a:r>
            <a:endParaRPr kumimoji="1" lang="en-US" altLang="ja-JP" sz="25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marL="0" indent="0">
              <a:lnSpc>
                <a:spcPct val="100000"/>
              </a:lnSpc>
              <a:spcBef>
                <a:spcPts val="1800"/>
              </a:spcBef>
              <a:buNone/>
            </a:pPr>
            <a:r>
              <a:rPr lang="ja-JP" altLang="en-US" sz="26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260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26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 身体拘束のジレンマ</a:t>
            </a:r>
            <a:endParaRPr lang="en-US" altLang="ja-JP" sz="26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marL="0" indent="0">
              <a:lnSpc>
                <a:spcPct val="100000"/>
              </a:lnSpc>
              <a:spcBef>
                <a:spcPts val="1800"/>
              </a:spcBef>
              <a:buNone/>
            </a:pPr>
            <a:endParaRPr kumimoji="1" lang="en-US" altLang="ja-JP" sz="1200" b="1"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lnSpc>
                <a:spcPct val="100000"/>
              </a:lnSpc>
              <a:spcBef>
                <a:spcPts val="1200"/>
              </a:spcBef>
              <a:buNone/>
            </a:pPr>
            <a:r>
              <a:rPr kumimoji="1" lang="ja-JP" altLang="en-US" sz="2500" b="1" dirty="0" smtClean="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スタッフに罪悪感をもたらし、適切な看護を行っても</a:t>
            </a:r>
            <a:endParaRPr kumimoji="1" lang="en-US" altLang="ja-JP" sz="2000" b="1"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lnSpc>
                <a:spcPct val="100000"/>
              </a:lnSpc>
              <a:spcBef>
                <a:spcPts val="0"/>
              </a:spcBef>
              <a:buNone/>
            </a:pPr>
            <a:r>
              <a:rPr lang="ja-JP" altLang="en-US" sz="20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それを正当に評価できなくなる</a:t>
            </a:r>
            <a:endParaRPr kumimoji="1" lang="en-US" altLang="ja-JP" sz="2000" b="1"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lnSpc>
                <a:spcPct val="100000"/>
              </a:lnSpc>
              <a:spcBef>
                <a:spcPts val="0"/>
              </a:spcBef>
              <a:buNone/>
            </a:pPr>
            <a:r>
              <a:rPr lang="ja-JP" altLang="en-US" sz="20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2000" b="1" dirty="0" smtClean="0">
                <a:latin typeface="Trebuchet MS" panose="020B0603020202020204" pitchFamily="34" charset="0"/>
                <a:ea typeface="Meiryo UI" panose="020B0604030504040204" pitchFamily="50" charset="-128"/>
                <a:cs typeface="Meiryo UI" panose="020B0604030504040204" pitchFamily="50" charset="-128"/>
              </a:rPr>
              <a:t>    </a:t>
            </a:r>
            <a:r>
              <a:rPr lang="en-US" altLang="ja-JP" sz="2000" b="1" dirty="0" smtClean="0">
                <a:latin typeface="Trebuchet MS" panose="020B0603020202020204" pitchFamily="34" charset="0"/>
                <a:ea typeface="Meiryo UI" panose="020B0604030504040204" pitchFamily="50" charset="-128"/>
                <a:cs typeface="Meiryo UI" panose="020B0604030504040204" pitchFamily="50" charset="-128"/>
              </a:rPr>
              <a:t>ADL</a:t>
            </a:r>
            <a:r>
              <a:rPr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の低下、</a:t>
            </a:r>
            <a:r>
              <a:rPr lang="en-US" altLang="ja-JP" sz="2000" b="1" dirty="0" smtClean="0">
                <a:latin typeface="Trebuchet MS" panose="020B0603020202020204" pitchFamily="34" charset="0"/>
                <a:ea typeface="Meiryo UI" panose="020B0604030504040204" pitchFamily="50" charset="-128"/>
                <a:cs typeface="Meiryo UI" panose="020B0604030504040204" pitchFamily="50" charset="-128"/>
              </a:rPr>
              <a:t>BPSD</a:t>
            </a:r>
            <a:r>
              <a:rPr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の悪化 ⇒ </a:t>
            </a:r>
            <a:r>
              <a:rPr lang="ja-JP" altLang="en-US" sz="36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ケアへの意欲をそぐ</a:t>
            </a:r>
            <a:endParaRPr lang="en-US" altLang="ja-JP" sz="36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marL="0" indent="0">
              <a:lnSpc>
                <a:spcPct val="100000"/>
              </a:lnSpc>
              <a:spcBef>
                <a:spcPts val="0"/>
              </a:spcBef>
              <a:buNone/>
            </a:pPr>
            <a:endParaRPr lang="en-US" altLang="ja-JP" sz="20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marL="0" indent="0">
              <a:lnSpc>
                <a:spcPct val="100000"/>
              </a:lnSpc>
              <a:spcBef>
                <a:spcPts val="0"/>
              </a:spcBef>
              <a:buNone/>
            </a:pPr>
            <a:r>
              <a:rPr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　    　適切な評価に基づいた身体拘束の判断と中止の決定 </a:t>
            </a:r>
            <a:r>
              <a:rPr lang="ja-JP" altLang="en-US" sz="20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　</a:t>
            </a:r>
            <a:endParaRPr lang="en-US" altLang="ja-JP" sz="2000" b="1"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lnSpc>
                <a:spcPct val="100000"/>
              </a:lnSpc>
              <a:spcBef>
                <a:spcPts val="0"/>
              </a:spcBef>
              <a:buNone/>
            </a:pPr>
            <a:r>
              <a:rPr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　  　  身体拘束に頼らないケアをめざす取り組み</a:t>
            </a:r>
            <a:r>
              <a:rPr lang="ja-JP" altLang="en-US" sz="26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2600" b="1" dirty="0" smtClean="0">
                <a:latin typeface="Meiryo UI" panose="020B0604030504040204" pitchFamily="50" charset="-128"/>
                <a:ea typeface="Meiryo UI" panose="020B0604030504040204" pitchFamily="50" charset="-128"/>
                <a:cs typeface="Meiryo UI" panose="020B0604030504040204" pitchFamily="50" charset="-128"/>
              </a:rPr>
              <a:t>　</a:t>
            </a:r>
            <a:endParaRPr kumimoji="1" lang="ja-JP" altLang="en-US" sz="26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Rectangle 3"/>
          <p:cNvSpPr>
            <a:spLocks noChangeArrowheads="1"/>
          </p:cNvSpPr>
          <p:nvPr/>
        </p:nvSpPr>
        <p:spPr bwMode="auto">
          <a:xfrm>
            <a:off x="259395" y="866899"/>
            <a:ext cx="8569325" cy="118236"/>
          </a:xfrm>
          <a:prstGeom prst="rect">
            <a:avLst/>
          </a:prstGeom>
          <a:gradFill rotWithShape="1">
            <a:gsLst>
              <a:gs pos="0">
                <a:srgbClr val="E4DEF2"/>
              </a:gs>
              <a:gs pos="100000">
                <a:srgbClr val="8A71C9"/>
              </a:gs>
            </a:gsLst>
            <a:lin ang="0" scaled="1"/>
          </a:gradFill>
          <a:ln>
            <a:noFill/>
          </a:ln>
          <a:extLst/>
        </p:spPr>
        <p:txBody>
          <a:bodyPr wrap="none" anchor="ctr"/>
          <a:lstStyle/>
          <a:p>
            <a:pPr algn="r">
              <a:defRPr/>
            </a:pPr>
            <a:endParaRPr lang="ja-JP" altLang="en-US">
              <a:effectLst>
                <a:outerShdw blurRad="38100" dist="38100" dir="2700000" algn="tl">
                  <a:srgbClr val="000000">
                    <a:alpha val="43137"/>
                  </a:srgbClr>
                </a:outerShdw>
              </a:effectLst>
              <a:latin typeface="Arial" charset="0"/>
            </a:endParaRPr>
          </a:p>
        </p:txBody>
      </p:sp>
      <p:sp>
        <p:nvSpPr>
          <p:cNvPr id="8" name="タイトル 1"/>
          <p:cNvSpPr>
            <a:spLocks noGrp="1"/>
          </p:cNvSpPr>
          <p:nvPr>
            <p:ph type="title"/>
          </p:nvPr>
        </p:nvSpPr>
        <p:spPr>
          <a:xfrm>
            <a:off x="416079" y="157660"/>
            <a:ext cx="8255955" cy="768361"/>
          </a:xfrm>
        </p:spPr>
        <p:txBody>
          <a:bodyPr>
            <a:normAutofit/>
          </a:bodyPr>
          <a:lstStyle/>
          <a:p>
            <a:r>
              <a:rPr lang="ja-JP" altLang="en-US" sz="3000" b="1" dirty="0" smtClean="0">
                <a:latin typeface="Meiryo UI" panose="020B0604030504040204" pitchFamily="50" charset="-128"/>
                <a:ea typeface="Meiryo UI" panose="020B0604030504040204" pitchFamily="50" charset="-128"/>
                <a:cs typeface="Meiryo UI" panose="020B0604030504040204" pitchFamily="50" charset="-128"/>
              </a:rPr>
              <a:t>スタッフのストレスへのサポート</a:t>
            </a:r>
            <a:endParaRPr kumimoji="1" lang="ja-JP" altLang="en-US" sz="3000" dirty="0"/>
          </a:p>
        </p:txBody>
      </p:sp>
      <p:sp>
        <p:nvSpPr>
          <p:cNvPr id="9" name="二等辺三角形 8"/>
          <p:cNvSpPr/>
          <p:nvPr/>
        </p:nvSpPr>
        <p:spPr>
          <a:xfrm rot="10800000">
            <a:off x="1734047" y="2697027"/>
            <a:ext cx="791482" cy="174007"/>
          </a:xfrm>
          <a:prstGeom prst="triangle">
            <a:avLst/>
          </a:prstGeom>
          <a:solidFill>
            <a:srgbClr val="7145E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kumimoji="1" lang="ja-JP" altLang="en-US" dirty="0" smtClean="0">
              <a:solidFill>
                <a:schemeClr val="tx1"/>
              </a:solidFill>
            </a:endParaRPr>
          </a:p>
        </p:txBody>
      </p:sp>
      <p:sp>
        <p:nvSpPr>
          <p:cNvPr id="10" name="二等辺三角形 9"/>
          <p:cNvSpPr/>
          <p:nvPr/>
        </p:nvSpPr>
        <p:spPr>
          <a:xfrm rot="10800000">
            <a:off x="2279264" y="5869910"/>
            <a:ext cx="791482" cy="174007"/>
          </a:xfrm>
          <a:prstGeom prst="triangle">
            <a:avLst/>
          </a:prstGeom>
          <a:solidFill>
            <a:srgbClr val="7145E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kumimoji="1" lang="ja-JP" altLang="en-US" dirty="0" smtClean="0">
              <a:solidFill>
                <a:schemeClr val="tx1"/>
              </a:solidFill>
            </a:endParaRPr>
          </a:p>
        </p:txBody>
      </p:sp>
      <p:sp>
        <p:nvSpPr>
          <p:cNvPr id="2" name="角丸四角形 1"/>
          <p:cNvSpPr/>
          <p:nvPr/>
        </p:nvSpPr>
        <p:spPr>
          <a:xfrm>
            <a:off x="259395" y="3904343"/>
            <a:ext cx="8569325" cy="493486"/>
          </a:xfrm>
          <a:prstGeom prst="roundRect">
            <a:avLst/>
          </a:prstGeom>
          <a:ln/>
        </p:spPr>
        <p:style>
          <a:lnRef idx="1">
            <a:schemeClr val="accent4"/>
          </a:lnRef>
          <a:fillRef idx="2">
            <a:schemeClr val="accent4"/>
          </a:fillRef>
          <a:effectRef idx="1">
            <a:schemeClr val="accent4"/>
          </a:effectRef>
          <a:fontRef idx="minor">
            <a:schemeClr val="dk1"/>
          </a:fontRef>
        </p:style>
        <p:txBody>
          <a:bodyPr rtlCol="0" anchor="t" anchorCtr="0"/>
          <a:lstStyle/>
          <a:p>
            <a:pPr algn="ctr"/>
            <a:r>
              <a:rPr lang="ja-JP" altLang="en-US" sz="2400" b="1"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（ジレンマが起こっていないスタッフ）が居たら逆に問題意識を！！</a:t>
            </a:r>
            <a:endParaRPr kumimoji="1" lang="ja-JP" altLang="en-US" dirty="0" smtClean="0">
              <a:solidFill>
                <a:schemeClr val="tx1"/>
              </a:solidFill>
            </a:endParaRPr>
          </a:p>
        </p:txBody>
      </p:sp>
      <p:sp>
        <p:nvSpPr>
          <p:cNvPr id="5" name="四角形吹き出し 4"/>
          <p:cNvSpPr/>
          <p:nvPr/>
        </p:nvSpPr>
        <p:spPr>
          <a:xfrm>
            <a:off x="5500915" y="348343"/>
            <a:ext cx="3327806" cy="1103086"/>
          </a:xfrm>
          <a:prstGeom prst="wedgeRectCallout">
            <a:avLst/>
          </a:prstGeom>
          <a:ln/>
        </p:spPr>
        <p:style>
          <a:lnRef idx="0">
            <a:schemeClr val="accent4"/>
          </a:lnRef>
          <a:fillRef idx="3">
            <a:schemeClr val="accent4"/>
          </a:fillRef>
          <a:effectRef idx="3">
            <a:schemeClr val="accent4"/>
          </a:effectRef>
          <a:fontRef idx="minor">
            <a:schemeClr val="lt1"/>
          </a:fontRef>
        </p:style>
        <p:txBody>
          <a:bodyPr rtlCol="0" anchor="t" anchorCtr="0"/>
          <a:lstStyle/>
          <a:p>
            <a:pPr algn="ctr"/>
            <a:r>
              <a:rPr kumimoji="1" lang="ja-JP" altLang="en-US" sz="2800" b="1" dirty="0" smtClean="0">
                <a:solidFill>
                  <a:schemeClr val="tx1"/>
                </a:solidFill>
              </a:rPr>
              <a:t>日々ポジティブフィードバックしてますか？</a:t>
            </a:r>
          </a:p>
        </p:txBody>
      </p:sp>
    </p:spTree>
    <p:extLst>
      <p:ext uri="{BB962C8B-B14F-4D97-AF65-F5344CB8AC3E}">
        <p14:creationId xmlns:p14="http://schemas.microsoft.com/office/powerpoint/2010/main" val="1458091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95535" y="1813034"/>
            <a:ext cx="8856377" cy="4928959"/>
          </a:xfrm>
        </p:spPr>
        <p:txBody>
          <a:bodyPr>
            <a:noAutofit/>
          </a:bodyPr>
          <a:lstStyle/>
          <a:p>
            <a:pPr marL="0" indent="0" algn="just">
              <a:lnSpc>
                <a:spcPct val="100000"/>
              </a:lnSpc>
              <a:spcBef>
                <a:spcPts val="1800"/>
              </a:spcBef>
              <a:buNone/>
            </a:pPr>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  </a:t>
            </a:r>
            <a:endParaRPr lang="ja-JP" altLang="ja-JP" sz="3000" b="1" kern="100" dirty="0">
              <a:latin typeface="Meiryo UI" panose="020B0604030504040204" pitchFamily="50" charset="-128"/>
              <a:ea typeface="Meiryo UI" panose="020B0604030504040204" pitchFamily="50" charset="-128"/>
              <a:cs typeface="Meiryo UI" panose="020B0604030504040204" pitchFamily="50" charset="-128"/>
            </a:endParaRPr>
          </a:p>
          <a:p>
            <a:pPr marL="0" indent="0" algn="just">
              <a:spcAft>
                <a:spcPts val="0"/>
              </a:spcAft>
              <a:buNone/>
            </a:pPr>
            <a:endParaRPr kumimoji="1" lang="en-US" altLang="ja-JP" b="1"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lgn="just">
              <a:spcAft>
                <a:spcPts val="0"/>
              </a:spcAft>
              <a:buNone/>
            </a:pPr>
            <a:endParaRPr lang="en-US" altLang="ja-JP" b="1" dirty="0">
              <a:latin typeface="Meiryo UI" panose="020B0604030504040204" pitchFamily="50" charset="-128"/>
              <a:ea typeface="Meiryo UI" panose="020B0604030504040204" pitchFamily="50" charset="-128"/>
              <a:cs typeface="Meiryo UI" panose="020B0604030504040204" pitchFamily="50" charset="-128"/>
            </a:endParaRPr>
          </a:p>
          <a:p>
            <a:pPr marL="0" indent="0" algn="just">
              <a:spcAft>
                <a:spcPts val="0"/>
              </a:spcAft>
              <a:buNone/>
            </a:pPr>
            <a:endParaRPr kumimoji="1" lang="en-US" altLang="ja-JP" b="1"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lgn="just">
              <a:spcAft>
                <a:spcPts val="0"/>
              </a:spcAft>
              <a:buNone/>
            </a:pPr>
            <a:endParaRPr kumimoji="1" lang="en-US" altLang="ja-JP" b="1"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lgn="just">
              <a:spcAft>
                <a:spcPts val="0"/>
              </a:spcAft>
              <a:buNone/>
            </a:pPr>
            <a:r>
              <a:rPr lang="ja-JP" altLang="en-US" sz="2700" b="1" dirty="0">
                <a:solidFill>
                  <a:srgbClr val="7145ED"/>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700" b="1" dirty="0" smtClean="0">
                <a:solidFill>
                  <a:srgbClr val="7145ED"/>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600" b="1" dirty="0" smtClean="0">
                <a:solidFill>
                  <a:srgbClr val="7145ED"/>
                </a:solidFill>
                <a:latin typeface="Meiryo UI" panose="020B0604030504040204" pitchFamily="50" charset="-128"/>
                <a:ea typeface="Meiryo UI" panose="020B0604030504040204" pitchFamily="50" charset="-128"/>
                <a:cs typeface="Meiryo UI" panose="020B0604030504040204" pitchFamily="50" charset="-128"/>
              </a:rPr>
              <a:t>●せん妄の有無</a:t>
            </a:r>
            <a:endParaRPr lang="en-US" altLang="ja-JP" sz="2600" b="1" dirty="0" smtClean="0">
              <a:solidFill>
                <a:srgbClr val="7145ED"/>
              </a:solidFill>
              <a:latin typeface="Meiryo UI" panose="020B0604030504040204" pitchFamily="50" charset="-128"/>
              <a:ea typeface="Meiryo UI" panose="020B0604030504040204" pitchFamily="50" charset="-128"/>
              <a:cs typeface="Meiryo UI" panose="020B0604030504040204" pitchFamily="50" charset="-128"/>
            </a:endParaRPr>
          </a:p>
          <a:p>
            <a:pPr marL="0" indent="0" algn="just">
              <a:spcAft>
                <a:spcPts val="0"/>
              </a:spcAft>
              <a:buNone/>
            </a:pPr>
            <a:r>
              <a:rPr kumimoji="1" lang="ja-JP" altLang="en-US" sz="2700" b="1" dirty="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2700" b="1" dirty="0" smtClean="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入院前と入院後の認知機能の比較</a:t>
            </a:r>
            <a:endParaRPr kumimoji="1" lang="en-US" altLang="ja-JP" sz="2400" b="1"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lgn="just">
              <a:spcAft>
                <a:spcPts val="0"/>
              </a:spcAft>
              <a:buNone/>
            </a:pPr>
            <a:r>
              <a:rPr lang="ja-JP" altLang="en-US" sz="24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       せん妄の特徴的な症状の有無</a:t>
            </a:r>
            <a:r>
              <a:rPr lang="ja-JP" altLang="en-US" sz="1800" b="1" dirty="0" smtClean="0">
                <a:solidFill>
                  <a:schemeClr val="accent6">
                    <a:lumMod val="75000"/>
                  </a:schemeClr>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800" b="1" dirty="0" smtClean="0">
                <a:solidFill>
                  <a:schemeClr val="accent6">
                    <a:lumMod val="75000"/>
                  </a:schemeClr>
                </a:solidFill>
                <a:latin typeface="Meiryo UI" panose="020B0604030504040204" pitchFamily="50" charset="-128"/>
                <a:ea typeface="Meiryo UI" panose="020B0604030504040204" pitchFamily="50" charset="-128"/>
                <a:cs typeface="Meiryo UI" panose="020B0604030504040204" pitchFamily="50" charset="-128"/>
              </a:rPr>
              <a:t>Ⅰ</a:t>
            </a:r>
            <a:r>
              <a:rPr lang="ja-JP" altLang="en-US" sz="1800" b="1" dirty="0" smtClean="0">
                <a:solidFill>
                  <a:schemeClr val="accent6">
                    <a:lumMod val="75000"/>
                  </a:schemeClr>
                </a:solidFill>
                <a:latin typeface="Meiryo UI" panose="020B0604030504040204" pitchFamily="50" charset="-128"/>
                <a:ea typeface="Meiryo UI" panose="020B0604030504040204" pitchFamily="50" charset="-128"/>
                <a:cs typeface="Meiryo UI" panose="020B0604030504040204" pitchFamily="50" charset="-128"/>
              </a:rPr>
              <a:t>基本知識・</a:t>
            </a:r>
            <a:r>
              <a:rPr lang="en-US" altLang="ja-JP" sz="1800" b="1" dirty="0" smtClean="0">
                <a:solidFill>
                  <a:schemeClr val="accent6">
                    <a:lumMod val="75000"/>
                  </a:schemeClr>
                </a:solidFill>
                <a:latin typeface="Meiryo UI" panose="020B0604030504040204" pitchFamily="50" charset="-128"/>
                <a:ea typeface="Meiryo UI" panose="020B0604030504040204" pitchFamily="50" charset="-128"/>
                <a:cs typeface="Meiryo UI" panose="020B0604030504040204" pitchFamily="50" charset="-128"/>
              </a:rPr>
              <a:t>Ⅱ</a:t>
            </a:r>
            <a:r>
              <a:rPr lang="ja-JP" altLang="en-US" sz="1800" b="1" dirty="0" smtClean="0">
                <a:solidFill>
                  <a:schemeClr val="accent6">
                    <a:lumMod val="75000"/>
                  </a:schemeClr>
                </a:solidFill>
                <a:latin typeface="Meiryo UI" panose="020B0604030504040204" pitchFamily="50" charset="-128"/>
                <a:ea typeface="Meiryo UI" panose="020B0604030504040204" pitchFamily="50" charset="-128"/>
                <a:cs typeface="Meiryo UI" panose="020B0604030504040204" pitchFamily="50" charset="-128"/>
              </a:rPr>
              <a:t>対応力向上編参照）</a:t>
            </a:r>
            <a:endParaRPr lang="en-US" altLang="ja-JP" sz="1800" b="1" dirty="0" smtClean="0">
              <a:solidFill>
                <a:schemeClr val="accent6">
                  <a:lumMod val="75000"/>
                </a:schemeClr>
              </a:solidFill>
              <a:latin typeface="Meiryo UI" panose="020B0604030504040204" pitchFamily="50" charset="-128"/>
              <a:ea typeface="Meiryo UI" panose="020B0604030504040204" pitchFamily="50" charset="-128"/>
              <a:cs typeface="Meiryo UI" panose="020B0604030504040204" pitchFamily="50" charset="-128"/>
            </a:endParaRPr>
          </a:p>
          <a:p>
            <a:pPr marL="0" indent="0" algn="just">
              <a:lnSpc>
                <a:spcPct val="100000"/>
              </a:lnSpc>
              <a:spcBef>
                <a:spcPts val="1800"/>
              </a:spcBef>
              <a:spcAft>
                <a:spcPts val="0"/>
              </a:spcAft>
              <a:buNone/>
            </a:pPr>
            <a:r>
              <a:rPr lang="en-US" altLang="ja-JP" sz="20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これらのアセスメントは、入院時にすることが望ましい</a:t>
            </a:r>
            <a:r>
              <a:rPr kumimoji="1"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プランに医療安全を織り込みましょう</a:t>
            </a:r>
            <a:endParaRPr kumimoji="1" lang="ja-JP" altLang="en-US" sz="20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Rectangle 3"/>
          <p:cNvSpPr>
            <a:spLocks noChangeArrowheads="1"/>
          </p:cNvSpPr>
          <p:nvPr/>
        </p:nvSpPr>
        <p:spPr bwMode="auto">
          <a:xfrm>
            <a:off x="290511" y="1267279"/>
            <a:ext cx="8569325" cy="118236"/>
          </a:xfrm>
          <a:prstGeom prst="rect">
            <a:avLst/>
          </a:prstGeom>
          <a:gradFill rotWithShape="1">
            <a:gsLst>
              <a:gs pos="0">
                <a:srgbClr val="E4DEF2"/>
              </a:gs>
              <a:gs pos="100000">
                <a:srgbClr val="8A71C9"/>
              </a:gs>
            </a:gsLst>
            <a:lin ang="0" scaled="1"/>
          </a:gradFill>
          <a:ln>
            <a:noFill/>
          </a:ln>
          <a:extLst/>
        </p:spPr>
        <p:txBody>
          <a:bodyPr wrap="none" anchor="ctr"/>
          <a:lstStyle/>
          <a:p>
            <a:pPr algn="r">
              <a:defRPr/>
            </a:pPr>
            <a:endParaRPr lang="ja-JP" altLang="en-US">
              <a:effectLst>
                <a:outerShdw blurRad="38100" dist="38100" dir="2700000" algn="tl">
                  <a:srgbClr val="000000">
                    <a:alpha val="43137"/>
                  </a:srgbClr>
                </a:outerShdw>
              </a:effectLst>
              <a:latin typeface="Arial" charset="0"/>
            </a:endParaRPr>
          </a:p>
        </p:txBody>
      </p:sp>
      <p:graphicFrame>
        <p:nvGraphicFramePr>
          <p:cNvPr id="6" name="表 5"/>
          <p:cNvGraphicFramePr>
            <a:graphicFrameLocks noGrp="1"/>
          </p:cNvGraphicFramePr>
          <p:nvPr>
            <p:extLst>
              <p:ext uri="{D42A27DB-BD31-4B8C-83A1-F6EECF244321}">
                <p14:modId xmlns:p14="http://schemas.microsoft.com/office/powerpoint/2010/main" val="4173904230"/>
              </p:ext>
            </p:extLst>
          </p:nvPr>
        </p:nvGraphicFramePr>
        <p:xfrm>
          <a:off x="547301" y="2005239"/>
          <a:ext cx="8055744" cy="2503180"/>
        </p:xfrm>
        <a:graphic>
          <a:graphicData uri="http://schemas.openxmlformats.org/drawingml/2006/table">
            <a:tbl>
              <a:tblPr firstRow="1" bandRow="1">
                <a:tableStyleId>{ED083AE6-46FA-4A59-8FB0-9F97EB10719F}</a:tableStyleId>
              </a:tblPr>
              <a:tblGrid>
                <a:gridCol w="645952"/>
                <a:gridCol w="1982378"/>
                <a:gridCol w="5427414"/>
              </a:tblGrid>
              <a:tr h="579763">
                <a:tc gridSpan="2">
                  <a:txBody>
                    <a:bodyPr/>
                    <a:lstStyle/>
                    <a:p>
                      <a:pPr marL="0" indent="0" algn="l"/>
                      <a:r>
                        <a:rPr kumimoji="1" lang="ja-JP" altLang="en-US" sz="2600" dirty="0" smtClean="0">
                          <a:solidFill>
                            <a:srgbClr val="7145ED"/>
                          </a:solidFill>
                          <a:latin typeface="Meiryo UI" panose="020B0604030504040204" pitchFamily="50" charset="-128"/>
                          <a:ea typeface="Meiryo UI" panose="020B0604030504040204" pitchFamily="50" charset="-128"/>
                          <a:cs typeface="Meiryo UI" panose="020B0604030504040204" pitchFamily="50" charset="-128"/>
                        </a:rPr>
                        <a:t>●認知症の有無</a:t>
                      </a:r>
                      <a:endParaRPr kumimoji="1" lang="ja-JP" altLang="en-US" sz="2600" dirty="0">
                        <a:solidFill>
                          <a:srgbClr val="7145ED"/>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hMerge="1">
                  <a:txBody>
                    <a:bodyPr/>
                    <a:lstStyle/>
                    <a:p>
                      <a:endParaRPr kumimoji="1" lang="ja-JP" altLang="en-US"/>
                    </a:p>
                  </a:txBody>
                  <a:tcPr/>
                </a:tc>
                <a:tc>
                  <a:txBody>
                    <a:bodyPr/>
                    <a:lstStyle/>
                    <a:p>
                      <a:pPr algn="ctr"/>
                      <a:r>
                        <a:rPr kumimoji="1" lang="ja-JP" altLang="en-US" sz="2200" dirty="0" smtClean="0">
                          <a:latin typeface="Meiryo UI" panose="020B0604030504040204" pitchFamily="50" charset="-128"/>
                          <a:ea typeface="Meiryo UI" panose="020B0604030504040204" pitchFamily="50" charset="-128"/>
                          <a:cs typeface="Meiryo UI" panose="020B0604030504040204" pitchFamily="50" charset="-128"/>
                        </a:rPr>
                        <a:t>得ておきたい情報</a:t>
                      </a:r>
                      <a:endParaRPr kumimoji="1" lang="ja-JP" altLang="en-US" sz="2200" dirty="0">
                        <a:latin typeface="Meiryo UI" panose="020B0604030504040204" pitchFamily="50" charset="-128"/>
                        <a:ea typeface="Meiryo UI" panose="020B0604030504040204" pitchFamily="50" charset="-128"/>
                        <a:cs typeface="Meiryo UI" panose="020B0604030504040204" pitchFamily="50" charset="-128"/>
                      </a:endParaRPr>
                    </a:p>
                  </a:txBody>
                  <a:tcPr anchor="ctr" anchorCtr="1">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968993">
                <a:tc>
                  <a:txBody>
                    <a:bodyPr/>
                    <a:lstStyle/>
                    <a:p>
                      <a:endParaRPr lang="ja-JP" altLang="en-US"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r>
                        <a:rPr kumimoji="1"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認知症の</a:t>
                      </a:r>
                      <a:endParaRPr kumimoji="1" lang="en-US" altLang="ja-JP" sz="2000" b="1"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2400" b="1" dirty="0" smtClean="0">
                          <a:solidFill>
                            <a:srgbClr val="D05400"/>
                          </a:solidFill>
                          <a:latin typeface="Meiryo UI" panose="020B0604030504040204" pitchFamily="50" charset="-128"/>
                          <a:ea typeface="Meiryo UI" panose="020B0604030504040204" pitchFamily="50" charset="-128"/>
                          <a:cs typeface="Meiryo UI" panose="020B0604030504040204" pitchFamily="50" charset="-128"/>
                        </a:rPr>
                        <a:t>      診断あり</a:t>
                      </a:r>
                      <a:endParaRPr kumimoji="1" lang="ja-JP" altLang="en-US" sz="2400" b="1" dirty="0">
                        <a:solidFill>
                          <a:srgbClr val="D05400"/>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48FFF">
                        <a:alpha val="20000"/>
                      </a:srgbClr>
                    </a:solidFill>
                  </a:tcPr>
                </a:tc>
                <a:tc>
                  <a:txBody>
                    <a:bodyPr/>
                    <a:lstStyle/>
                    <a:p>
                      <a:pPr fontAlgn="t"/>
                      <a:r>
                        <a:rPr lang="ja-JP" altLang="ja-JP" sz="2200" b="1" dirty="0" smtClean="0">
                          <a:latin typeface="Meiryo UI" panose="020B0604030504040204" pitchFamily="50" charset="-128"/>
                          <a:ea typeface="Meiryo UI" panose="020B0604030504040204" pitchFamily="50" charset="-128"/>
                          <a:cs typeface="Meiryo UI" panose="020B0604030504040204" pitchFamily="50" charset="-128"/>
                        </a:rPr>
                        <a:t>・認知症疾患の種類</a:t>
                      </a:r>
                      <a:r>
                        <a:rPr lang="ja-JP" altLang="en-US" sz="220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ja-JP" sz="2200" b="1" dirty="0" smtClean="0">
                          <a:latin typeface="Meiryo UI" panose="020B0604030504040204" pitchFamily="50" charset="-128"/>
                          <a:ea typeface="Meiryo UI" panose="020B0604030504040204" pitchFamily="50" charset="-128"/>
                          <a:cs typeface="Meiryo UI" panose="020B0604030504040204" pitchFamily="50" charset="-128"/>
                        </a:rPr>
                        <a:t>・認知症の重症度</a:t>
                      </a:r>
                    </a:p>
                    <a:p>
                      <a:pPr fontAlgn="t"/>
                      <a:r>
                        <a:rPr lang="ja-JP" altLang="ja-JP" sz="2200" b="1" dirty="0" smtClean="0">
                          <a:latin typeface="Meiryo UI" panose="020B0604030504040204" pitchFamily="50" charset="-128"/>
                          <a:ea typeface="Meiryo UI" panose="020B0604030504040204" pitchFamily="50" charset="-128"/>
                          <a:cs typeface="Meiryo UI" panose="020B0604030504040204" pitchFamily="50" charset="-128"/>
                        </a:rPr>
                        <a:t>・認知症の中核症状と生活機能障害の程度</a:t>
                      </a:r>
                    </a:p>
                  </a:txBody>
                  <a:tcPr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48FFF">
                        <a:alpha val="20000"/>
                      </a:srgbClr>
                    </a:solidFill>
                  </a:tcPr>
                </a:tc>
              </a:tr>
              <a:tr h="954424">
                <a:tc>
                  <a:txBody>
                    <a:bodyPr/>
                    <a:lstStyle/>
                    <a:p>
                      <a:endParaRPr lang="ja-JP" altLang="en-US"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r>
                        <a:rPr kumimoji="1"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認知症の</a:t>
                      </a:r>
                      <a:endParaRPr kumimoji="1" lang="en-US" altLang="ja-JP" sz="2000" b="1"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2400" b="1" dirty="0" smtClean="0">
                          <a:solidFill>
                            <a:srgbClr val="D05400"/>
                          </a:solidFill>
                          <a:latin typeface="Meiryo UI" panose="020B0604030504040204" pitchFamily="50" charset="-128"/>
                          <a:ea typeface="Meiryo UI" panose="020B0604030504040204" pitchFamily="50" charset="-128"/>
                          <a:cs typeface="Meiryo UI" panose="020B0604030504040204" pitchFamily="50" charset="-128"/>
                        </a:rPr>
                        <a:t>診断なし</a:t>
                      </a:r>
                      <a:endParaRPr kumimoji="1" lang="ja-JP" altLang="en-US" sz="2400" b="1" dirty="0">
                        <a:solidFill>
                          <a:srgbClr val="D05400"/>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fontAlgn="t"/>
                      <a:r>
                        <a:rPr lang="ja-JP" altLang="ja-JP" sz="2200" b="1" dirty="0" smtClean="0">
                          <a:latin typeface="Meiryo UI" panose="020B0604030504040204" pitchFamily="50" charset="-128"/>
                          <a:ea typeface="Meiryo UI" panose="020B0604030504040204" pitchFamily="50" charset="-128"/>
                          <a:cs typeface="Meiryo UI" panose="020B0604030504040204" pitchFamily="50" charset="-128"/>
                        </a:rPr>
                        <a:t>・認知機能障害の有無</a:t>
                      </a:r>
                    </a:p>
                    <a:p>
                      <a:pPr fontAlgn="t"/>
                      <a:r>
                        <a:rPr lang="ja-JP" altLang="ja-JP" sz="2200" b="1" dirty="0" smtClean="0">
                          <a:latin typeface="Meiryo UI" panose="020B0604030504040204" pitchFamily="50" charset="-128"/>
                          <a:ea typeface="Meiryo UI" panose="020B0604030504040204" pitchFamily="50" charset="-128"/>
                          <a:cs typeface="Meiryo UI" panose="020B0604030504040204" pitchFamily="50" charset="-128"/>
                        </a:rPr>
                        <a:t>（加齢変化との関連、身体疾患との関連）</a:t>
                      </a:r>
                    </a:p>
                  </a:txBody>
                  <a:tcPr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7" name="Rectangle 2"/>
          <p:cNvSpPr txBox="1">
            <a:spLocks noChangeArrowheads="1"/>
          </p:cNvSpPr>
          <p:nvPr/>
        </p:nvSpPr>
        <p:spPr>
          <a:xfrm>
            <a:off x="106361" y="122831"/>
            <a:ext cx="8753475" cy="1262684"/>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lnSpc>
                <a:spcPct val="110000"/>
              </a:lnSpc>
            </a:pPr>
            <a:r>
              <a:rPr lang="en-US" altLang="ja-JP" sz="3200" b="1" dirty="0" smtClean="0">
                <a:latin typeface="Trebuchet MS" panose="020B0603020202020204" pitchFamily="34" charset="0"/>
                <a:ea typeface="Meiryo UI" panose="020B0604030504040204" pitchFamily="50" charset="-128"/>
                <a:cs typeface="Meiryo UI" panose="020B0604030504040204" pitchFamily="50" charset="-128"/>
              </a:rPr>
              <a:t>1</a:t>
            </a:r>
            <a:r>
              <a:rPr lang="en-US" altLang="ja-JP" sz="2800" b="1"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3200" b="1" dirty="0" smtClean="0">
                <a:latin typeface="Trebuchet MS" panose="020B0603020202020204" pitchFamily="34" charset="0"/>
                <a:ea typeface="Meiryo UI" panose="020B0604030504040204" pitchFamily="50" charset="-128"/>
                <a:cs typeface="Meiryo UI" panose="020B0604030504040204" pitchFamily="50" charset="-128"/>
              </a:rPr>
              <a:t>-2</a:t>
            </a:r>
            <a:r>
              <a:rPr lang="ja-JP" altLang="en-US" sz="3200" b="1" dirty="0" smtClean="0">
                <a:latin typeface="Meiryo UI" panose="020B0604030504040204" pitchFamily="50" charset="-128"/>
                <a:ea typeface="Meiryo UI" panose="020B0604030504040204" pitchFamily="50" charset="-128"/>
                <a:cs typeface="Meiryo UI" panose="020B0604030504040204" pitchFamily="50" charset="-128"/>
              </a:rPr>
              <a:t>　医療安全を推進する方法</a:t>
            </a:r>
            <a:endParaRPr lang="en-US" altLang="ja-JP" sz="3200" b="1" dirty="0" smtClean="0">
              <a:latin typeface="Meiryo UI" panose="020B0604030504040204" pitchFamily="50" charset="-128"/>
              <a:ea typeface="Meiryo UI" panose="020B0604030504040204" pitchFamily="50" charset="-128"/>
              <a:cs typeface="Meiryo UI" panose="020B0604030504040204" pitchFamily="50" charset="-128"/>
            </a:endParaRPr>
          </a:p>
          <a:p>
            <a:pPr algn="ctr">
              <a:lnSpc>
                <a:spcPct val="110000"/>
              </a:lnSpc>
              <a:spcAft>
                <a:spcPts val="600"/>
              </a:spcAft>
            </a:pPr>
            <a:r>
              <a:rPr lang="ja-JP" altLang="en-US" sz="2800" b="1" dirty="0">
                <a:latin typeface="Meiryo UI" panose="020B0604030504040204" pitchFamily="50" charset="-128"/>
                <a:ea typeface="Meiryo UI" panose="020B0604030504040204" pitchFamily="50" charset="-128"/>
                <a:cs typeface="Meiryo UI" panose="020B0604030504040204" pitchFamily="50" charset="-128"/>
              </a:rPr>
              <a:t>① 事故のリスクをアセスメントし、評価</a:t>
            </a:r>
            <a:r>
              <a:rPr lang="ja-JP" altLang="en-US" sz="2800" b="1" dirty="0" smtClean="0">
                <a:latin typeface="Meiryo UI" panose="020B0604030504040204" pitchFamily="50" charset="-128"/>
                <a:ea typeface="Meiryo UI" panose="020B0604030504040204" pitchFamily="50" charset="-128"/>
                <a:cs typeface="Meiryo UI" panose="020B0604030504040204" pitchFamily="50" charset="-128"/>
              </a:rPr>
              <a:t>する</a:t>
            </a:r>
            <a:endParaRPr lang="en-US" altLang="ja-JP" sz="2800" b="1"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円/楕円 1"/>
          <p:cNvSpPr/>
          <p:nvPr/>
        </p:nvSpPr>
        <p:spPr>
          <a:xfrm>
            <a:off x="857250" y="2362200"/>
            <a:ext cx="2247900" cy="1924050"/>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kumimoji="1" lang="ja-JP" altLang="en-US" dirty="0" smtClean="0">
              <a:solidFill>
                <a:schemeClr val="tx1"/>
              </a:solidFill>
            </a:endParaRPr>
          </a:p>
        </p:txBody>
      </p:sp>
      <p:sp>
        <p:nvSpPr>
          <p:cNvPr id="4" name="角丸四角形 3"/>
          <p:cNvSpPr/>
          <p:nvPr/>
        </p:nvSpPr>
        <p:spPr>
          <a:xfrm>
            <a:off x="3638550" y="1267279"/>
            <a:ext cx="4152900" cy="828221"/>
          </a:xfrm>
          <a:prstGeom prst="roundRect">
            <a:avLst/>
          </a:prstGeom>
          <a:ln/>
        </p:spPr>
        <p:style>
          <a:lnRef idx="1">
            <a:schemeClr val="accent4"/>
          </a:lnRef>
          <a:fillRef idx="2">
            <a:schemeClr val="accent4"/>
          </a:fillRef>
          <a:effectRef idx="1">
            <a:schemeClr val="accent4"/>
          </a:effectRef>
          <a:fontRef idx="minor">
            <a:schemeClr val="dk1"/>
          </a:fontRef>
        </p:style>
        <p:txBody>
          <a:bodyPr rtlCol="0" anchor="t" anchorCtr="0"/>
          <a:lstStyle/>
          <a:p>
            <a:pPr algn="ctr"/>
            <a:r>
              <a:rPr kumimoji="1" lang="en-US" altLang="ja-JP" sz="2000" b="1" dirty="0" err="1" smtClean="0">
                <a:solidFill>
                  <a:schemeClr val="tx1"/>
                </a:solidFill>
              </a:rPr>
              <a:t>Dr</a:t>
            </a:r>
            <a:r>
              <a:rPr kumimoji="1" lang="ja-JP" altLang="en-US" sz="2000" b="1" dirty="0" smtClean="0">
                <a:solidFill>
                  <a:schemeClr val="tx1"/>
                </a:solidFill>
              </a:rPr>
              <a:t>任せにせず、自分自身でその有無を観察してください。</a:t>
            </a:r>
          </a:p>
        </p:txBody>
      </p:sp>
      <p:cxnSp>
        <p:nvCxnSpPr>
          <p:cNvPr id="9" name="直線矢印コネクタ 8"/>
          <p:cNvCxnSpPr>
            <a:endCxn id="2" idx="7"/>
          </p:cNvCxnSpPr>
          <p:nvPr/>
        </p:nvCxnSpPr>
        <p:spPr>
          <a:xfrm flipH="1">
            <a:off x="2775953" y="1681389"/>
            <a:ext cx="862597" cy="962582"/>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0360990"/>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496579" y="1512872"/>
            <a:ext cx="8216657" cy="4975462"/>
          </a:xfrm>
        </p:spPr>
        <p:txBody>
          <a:bodyPr>
            <a:noAutofit/>
          </a:bodyPr>
          <a:lstStyle/>
          <a:p>
            <a:pPr marL="0" indent="0" algn="just">
              <a:lnSpc>
                <a:spcPct val="100000"/>
              </a:lnSpc>
              <a:spcAft>
                <a:spcPts val="0"/>
              </a:spcAft>
              <a:buNone/>
            </a:pPr>
            <a:r>
              <a:rPr lang="ja-JP" altLang="en-US" sz="2700" b="1" kern="1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2700" b="1" kern="100" dirty="0" smtClean="0">
                <a:solidFill>
                  <a:srgbClr val="9966FF"/>
                </a:solidFill>
                <a:uFill>
                  <a:solidFill>
                    <a:srgbClr val="7145ED"/>
                  </a:solidFill>
                </a:uFill>
                <a:latin typeface="Meiryo UI" panose="020B0604030504040204" pitchFamily="50" charset="-128"/>
                <a:ea typeface="Meiryo UI" panose="020B0604030504040204" pitchFamily="50" charset="-128"/>
                <a:cs typeface="Meiryo UI" panose="020B0604030504040204" pitchFamily="50" charset="-128"/>
              </a:rPr>
              <a:t>多職種</a:t>
            </a:r>
            <a:r>
              <a:rPr lang="ja-JP" altLang="en-US" sz="2700" b="1" kern="100" dirty="0" smtClean="0">
                <a:latin typeface="Meiryo UI" panose="020B0604030504040204" pitchFamily="50" charset="-128"/>
                <a:ea typeface="Meiryo UI" panose="020B0604030504040204" pitchFamily="50" charset="-128"/>
                <a:cs typeface="Meiryo UI" panose="020B0604030504040204" pitchFamily="50" charset="-128"/>
              </a:rPr>
              <a:t>での構成が望ましい</a:t>
            </a:r>
            <a:endParaRPr lang="en-US" altLang="ja-JP" sz="2700" b="1" kern="1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lgn="just">
              <a:lnSpc>
                <a:spcPct val="100000"/>
              </a:lnSpc>
              <a:spcAft>
                <a:spcPts val="0"/>
              </a:spcAft>
              <a:buNone/>
            </a:pPr>
            <a:r>
              <a:rPr lang="ja-JP" altLang="en-US" sz="2400" b="1" kern="100" dirty="0" smtClean="0">
                <a:latin typeface="Meiryo UI" panose="020B0604030504040204" pitchFamily="50" charset="-128"/>
                <a:ea typeface="Meiryo UI" panose="020B0604030504040204" pitchFamily="50" charset="-128"/>
                <a:cs typeface="Meiryo UI" panose="020B0604030504040204" pitchFamily="50" charset="-128"/>
              </a:rPr>
              <a:t>　     医師、看護師、臨床</a:t>
            </a:r>
            <a:r>
              <a:rPr lang="ja-JP" altLang="en-US" sz="2400" b="1" kern="100" dirty="0">
                <a:latin typeface="Meiryo UI" panose="020B0604030504040204" pitchFamily="50" charset="-128"/>
                <a:ea typeface="Meiryo UI" panose="020B0604030504040204" pitchFamily="50" charset="-128"/>
                <a:cs typeface="Meiryo UI" panose="020B0604030504040204" pitchFamily="50" charset="-128"/>
              </a:rPr>
              <a:t>心理士、</a:t>
            </a:r>
            <a:r>
              <a:rPr lang="en-US" altLang="ja-JP" sz="2400" b="1" kern="100" dirty="0" smtClean="0">
                <a:latin typeface="Trebuchet MS" panose="020B0603020202020204" pitchFamily="34" charset="0"/>
                <a:ea typeface="Meiryo UI" panose="020B0604030504040204" pitchFamily="50" charset="-128"/>
                <a:cs typeface="Meiryo UI" panose="020B0604030504040204" pitchFamily="50" charset="-128"/>
              </a:rPr>
              <a:t>MSW</a:t>
            </a:r>
            <a:r>
              <a:rPr lang="en-US" altLang="ja-JP" sz="2400" b="1" kern="1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2400" b="1" kern="100" dirty="0" smtClean="0">
                <a:latin typeface="Trebuchet MS" panose="020B0603020202020204" pitchFamily="34" charset="0"/>
                <a:ea typeface="Meiryo UI" panose="020B0604030504040204" pitchFamily="50" charset="-128"/>
                <a:cs typeface="Meiryo UI" panose="020B0604030504040204" pitchFamily="50" charset="-128"/>
              </a:rPr>
              <a:t>PSW</a:t>
            </a:r>
            <a:r>
              <a:rPr lang="en-US" altLang="ja-JP" sz="2400" b="1" kern="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2400" b="1" kern="100" dirty="0" err="1"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2400" b="1" kern="100" dirty="0" smtClean="0">
                <a:latin typeface="Meiryo UI" panose="020B0604030504040204" pitchFamily="50" charset="-128"/>
                <a:ea typeface="Meiryo UI" panose="020B0604030504040204" pitchFamily="50" charset="-128"/>
                <a:cs typeface="Meiryo UI" panose="020B0604030504040204" pitchFamily="50" charset="-128"/>
              </a:rPr>
              <a:t>薬剤師　等</a:t>
            </a:r>
            <a:endParaRPr lang="en-US" altLang="ja-JP" sz="2400" b="1" kern="1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lgn="just">
              <a:lnSpc>
                <a:spcPct val="100000"/>
              </a:lnSpc>
              <a:spcBef>
                <a:spcPts val="1800"/>
              </a:spcBef>
              <a:spcAft>
                <a:spcPts val="0"/>
              </a:spcAft>
              <a:buNone/>
            </a:pPr>
            <a:r>
              <a:rPr lang="en-US" altLang="ja-JP" sz="2400" b="1" kern="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2400" b="1" kern="100" dirty="0" smtClean="0">
                <a:latin typeface="Meiryo UI" panose="020B0604030504040204" pitchFamily="50" charset="-128"/>
                <a:ea typeface="Meiryo UI" panose="020B0604030504040204" pitchFamily="50" charset="-128"/>
                <a:cs typeface="Meiryo UI" panose="020B0604030504040204" pitchFamily="50" charset="-128"/>
              </a:rPr>
              <a:t>役割</a:t>
            </a:r>
            <a:r>
              <a:rPr lang="en-US" altLang="ja-JP" sz="2400" b="1" kern="100" dirty="0" smtClean="0">
                <a:latin typeface="Meiryo UI" panose="020B0604030504040204" pitchFamily="50" charset="-128"/>
                <a:ea typeface="Meiryo UI" panose="020B0604030504040204" pitchFamily="50" charset="-128"/>
                <a:cs typeface="Meiryo UI" panose="020B0604030504040204" pitchFamily="50" charset="-128"/>
              </a:rPr>
              <a:t>〉</a:t>
            </a:r>
          </a:p>
          <a:p>
            <a:pPr marL="0" indent="0" algn="just">
              <a:lnSpc>
                <a:spcPct val="100000"/>
              </a:lnSpc>
              <a:spcBef>
                <a:spcPts val="1800"/>
              </a:spcBef>
              <a:spcAft>
                <a:spcPts val="0"/>
              </a:spcAft>
              <a:buNone/>
            </a:pPr>
            <a:endParaRPr lang="en-US" altLang="ja-JP" sz="2400" b="1" kern="100" dirty="0">
              <a:latin typeface="Meiryo UI" panose="020B0604030504040204" pitchFamily="50" charset="-128"/>
              <a:ea typeface="Meiryo UI" panose="020B0604030504040204" pitchFamily="50" charset="-128"/>
              <a:cs typeface="Meiryo UI" panose="020B0604030504040204" pitchFamily="50" charset="-128"/>
            </a:endParaRPr>
          </a:p>
          <a:p>
            <a:pPr marL="0" lvl="0" indent="0" defTabSz="943204">
              <a:lnSpc>
                <a:spcPts val="1960"/>
              </a:lnSpc>
              <a:spcBef>
                <a:spcPts val="0"/>
              </a:spcBef>
              <a:buNone/>
              <a:defRPr/>
            </a:pPr>
            <a:r>
              <a:rPr lang="ja-JP" altLang="en-US" sz="2700" b="1" kern="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24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専門的な医療を提供するだけでなく</a:t>
            </a:r>
            <a:r>
              <a:rPr lang="ja-JP" altLang="en-US" sz="2400" b="1"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2400" b="1"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943204">
              <a:lnSpc>
                <a:spcPts val="1960"/>
              </a:lnSpc>
              <a:spcBef>
                <a:spcPts val="0"/>
              </a:spcBef>
              <a:defRPr/>
            </a:pPr>
            <a:r>
              <a:rPr lang="ja-JP" altLang="en-US" sz="2400" b="1"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合併症</a:t>
            </a:r>
            <a:r>
              <a:rPr lang="ja-JP" altLang="en-US" sz="24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治療に配慮した支援の</a:t>
            </a:r>
            <a:r>
              <a:rPr lang="ja-JP" altLang="en-US" sz="2400" b="1"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調整</a:t>
            </a:r>
            <a:endParaRPr lang="en-US" altLang="ja-JP" sz="2400" b="1"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943204">
              <a:lnSpc>
                <a:spcPts val="1960"/>
              </a:lnSpc>
              <a:spcBef>
                <a:spcPts val="0"/>
              </a:spcBef>
              <a:defRPr/>
            </a:pPr>
            <a:r>
              <a:rPr lang="ja-JP" altLang="en-US" sz="2400" b="1"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家族</a:t>
            </a:r>
            <a:r>
              <a:rPr lang="ja-JP" altLang="en-US" sz="24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支援、ケアの指導</a:t>
            </a:r>
            <a:r>
              <a:rPr lang="ja-JP" altLang="en-US" sz="2400" b="1"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2400" b="1"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943204">
              <a:lnSpc>
                <a:spcPts val="1960"/>
              </a:lnSpc>
              <a:spcBef>
                <a:spcPts val="0"/>
              </a:spcBef>
              <a:defRPr/>
            </a:pPr>
            <a:r>
              <a:rPr lang="ja-JP" altLang="en-US" sz="2400" b="1"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退院</a:t>
            </a:r>
            <a:r>
              <a:rPr lang="ja-JP" altLang="en-US" sz="24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調整への助言等を行い</a:t>
            </a:r>
            <a:r>
              <a:rPr lang="ja-JP" altLang="en-US" sz="2400" b="1"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2400" b="1"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943204">
              <a:lnSpc>
                <a:spcPts val="1960"/>
              </a:lnSpc>
              <a:spcBef>
                <a:spcPts val="0"/>
              </a:spcBef>
              <a:defRPr/>
            </a:pPr>
            <a:r>
              <a:rPr lang="ja-JP" altLang="en-US" sz="2400" b="1"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治療</a:t>
            </a:r>
            <a:r>
              <a:rPr lang="ja-JP" altLang="en-US" sz="24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から退院までが円滑に進むように支援するとともに</a:t>
            </a:r>
            <a:r>
              <a:rPr lang="ja-JP" altLang="en-US" sz="2400" b="1"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2400" b="1"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943204">
              <a:lnSpc>
                <a:spcPts val="1960"/>
              </a:lnSpc>
              <a:spcBef>
                <a:spcPts val="0"/>
              </a:spcBef>
              <a:defRPr/>
            </a:pPr>
            <a:r>
              <a:rPr lang="ja-JP" altLang="en-US" sz="2400" b="1"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院内</a:t>
            </a:r>
            <a:r>
              <a:rPr lang="ja-JP" altLang="en-US" sz="24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医療従事者の認知症に対する理解を深める取り組みを行う。</a:t>
            </a:r>
            <a:endParaRPr lang="en-US" altLang="ja-JP" sz="24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0" indent="0" algn="just">
              <a:lnSpc>
                <a:spcPct val="100000"/>
              </a:lnSpc>
              <a:spcBef>
                <a:spcPts val="600"/>
              </a:spcBef>
              <a:spcAft>
                <a:spcPts val="0"/>
              </a:spcAft>
              <a:buNone/>
            </a:pPr>
            <a:endParaRPr lang="en-US" altLang="ja-JP" sz="2700" b="1" kern="1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lgn="just">
              <a:lnSpc>
                <a:spcPct val="100000"/>
              </a:lnSpc>
              <a:spcBef>
                <a:spcPts val="600"/>
              </a:spcBef>
              <a:spcAft>
                <a:spcPts val="0"/>
              </a:spcAft>
              <a:buNone/>
            </a:pPr>
            <a:r>
              <a:rPr lang="ja-JP" altLang="en-US" sz="2700" b="1" kern="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2700" b="1" kern="100" dirty="0">
                <a:latin typeface="Meiryo UI" panose="020B0604030504040204" pitchFamily="50" charset="-128"/>
                <a:ea typeface="Meiryo UI" panose="020B0604030504040204" pitchFamily="50" charset="-128"/>
                <a:cs typeface="Meiryo UI" panose="020B0604030504040204" pitchFamily="50" charset="-128"/>
              </a:rPr>
              <a:t>職員の認知症に対する</a:t>
            </a:r>
            <a:r>
              <a:rPr lang="ja-JP" altLang="en-US" sz="2700" b="1" kern="100" dirty="0">
                <a:solidFill>
                  <a:srgbClr val="9966FF"/>
                </a:solidFill>
                <a:latin typeface="Meiryo UI" panose="020B0604030504040204" pitchFamily="50" charset="-128"/>
                <a:ea typeface="Meiryo UI" panose="020B0604030504040204" pitchFamily="50" charset="-128"/>
                <a:cs typeface="Meiryo UI" panose="020B0604030504040204" pitchFamily="50" charset="-128"/>
              </a:rPr>
              <a:t>理解を深める</a:t>
            </a:r>
            <a:r>
              <a:rPr lang="ja-JP" altLang="en-US" sz="2700" b="1" kern="100" dirty="0">
                <a:latin typeface="Meiryo UI" panose="020B0604030504040204" pitchFamily="50" charset="-128"/>
                <a:ea typeface="Meiryo UI" panose="020B0604030504040204" pitchFamily="50" charset="-128"/>
                <a:cs typeface="Meiryo UI" panose="020B0604030504040204" pitchFamily="50" charset="-128"/>
              </a:rPr>
              <a:t>取り組み</a:t>
            </a:r>
            <a:endParaRPr lang="en-US" altLang="ja-JP" sz="2700" b="1" kern="100" dirty="0">
              <a:latin typeface="Meiryo UI" panose="020B0604030504040204" pitchFamily="50" charset="-128"/>
              <a:ea typeface="Meiryo UI" panose="020B0604030504040204" pitchFamily="50" charset="-128"/>
              <a:cs typeface="Meiryo UI" panose="020B0604030504040204" pitchFamily="50" charset="-128"/>
            </a:endParaRPr>
          </a:p>
          <a:p>
            <a:pPr marL="0" indent="0" algn="just">
              <a:lnSpc>
                <a:spcPct val="100000"/>
              </a:lnSpc>
              <a:spcAft>
                <a:spcPts val="0"/>
              </a:spcAft>
              <a:buNone/>
            </a:pPr>
            <a:endParaRPr lang="en-US" altLang="ja-JP" sz="2900" b="1" kern="1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Rectangle 3"/>
          <p:cNvSpPr>
            <a:spLocks noChangeArrowheads="1"/>
          </p:cNvSpPr>
          <p:nvPr/>
        </p:nvSpPr>
        <p:spPr bwMode="auto">
          <a:xfrm>
            <a:off x="320246" y="1146412"/>
            <a:ext cx="8569325" cy="118236"/>
          </a:xfrm>
          <a:prstGeom prst="rect">
            <a:avLst/>
          </a:prstGeom>
          <a:gradFill rotWithShape="1">
            <a:gsLst>
              <a:gs pos="0">
                <a:srgbClr val="E4DEF2"/>
              </a:gs>
              <a:gs pos="100000">
                <a:srgbClr val="8A71C9"/>
              </a:gs>
            </a:gsLst>
            <a:lin ang="0" scaled="1"/>
          </a:gradFill>
          <a:ln>
            <a:noFill/>
          </a:ln>
          <a:extLst/>
        </p:spPr>
        <p:txBody>
          <a:bodyPr wrap="none" anchor="ctr"/>
          <a:lstStyle/>
          <a:p>
            <a:pPr algn="r">
              <a:defRPr/>
            </a:pPr>
            <a:endParaRPr lang="ja-JP" altLang="en-US">
              <a:effectLst>
                <a:outerShdw blurRad="38100" dist="38100" dir="2700000" algn="tl">
                  <a:srgbClr val="000000">
                    <a:alpha val="43137"/>
                  </a:srgbClr>
                </a:outerShdw>
              </a:effectLst>
              <a:latin typeface="Arial" charset="0"/>
            </a:endParaRPr>
          </a:p>
        </p:txBody>
      </p:sp>
      <p:sp>
        <p:nvSpPr>
          <p:cNvPr id="5" name="Rectangle 2"/>
          <p:cNvSpPr txBox="1">
            <a:spLocks noChangeArrowheads="1"/>
          </p:cNvSpPr>
          <p:nvPr/>
        </p:nvSpPr>
        <p:spPr>
          <a:xfrm>
            <a:off x="136096" y="191069"/>
            <a:ext cx="8753475" cy="88710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lnSpc>
                <a:spcPct val="110000"/>
              </a:lnSpc>
            </a:pPr>
            <a:r>
              <a:rPr lang="en-US" altLang="ja-JP" sz="2500" b="1" dirty="0" smtClean="0">
                <a:solidFill>
                  <a:schemeClr val="tx1">
                    <a:lumMod val="50000"/>
                    <a:lumOff val="50000"/>
                  </a:schemeClr>
                </a:solidFill>
                <a:latin typeface="Trebuchet MS" panose="020B0603020202020204" pitchFamily="34" charset="0"/>
                <a:ea typeface="Meiryo UI" panose="020B0604030504040204" pitchFamily="50" charset="-128"/>
                <a:cs typeface="Meiryo UI" panose="020B0604030504040204" pitchFamily="50" charset="-128"/>
              </a:rPr>
              <a:t>2</a:t>
            </a:r>
            <a:r>
              <a:rPr lang="en-US" altLang="ja-JP" sz="2500" b="1" dirty="0" smtClean="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2500" b="1" dirty="0" smtClean="0">
                <a:solidFill>
                  <a:schemeClr val="tx1">
                    <a:lumMod val="50000"/>
                    <a:lumOff val="50000"/>
                  </a:schemeClr>
                </a:solidFill>
                <a:latin typeface="Trebuchet MS" panose="020B0603020202020204" pitchFamily="34" charset="0"/>
                <a:ea typeface="Meiryo UI" panose="020B0604030504040204" pitchFamily="50" charset="-128"/>
                <a:cs typeface="Meiryo UI" panose="020B0604030504040204" pitchFamily="50" charset="-128"/>
              </a:rPr>
              <a:t>-3</a:t>
            </a:r>
            <a:r>
              <a:rPr lang="ja-JP" altLang="en-US" sz="2500" b="1" dirty="0" smtClean="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rPr>
              <a:t>　認知症・せん妄ケア充実のための方策</a:t>
            </a:r>
            <a:endParaRPr lang="en-US" altLang="ja-JP" sz="2500" b="1" dirty="0" smtClean="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endParaRPr>
          </a:p>
          <a:p>
            <a:pPr algn="ctr">
              <a:lnSpc>
                <a:spcPct val="110000"/>
              </a:lnSpc>
              <a:spcAft>
                <a:spcPts val="600"/>
              </a:spcAft>
            </a:pPr>
            <a:r>
              <a:rPr lang="ja-JP" altLang="en-US" sz="2800" b="1" dirty="0" smtClean="0">
                <a:latin typeface="Meiryo UI" panose="020B0604030504040204" pitchFamily="50" charset="-128"/>
                <a:ea typeface="Meiryo UI" panose="020B0604030504040204" pitchFamily="50" charset="-128"/>
                <a:cs typeface="Meiryo UI" panose="020B0604030504040204" pitchFamily="50" charset="-128"/>
              </a:rPr>
              <a:t>④ 施設内における認知症・せん妄対策チームの整備</a:t>
            </a:r>
            <a:endParaRPr lang="en-US" altLang="ja-JP" sz="2800" b="1" kern="10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67479381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777275" y="985135"/>
            <a:ext cx="7533564" cy="3299228"/>
          </a:xfrm>
        </p:spPr>
        <p:txBody>
          <a:bodyPr>
            <a:normAutofit/>
          </a:bodyPr>
          <a:lstStyle/>
          <a:p>
            <a:pPr marL="0" indent="0" algn="just">
              <a:lnSpc>
                <a:spcPct val="100000"/>
              </a:lnSpc>
              <a:spcBef>
                <a:spcPts val="1200"/>
              </a:spcBef>
              <a:spcAft>
                <a:spcPts val="0"/>
              </a:spcAft>
              <a:buNone/>
            </a:pPr>
            <a:r>
              <a:rPr lang="ja-JP" altLang="en-US" sz="2900" b="1" kern="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2900" b="1" u="heavy" kern="100" dirty="0" smtClean="0">
                <a:latin typeface="Meiryo UI" panose="020B0604030504040204" pitchFamily="50" charset="-128"/>
                <a:ea typeface="Meiryo UI" panose="020B0604030504040204" pitchFamily="50" charset="-128"/>
                <a:cs typeface="Meiryo UI" panose="020B0604030504040204" pitchFamily="50" charset="-128"/>
              </a:rPr>
              <a:t>身体</a:t>
            </a:r>
            <a:r>
              <a:rPr lang="ja-JP" altLang="en-US" sz="2900" b="1" kern="100" dirty="0" smtClean="0">
                <a:latin typeface="Meiryo UI" panose="020B0604030504040204" pitchFamily="50" charset="-128"/>
                <a:ea typeface="Meiryo UI" panose="020B0604030504040204" pitchFamily="50" charset="-128"/>
                <a:cs typeface="Meiryo UI" panose="020B0604030504040204" pitchFamily="50" charset="-128"/>
              </a:rPr>
              <a:t>を含めた患者の状態を統合的にとらえる</a:t>
            </a:r>
            <a:endParaRPr lang="en-US" altLang="ja-JP" sz="2900" b="1" kern="1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lgn="just">
              <a:lnSpc>
                <a:spcPct val="100000"/>
              </a:lnSpc>
              <a:spcBef>
                <a:spcPts val="600"/>
              </a:spcBef>
              <a:spcAft>
                <a:spcPts val="0"/>
              </a:spcAft>
              <a:buNone/>
            </a:pPr>
            <a:r>
              <a:rPr lang="ja-JP" altLang="en-US" sz="2900" b="1" kern="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2900" b="1" kern="100" dirty="0" smtClean="0">
                <a:latin typeface="Meiryo UI" panose="020B0604030504040204" pitchFamily="50" charset="-128"/>
                <a:ea typeface="Meiryo UI" panose="020B0604030504040204" pitchFamily="50" charset="-128"/>
                <a:cs typeface="Meiryo UI" panose="020B0604030504040204" pitchFamily="50" charset="-128"/>
              </a:rPr>
              <a:t> ことができる</a:t>
            </a:r>
            <a:endParaRPr lang="en-US" altLang="ja-JP" sz="2900" b="1" kern="1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lgn="just">
              <a:lnSpc>
                <a:spcPct val="100000"/>
              </a:lnSpc>
              <a:spcBef>
                <a:spcPts val="1800"/>
              </a:spcBef>
              <a:spcAft>
                <a:spcPts val="0"/>
              </a:spcAft>
              <a:buNone/>
            </a:pPr>
            <a:r>
              <a:rPr lang="ja-JP" altLang="en-US" sz="2600" b="1" kern="100" dirty="0" smtClean="0">
                <a:latin typeface="Meiryo UI" panose="020B0604030504040204" pitchFamily="50" charset="-128"/>
                <a:ea typeface="Meiryo UI" panose="020B0604030504040204" pitchFamily="50" charset="-128"/>
                <a:cs typeface="Meiryo UI" panose="020B0604030504040204" pitchFamily="50" charset="-128"/>
              </a:rPr>
              <a:t>　　・ 患者</a:t>
            </a:r>
            <a:r>
              <a:rPr lang="ja-JP" altLang="en-US" sz="2600" b="1" kern="100" dirty="0">
                <a:latin typeface="Meiryo UI" panose="020B0604030504040204" pitchFamily="50" charset="-128"/>
                <a:ea typeface="Meiryo UI" panose="020B0604030504040204" pitchFamily="50" charset="-128"/>
                <a:cs typeface="Meiryo UI" panose="020B0604030504040204" pitchFamily="50" charset="-128"/>
              </a:rPr>
              <a:t>や家族についての情報を持ち、患者や</a:t>
            </a:r>
            <a:r>
              <a:rPr lang="ja-JP" altLang="en-US" sz="2600" b="1" kern="100" dirty="0" smtClean="0">
                <a:latin typeface="Meiryo UI" panose="020B0604030504040204" pitchFamily="50" charset="-128"/>
                <a:ea typeface="Meiryo UI" panose="020B0604030504040204" pitchFamily="50" charset="-128"/>
                <a:cs typeface="Meiryo UI" panose="020B0604030504040204" pitchFamily="50" charset="-128"/>
              </a:rPr>
              <a:t>家族</a:t>
            </a:r>
            <a:endParaRPr lang="en-US" altLang="ja-JP" sz="2600" b="1" kern="1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lgn="just">
              <a:lnSpc>
                <a:spcPct val="100000"/>
              </a:lnSpc>
              <a:spcBef>
                <a:spcPts val="600"/>
              </a:spcBef>
              <a:spcAft>
                <a:spcPts val="0"/>
              </a:spcAft>
              <a:buNone/>
            </a:pPr>
            <a:r>
              <a:rPr lang="ja-JP" altLang="en-US" sz="2600" b="1" kern="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2600" b="1" kern="100" dirty="0" smtClean="0">
                <a:latin typeface="Meiryo UI" panose="020B0604030504040204" pitchFamily="50" charset="-128"/>
                <a:ea typeface="Meiryo UI" panose="020B0604030504040204" pitchFamily="50" charset="-128"/>
                <a:cs typeface="Meiryo UI" panose="020B0604030504040204" pitchFamily="50" charset="-128"/>
              </a:rPr>
              <a:t>      の立場から</a:t>
            </a:r>
            <a:r>
              <a:rPr lang="ja-JP" altLang="en-US" sz="2600" b="1" kern="100" dirty="0">
                <a:latin typeface="Meiryo UI" panose="020B0604030504040204" pitchFamily="50" charset="-128"/>
                <a:ea typeface="Meiryo UI" panose="020B0604030504040204" pitchFamily="50" charset="-128"/>
                <a:cs typeface="Meiryo UI" panose="020B0604030504040204" pitchFamily="50" charset="-128"/>
              </a:rPr>
              <a:t>発言できる</a:t>
            </a:r>
            <a:endParaRPr lang="en-US" altLang="ja-JP" sz="2600" b="1" kern="100" dirty="0">
              <a:latin typeface="Meiryo UI" panose="020B0604030504040204" pitchFamily="50" charset="-128"/>
              <a:ea typeface="Meiryo UI" panose="020B0604030504040204" pitchFamily="50" charset="-128"/>
              <a:cs typeface="Meiryo UI" panose="020B0604030504040204" pitchFamily="50" charset="-128"/>
            </a:endParaRPr>
          </a:p>
          <a:p>
            <a:pPr marL="0" indent="0" algn="just">
              <a:lnSpc>
                <a:spcPct val="100000"/>
              </a:lnSpc>
              <a:spcBef>
                <a:spcPts val="600"/>
              </a:spcBef>
              <a:spcAft>
                <a:spcPts val="0"/>
              </a:spcAft>
              <a:buNone/>
            </a:pPr>
            <a:r>
              <a:rPr lang="ja-JP" altLang="en-US" sz="2600" b="1" kern="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2600" b="1" kern="100" dirty="0" smtClean="0">
                <a:latin typeface="Meiryo UI" panose="020B0604030504040204" pitchFamily="50" charset="-128"/>
                <a:ea typeface="Meiryo UI" panose="020B0604030504040204" pitchFamily="50" charset="-128"/>
                <a:cs typeface="Meiryo UI" panose="020B0604030504040204" pitchFamily="50" charset="-128"/>
              </a:rPr>
              <a:t>　・ </a:t>
            </a:r>
            <a:r>
              <a:rPr lang="ja-JP" altLang="en-US" sz="2600" b="1" u="heavy" kern="100" dirty="0" smtClean="0">
                <a:solidFill>
                  <a:srgbClr val="9966FF"/>
                </a:solidFill>
                <a:latin typeface="Meiryo UI" panose="020B0604030504040204" pitchFamily="50" charset="-128"/>
                <a:ea typeface="Meiryo UI" panose="020B0604030504040204" pitchFamily="50" charset="-128"/>
                <a:cs typeface="Meiryo UI" panose="020B0604030504040204" pitchFamily="50" charset="-128"/>
              </a:rPr>
              <a:t>医療面</a:t>
            </a:r>
            <a:r>
              <a:rPr lang="ja-JP" altLang="en-US" sz="2600" b="1" u="heavy" kern="100" dirty="0">
                <a:solidFill>
                  <a:srgbClr val="9966FF"/>
                </a:solidFill>
                <a:latin typeface="Meiryo UI" panose="020B0604030504040204" pitchFamily="50" charset="-128"/>
                <a:ea typeface="Meiryo UI" panose="020B0604030504040204" pitchFamily="50" charset="-128"/>
                <a:cs typeface="Meiryo UI" panose="020B0604030504040204" pitchFamily="50" charset="-128"/>
              </a:rPr>
              <a:t>と生活面</a:t>
            </a:r>
            <a:r>
              <a:rPr lang="ja-JP" altLang="en-US" sz="2600" b="1" u="heavy" kern="100" dirty="0">
                <a:latin typeface="Meiryo UI" panose="020B0604030504040204" pitchFamily="50" charset="-128"/>
                <a:ea typeface="Meiryo UI" panose="020B0604030504040204" pitchFamily="50" charset="-128"/>
                <a:cs typeface="Meiryo UI" panose="020B0604030504040204" pitchFamily="50" charset="-128"/>
              </a:rPr>
              <a:t>の両方の視点</a:t>
            </a:r>
            <a:r>
              <a:rPr lang="ja-JP" altLang="en-US" sz="2600" b="1" kern="100" dirty="0">
                <a:latin typeface="Meiryo UI" panose="020B0604030504040204" pitchFamily="50" charset="-128"/>
                <a:ea typeface="Meiryo UI" panose="020B0604030504040204" pitchFamily="50" charset="-128"/>
                <a:cs typeface="Meiryo UI" panose="020B0604030504040204" pitchFamily="50" charset="-128"/>
              </a:rPr>
              <a:t>をもった発言</a:t>
            </a:r>
            <a:r>
              <a:rPr lang="ja-JP" altLang="en-US" sz="2600" b="1" kern="100" dirty="0" smtClean="0">
                <a:latin typeface="Meiryo UI" panose="020B0604030504040204" pitchFamily="50" charset="-128"/>
                <a:ea typeface="Meiryo UI" panose="020B0604030504040204" pitchFamily="50" charset="-128"/>
                <a:cs typeface="Meiryo UI" panose="020B0604030504040204" pitchFamily="50" charset="-128"/>
              </a:rPr>
              <a:t>や</a:t>
            </a:r>
            <a:endParaRPr lang="en-US" altLang="ja-JP" sz="2600" b="1" kern="1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lgn="just">
              <a:lnSpc>
                <a:spcPct val="100000"/>
              </a:lnSpc>
              <a:spcBef>
                <a:spcPts val="600"/>
              </a:spcBef>
              <a:spcAft>
                <a:spcPts val="0"/>
              </a:spcAft>
              <a:buNone/>
            </a:pPr>
            <a:r>
              <a:rPr lang="ja-JP" altLang="en-US" sz="2600" b="1" kern="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2600" b="1" kern="100" dirty="0" smtClean="0">
                <a:latin typeface="Meiryo UI" panose="020B0604030504040204" pitchFamily="50" charset="-128"/>
                <a:ea typeface="Meiryo UI" panose="020B0604030504040204" pitchFamily="50" charset="-128"/>
                <a:cs typeface="Meiryo UI" panose="020B0604030504040204" pitchFamily="50" charset="-128"/>
              </a:rPr>
              <a:t>      活動ができる</a:t>
            </a:r>
            <a:r>
              <a:rPr lang="ja-JP" altLang="en-US" sz="2600" b="1" kern="1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2600" b="1"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Rectangle 3"/>
          <p:cNvSpPr>
            <a:spLocks noChangeArrowheads="1"/>
          </p:cNvSpPr>
          <p:nvPr/>
        </p:nvSpPr>
        <p:spPr bwMode="auto">
          <a:xfrm>
            <a:off x="259395" y="866899"/>
            <a:ext cx="8569325" cy="118236"/>
          </a:xfrm>
          <a:prstGeom prst="rect">
            <a:avLst/>
          </a:prstGeom>
          <a:gradFill rotWithShape="1">
            <a:gsLst>
              <a:gs pos="0">
                <a:srgbClr val="E4DEF2"/>
              </a:gs>
              <a:gs pos="100000">
                <a:srgbClr val="8A71C9"/>
              </a:gs>
            </a:gsLst>
            <a:lin ang="0" scaled="1"/>
          </a:gradFill>
          <a:ln>
            <a:noFill/>
          </a:ln>
          <a:extLst/>
        </p:spPr>
        <p:txBody>
          <a:bodyPr wrap="none" anchor="ctr"/>
          <a:lstStyle/>
          <a:p>
            <a:pPr algn="r">
              <a:defRPr/>
            </a:pPr>
            <a:endParaRPr lang="ja-JP" altLang="en-US">
              <a:effectLst>
                <a:outerShdw blurRad="38100" dist="38100" dir="2700000" algn="tl">
                  <a:srgbClr val="000000">
                    <a:alpha val="43137"/>
                  </a:srgbClr>
                </a:outerShdw>
              </a:effectLst>
              <a:latin typeface="Arial" charset="0"/>
            </a:endParaRPr>
          </a:p>
        </p:txBody>
      </p:sp>
      <p:sp>
        <p:nvSpPr>
          <p:cNvPr id="6" name="タイトル 1"/>
          <p:cNvSpPr>
            <a:spLocks noGrp="1"/>
          </p:cNvSpPr>
          <p:nvPr>
            <p:ph type="title"/>
          </p:nvPr>
        </p:nvSpPr>
        <p:spPr>
          <a:xfrm>
            <a:off x="416079" y="157660"/>
            <a:ext cx="8255955" cy="768361"/>
          </a:xfrm>
        </p:spPr>
        <p:txBody>
          <a:bodyPr>
            <a:normAutofit/>
          </a:bodyPr>
          <a:lstStyle/>
          <a:p>
            <a:pPr algn="ctr"/>
            <a:r>
              <a:rPr lang="ja-JP" altLang="en-US" sz="3000" b="1" dirty="0" smtClean="0">
                <a:latin typeface="Meiryo UI" panose="020B0604030504040204" pitchFamily="50" charset="-128"/>
                <a:ea typeface="Meiryo UI" panose="020B0604030504040204" pitchFamily="50" charset="-128"/>
                <a:cs typeface="Meiryo UI" panose="020B0604030504040204" pitchFamily="50" charset="-128"/>
              </a:rPr>
              <a:t>多職種チームにおける看護の専門性</a:t>
            </a:r>
            <a:endParaRPr kumimoji="1" lang="ja-JP" altLang="en-US" sz="3000" dirty="0"/>
          </a:p>
        </p:txBody>
      </p:sp>
      <p:sp>
        <p:nvSpPr>
          <p:cNvPr id="2" name="正方形/長方形 1"/>
          <p:cNvSpPr/>
          <p:nvPr/>
        </p:nvSpPr>
        <p:spPr>
          <a:xfrm>
            <a:off x="259395" y="4107543"/>
            <a:ext cx="8569325" cy="2641599"/>
          </a:xfrm>
          <a:prstGeom prst="rect">
            <a:avLst/>
          </a:prstGeom>
          <a:ln/>
        </p:spPr>
        <p:style>
          <a:lnRef idx="1">
            <a:schemeClr val="accent2"/>
          </a:lnRef>
          <a:fillRef idx="2">
            <a:schemeClr val="accent2"/>
          </a:fillRef>
          <a:effectRef idx="1">
            <a:schemeClr val="accent2"/>
          </a:effectRef>
          <a:fontRef idx="minor">
            <a:schemeClr val="dk1"/>
          </a:fontRef>
        </p:style>
        <p:txBody>
          <a:bodyPr rtlCol="0" anchor="t" anchorCtr="0"/>
          <a:lstStyle/>
          <a:p>
            <a:pPr algn="ctr"/>
            <a:r>
              <a:rPr kumimoji="1" lang="ja-JP" altLang="en-US" sz="2800" b="1" dirty="0" smtClean="0">
                <a:solidFill>
                  <a:schemeClr val="tx1"/>
                </a:solidFill>
              </a:rPr>
              <a:t>受け持ち看護師が、「この患者さんのことは、一番私がわかってる！！」というぐらいの自負心をもって取り組める体制づくり</a:t>
            </a:r>
            <a:endParaRPr kumimoji="1" lang="en-US" altLang="ja-JP" sz="2800" b="1" dirty="0" smtClean="0">
              <a:solidFill>
                <a:schemeClr val="tx1"/>
              </a:solidFill>
            </a:endParaRPr>
          </a:p>
          <a:p>
            <a:pPr algn="ctr"/>
            <a:r>
              <a:rPr lang="ja-JP" altLang="en-US" sz="2800" b="1" dirty="0" smtClean="0">
                <a:solidFill>
                  <a:schemeClr val="tx1"/>
                </a:solidFill>
              </a:rPr>
              <a:t>しかし！</a:t>
            </a:r>
            <a:endParaRPr lang="en-US" altLang="ja-JP" sz="2800" b="1" dirty="0" smtClean="0">
              <a:solidFill>
                <a:schemeClr val="tx1"/>
              </a:solidFill>
            </a:endParaRPr>
          </a:p>
          <a:p>
            <a:pPr algn="ctr"/>
            <a:r>
              <a:rPr kumimoji="1" lang="ja-JP" altLang="en-US" sz="2800" b="1" dirty="0">
                <a:solidFill>
                  <a:schemeClr val="tx1"/>
                </a:solidFill>
              </a:rPr>
              <a:t>ひとり</a:t>
            </a:r>
            <a:r>
              <a:rPr kumimoji="1" lang="ja-JP" altLang="en-US" sz="2800" b="1" dirty="0" smtClean="0">
                <a:solidFill>
                  <a:schemeClr val="tx1"/>
                </a:solidFill>
              </a:rPr>
              <a:t>で孤立して「だれもこの患者さんのことをわかっていない！！」と孤立させては駄目。　　　</a:t>
            </a:r>
          </a:p>
        </p:txBody>
      </p:sp>
      <p:sp>
        <p:nvSpPr>
          <p:cNvPr id="5" name="テキスト ボックス 4"/>
          <p:cNvSpPr txBox="1"/>
          <p:nvPr/>
        </p:nvSpPr>
        <p:spPr>
          <a:xfrm>
            <a:off x="7162800" y="6379810"/>
            <a:ext cx="1981200" cy="369332"/>
          </a:xfrm>
          <a:prstGeom prst="rect">
            <a:avLst/>
          </a:prstGeom>
        </p:spPr>
        <p:style>
          <a:lnRef idx="0">
            <a:schemeClr val="accent6"/>
          </a:lnRef>
          <a:fillRef idx="3">
            <a:schemeClr val="accent6"/>
          </a:fillRef>
          <a:effectRef idx="3">
            <a:schemeClr val="accent6"/>
          </a:effectRef>
          <a:fontRef idx="minor">
            <a:schemeClr val="lt1"/>
          </a:fontRef>
        </p:style>
        <p:txBody>
          <a:bodyPr wrap="square" rtlCol="0">
            <a:spAutoFit/>
          </a:bodyPr>
          <a:lstStyle/>
          <a:p>
            <a:r>
              <a:rPr kumimoji="1" lang="ja-JP" altLang="en-US" dirty="0" smtClean="0">
                <a:latin typeface="AR P行楷書体H04" panose="03000900000000000000" pitchFamily="66" charset="-128"/>
                <a:ea typeface="AR P行楷書体H04" panose="03000900000000000000" pitchFamily="66" charset="-128"/>
              </a:rPr>
              <a:t>難しいですねぇ～</a:t>
            </a:r>
            <a:endParaRPr kumimoji="1" lang="ja-JP" altLang="en-US" dirty="0">
              <a:latin typeface="AR P行楷書体H04" panose="03000900000000000000" pitchFamily="66" charset="-128"/>
              <a:ea typeface="AR P行楷書体H04" panose="03000900000000000000" pitchFamily="66" charset="-128"/>
            </a:endParaRPr>
          </a:p>
        </p:txBody>
      </p:sp>
    </p:spTree>
    <p:extLst>
      <p:ext uri="{BB962C8B-B14F-4D97-AF65-F5344CB8AC3E}">
        <p14:creationId xmlns:p14="http://schemas.microsoft.com/office/powerpoint/2010/main" val="258305297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28650" y="365126"/>
            <a:ext cx="7886700" cy="883103"/>
          </a:xfrm>
        </p:spPr>
        <p:txBody>
          <a:bodyPr/>
          <a:lstStyle/>
          <a:p>
            <a:pPr algn="ctr"/>
            <a:r>
              <a:rPr kumimoji="1" lang="ja-JP" altLang="en-US" dirty="0" smtClean="0"/>
              <a:t>用語の定義</a:t>
            </a:r>
            <a:endParaRPr kumimoji="1" lang="ja-JP" altLang="en-US" dirty="0"/>
          </a:p>
        </p:txBody>
      </p:sp>
      <p:sp>
        <p:nvSpPr>
          <p:cNvPr id="3" name="正方形/長方形 2"/>
          <p:cNvSpPr/>
          <p:nvPr/>
        </p:nvSpPr>
        <p:spPr>
          <a:xfrm>
            <a:off x="391886" y="1524000"/>
            <a:ext cx="8447314" cy="4992914"/>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285750" indent="-285750">
              <a:buFont typeface="Wingdings" panose="05000000000000000000" pitchFamily="2" charset="2"/>
              <a:buChar char="l"/>
            </a:pPr>
            <a:r>
              <a:rPr kumimoji="1" lang="ja-JP" altLang="en-US" sz="2400" b="1" dirty="0" smtClean="0">
                <a:solidFill>
                  <a:schemeClr val="tx1"/>
                </a:solidFill>
              </a:rPr>
              <a:t>コンサルテーション：異なる専門性を持つものが、検討して話し合うプロセス。</a:t>
            </a:r>
            <a:endParaRPr kumimoji="1" lang="en-US" altLang="ja-JP" sz="2400" b="1" dirty="0" smtClean="0">
              <a:solidFill>
                <a:schemeClr val="tx1"/>
              </a:solidFill>
            </a:endParaRPr>
          </a:p>
          <a:p>
            <a:pPr marL="285750" indent="-285750">
              <a:buFont typeface="Wingdings" panose="05000000000000000000" pitchFamily="2" charset="2"/>
              <a:buChar char="l"/>
            </a:pPr>
            <a:endParaRPr lang="en-US" altLang="ja-JP" sz="2400" b="1" dirty="0">
              <a:solidFill>
                <a:schemeClr val="tx1"/>
              </a:solidFill>
            </a:endParaRPr>
          </a:p>
          <a:p>
            <a:pPr marL="285750" indent="-285750">
              <a:buFont typeface="Wingdings" panose="05000000000000000000" pitchFamily="2" charset="2"/>
              <a:buChar char="l"/>
            </a:pPr>
            <a:r>
              <a:rPr kumimoji="1" lang="ja-JP" altLang="en-US" sz="2400" b="1" dirty="0" smtClean="0">
                <a:solidFill>
                  <a:schemeClr val="tx1"/>
                </a:solidFill>
              </a:rPr>
              <a:t>コンサルタント：自らの専門性に基づいて、ほかの専門家を支援する者</a:t>
            </a:r>
            <a:endParaRPr kumimoji="1" lang="en-US" altLang="ja-JP" sz="2400" b="1" dirty="0" smtClean="0">
              <a:solidFill>
                <a:schemeClr val="tx1"/>
              </a:solidFill>
            </a:endParaRPr>
          </a:p>
          <a:p>
            <a:pPr marL="285750" indent="-285750">
              <a:buFont typeface="Wingdings" panose="05000000000000000000" pitchFamily="2" charset="2"/>
              <a:buChar char="l"/>
            </a:pPr>
            <a:endParaRPr lang="en-US" altLang="ja-JP" sz="2400" b="1" dirty="0">
              <a:solidFill>
                <a:schemeClr val="tx1"/>
              </a:solidFill>
            </a:endParaRPr>
          </a:p>
          <a:p>
            <a:pPr marL="285750" indent="-285750">
              <a:buFont typeface="Wingdings" panose="05000000000000000000" pitchFamily="2" charset="2"/>
              <a:buChar char="l"/>
            </a:pPr>
            <a:r>
              <a:rPr kumimoji="1" lang="ja-JP" altLang="en-US" sz="2400" b="1" dirty="0" smtClean="0">
                <a:solidFill>
                  <a:schemeClr val="tx1"/>
                </a:solidFill>
              </a:rPr>
              <a:t>コンサルティ：援助を受けるもの</a:t>
            </a:r>
            <a:endParaRPr kumimoji="1" lang="en-US" altLang="ja-JP" sz="2400" b="1" dirty="0" smtClean="0">
              <a:solidFill>
                <a:schemeClr val="tx1"/>
              </a:solidFill>
            </a:endParaRPr>
          </a:p>
          <a:p>
            <a:pPr marL="285750" indent="-285750">
              <a:buFont typeface="Wingdings" panose="05000000000000000000" pitchFamily="2" charset="2"/>
              <a:buChar char="l"/>
            </a:pPr>
            <a:endParaRPr lang="en-US" altLang="ja-JP" sz="2400" b="1" dirty="0">
              <a:solidFill>
                <a:schemeClr val="tx1"/>
              </a:solidFill>
            </a:endParaRPr>
          </a:p>
          <a:p>
            <a:pPr marL="285750" indent="-285750">
              <a:buFont typeface="Wingdings" panose="05000000000000000000" pitchFamily="2" charset="2"/>
              <a:buChar char="l"/>
            </a:pPr>
            <a:r>
              <a:rPr kumimoji="1" lang="ja-JP" altLang="en-US" sz="2400" b="1" dirty="0" smtClean="0">
                <a:solidFill>
                  <a:schemeClr val="tx1"/>
                </a:solidFill>
              </a:rPr>
              <a:t>ケアマネジメント（基は経済学用語）：社会的ケアを必要とする人を最も効果的で効率的なサービスや資源を紹介し斡旋する。又はそのサービスが有効に利用されているか継続的に評価する方法。</a:t>
            </a:r>
          </a:p>
        </p:txBody>
      </p:sp>
    </p:spTree>
    <p:extLst>
      <p:ext uri="{BB962C8B-B14F-4D97-AF65-F5344CB8AC3E}">
        <p14:creationId xmlns:p14="http://schemas.microsoft.com/office/powerpoint/2010/main" val="19894882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178387" y="1137290"/>
            <a:ext cx="8711184" cy="4953898"/>
          </a:xfrm>
        </p:spPr>
        <p:txBody>
          <a:bodyPr>
            <a:normAutofit/>
          </a:bodyPr>
          <a:lstStyle/>
          <a:p>
            <a:pPr marL="0" indent="0" algn="just">
              <a:spcAft>
                <a:spcPts val="0"/>
              </a:spcAft>
              <a:buNone/>
            </a:pPr>
            <a:r>
              <a:rPr lang="ja-JP" altLang="en-US" sz="2400" b="1" kern="100" dirty="0" smtClean="0">
                <a:latin typeface="Meiryo UI" panose="020B0604030504040204" pitchFamily="50" charset="-128"/>
                <a:ea typeface="Meiryo UI" panose="020B0604030504040204" pitchFamily="50" charset="-128"/>
                <a:cs typeface="Meiryo UI" panose="020B0604030504040204" pitchFamily="50" charset="-128"/>
              </a:rPr>
              <a:t> ● </a:t>
            </a:r>
            <a:r>
              <a:rPr lang="ja-JP" altLang="en-US" sz="2500" b="1" kern="100" dirty="0" smtClean="0">
                <a:solidFill>
                  <a:srgbClr val="9966FF"/>
                </a:solidFill>
                <a:latin typeface="Meiryo UI" panose="020B0604030504040204" pitchFamily="50" charset="-128"/>
                <a:ea typeface="Meiryo UI" panose="020B0604030504040204" pitchFamily="50" charset="-128"/>
                <a:cs typeface="Meiryo UI" panose="020B0604030504040204" pitchFamily="50" charset="-128"/>
              </a:rPr>
              <a:t>院内</a:t>
            </a:r>
            <a:r>
              <a:rPr lang="ja-JP" altLang="en-US" sz="2500" b="1" kern="100" dirty="0">
                <a:latin typeface="Meiryo UI" panose="020B0604030504040204" pitchFamily="50" charset="-128"/>
                <a:ea typeface="Meiryo UI" panose="020B0604030504040204" pitchFamily="50" charset="-128"/>
                <a:cs typeface="Meiryo UI" panose="020B0604030504040204" pitchFamily="50" charset="-128"/>
              </a:rPr>
              <a:t>におけるコンサルテーション体制</a:t>
            </a:r>
          </a:p>
          <a:p>
            <a:pPr marL="0" indent="0" algn="just">
              <a:spcAft>
                <a:spcPts val="0"/>
              </a:spcAft>
              <a:buNone/>
            </a:pPr>
            <a:r>
              <a:rPr lang="ja-JP" altLang="en-US" sz="25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・認知症</a:t>
            </a:r>
            <a:r>
              <a:rPr lang="ja-JP" altLang="en-US" sz="25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・せん妄に特化した専門家による</a:t>
            </a:r>
            <a:r>
              <a:rPr lang="ja-JP" altLang="en-US" sz="25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チームラウンド</a:t>
            </a:r>
            <a:endParaRPr lang="en-US" altLang="ja-JP" sz="25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marL="0" indent="0" algn="just">
              <a:spcAft>
                <a:spcPts val="0"/>
              </a:spcAft>
              <a:buNone/>
            </a:pPr>
            <a:r>
              <a:rPr lang="ja-JP" altLang="en-US" sz="25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・気軽に相談できる体制作り</a:t>
            </a:r>
            <a:endParaRPr lang="en-US" altLang="ja-JP" sz="25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marL="0" indent="0" algn="just">
              <a:spcAft>
                <a:spcPts val="0"/>
              </a:spcAft>
              <a:buNone/>
            </a:pPr>
            <a:r>
              <a:rPr lang="ja-JP" altLang="en-US" sz="25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500" b="1" u="sng"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他の部門</a:t>
            </a:r>
            <a:r>
              <a:rPr lang="ja-JP" altLang="en-US" sz="25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との連携</a:t>
            </a:r>
            <a:endParaRPr lang="ja-JP" altLang="en-US" sz="25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marL="0" indent="0">
              <a:spcBef>
                <a:spcPts val="1200"/>
              </a:spcBef>
              <a:buNone/>
            </a:pPr>
            <a:r>
              <a:rPr kumimoji="1" lang="ja-JP" altLang="en-US" sz="2500" dirty="0" smtClean="0"/>
              <a:t>　　　</a:t>
            </a:r>
            <a:r>
              <a:rPr kumimoji="1" lang="ja-JP" altLang="en-US" sz="2500" b="1" dirty="0" smtClean="0">
                <a:latin typeface="Meiryo UI" panose="020B0604030504040204" pitchFamily="50" charset="-128"/>
                <a:ea typeface="Meiryo UI" panose="020B0604030504040204" pitchFamily="50" charset="-128"/>
                <a:cs typeface="Meiryo UI" panose="020B0604030504040204" pitchFamily="50" charset="-128"/>
              </a:rPr>
              <a:t>　　     医療安全、退院調整、栄養、リハビリテーションなど</a:t>
            </a:r>
            <a:endParaRPr kumimoji="1" lang="en-US" altLang="ja-JP" sz="2500" b="1"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spcBef>
                <a:spcPts val="1200"/>
              </a:spcBef>
              <a:buNone/>
            </a:pPr>
            <a:endParaRPr lang="en-US" altLang="ja-JP" sz="2500" b="1" dirty="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kumimoji="1" lang="ja-JP" altLang="en-US" sz="2500" b="1" dirty="0" smtClean="0">
                <a:latin typeface="Meiryo UI" panose="020B0604030504040204" pitchFamily="50" charset="-128"/>
                <a:ea typeface="Meiryo UI" panose="020B0604030504040204" pitchFamily="50" charset="-128"/>
                <a:cs typeface="Meiryo UI" panose="020B0604030504040204" pitchFamily="50" charset="-128"/>
              </a:rPr>
              <a:t> ● </a:t>
            </a:r>
            <a:r>
              <a:rPr lang="ja-JP" altLang="en-US" sz="2500" b="1" kern="100" dirty="0" smtClean="0">
                <a:solidFill>
                  <a:srgbClr val="9966FF"/>
                </a:solidFill>
                <a:latin typeface="Meiryo UI" panose="020B0604030504040204" pitchFamily="50" charset="-128"/>
                <a:ea typeface="Meiryo UI" panose="020B0604030504040204" pitchFamily="50" charset="-128"/>
                <a:cs typeface="Meiryo UI" panose="020B0604030504040204" pitchFamily="50" charset="-128"/>
              </a:rPr>
              <a:t>地</a:t>
            </a:r>
            <a:r>
              <a:rPr lang="ja-JP" altLang="en-US" sz="2500" b="1" kern="100" dirty="0">
                <a:solidFill>
                  <a:srgbClr val="9966FF"/>
                </a:solidFill>
                <a:latin typeface="Meiryo UI" panose="020B0604030504040204" pitchFamily="50" charset="-128"/>
                <a:ea typeface="Meiryo UI" panose="020B0604030504040204" pitchFamily="50" charset="-128"/>
                <a:cs typeface="Meiryo UI" panose="020B0604030504040204" pitchFamily="50" charset="-128"/>
              </a:rPr>
              <a:t>域内</a:t>
            </a:r>
            <a:r>
              <a:rPr lang="ja-JP" altLang="en-US" sz="2500" b="1" kern="100" dirty="0">
                <a:latin typeface="Meiryo UI" panose="020B0604030504040204" pitchFamily="50" charset="-128"/>
                <a:ea typeface="Meiryo UI" panose="020B0604030504040204" pitchFamily="50" charset="-128"/>
                <a:cs typeface="Meiryo UI" panose="020B0604030504040204" pitchFamily="50" charset="-128"/>
              </a:rPr>
              <a:t>におけるコンサルテーション体制</a:t>
            </a:r>
          </a:p>
          <a:p>
            <a:pPr marL="0" indent="0" algn="just">
              <a:spcAft>
                <a:spcPts val="0"/>
              </a:spcAft>
              <a:buNone/>
            </a:pPr>
            <a:r>
              <a:rPr kumimoji="1" lang="ja-JP" altLang="en-US" sz="250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25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地域の認知症疾患医療センター</a:t>
            </a:r>
            <a:r>
              <a:rPr lang="ja-JP" altLang="en-US" sz="25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にアクセスするシステム</a:t>
            </a:r>
            <a:endParaRPr lang="en-US" altLang="ja-JP" sz="25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marL="0" indent="0" algn="just">
              <a:spcAft>
                <a:spcPts val="0"/>
              </a:spcAft>
              <a:buNone/>
            </a:pPr>
            <a:r>
              <a:rPr lang="ja-JP" altLang="en-US" sz="25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5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の構築</a:t>
            </a:r>
            <a:endParaRPr kumimoji="1" lang="ja-JP" altLang="en-US" sz="25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Rectangle 3"/>
          <p:cNvSpPr>
            <a:spLocks noChangeArrowheads="1"/>
          </p:cNvSpPr>
          <p:nvPr/>
        </p:nvSpPr>
        <p:spPr bwMode="auto">
          <a:xfrm>
            <a:off x="320246" y="1078172"/>
            <a:ext cx="8569325" cy="118236"/>
          </a:xfrm>
          <a:prstGeom prst="rect">
            <a:avLst/>
          </a:prstGeom>
          <a:gradFill rotWithShape="1">
            <a:gsLst>
              <a:gs pos="0">
                <a:srgbClr val="E4DEF2"/>
              </a:gs>
              <a:gs pos="100000">
                <a:srgbClr val="8A71C9"/>
              </a:gs>
            </a:gsLst>
            <a:lin ang="0" scaled="1"/>
          </a:gradFill>
          <a:ln>
            <a:noFill/>
          </a:ln>
          <a:extLst/>
        </p:spPr>
        <p:txBody>
          <a:bodyPr wrap="none" anchor="ctr"/>
          <a:lstStyle/>
          <a:p>
            <a:pPr algn="r">
              <a:defRPr/>
            </a:pPr>
            <a:endParaRPr lang="ja-JP" altLang="en-US">
              <a:effectLst>
                <a:outerShdw blurRad="38100" dist="38100" dir="2700000" algn="tl">
                  <a:srgbClr val="000000">
                    <a:alpha val="43137"/>
                  </a:srgbClr>
                </a:outerShdw>
              </a:effectLst>
              <a:latin typeface="Arial" charset="0"/>
            </a:endParaRPr>
          </a:p>
        </p:txBody>
      </p:sp>
      <p:sp>
        <p:nvSpPr>
          <p:cNvPr id="5" name="屈折矢印 4"/>
          <p:cNvSpPr/>
          <p:nvPr/>
        </p:nvSpPr>
        <p:spPr>
          <a:xfrm rot="5400000">
            <a:off x="1209646" y="2972065"/>
            <a:ext cx="423777" cy="492361"/>
          </a:xfrm>
          <a:prstGeom prst="bentUpArrow">
            <a:avLst/>
          </a:prstGeom>
          <a:solidFill>
            <a:srgbClr val="7145ED"/>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kumimoji="1" lang="ja-JP" altLang="en-US" dirty="0" smtClean="0">
              <a:solidFill>
                <a:schemeClr val="tx1"/>
              </a:solidFill>
            </a:endParaRPr>
          </a:p>
        </p:txBody>
      </p:sp>
      <p:sp>
        <p:nvSpPr>
          <p:cNvPr id="6" name="Rectangle 2"/>
          <p:cNvSpPr txBox="1">
            <a:spLocks noChangeArrowheads="1"/>
          </p:cNvSpPr>
          <p:nvPr/>
        </p:nvSpPr>
        <p:spPr>
          <a:xfrm>
            <a:off x="136096" y="150125"/>
            <a:ext cx="8753475" cy="88710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lnSpc>
                <a:spcPct val="110000"/>
              </a:lnSpc>
            </a:pPr>
            <a:r>
              <a:rPr lang="en-US" altLang="ja-JP" sz="2500" b="1" dirty="0" smtClean="0">
                <a:solidFill>
                  <a:schemeClr val="tx1">
                    <a:lumMod val="50000"/>
                    <a:lumOff val="50000"/>
                  </a:schemeClr>
                </a:solidFill>
                <a:latin typeface="Trebuchet MS" panose="020B0603020202020204" pitchFamily="34" charset="0"/>
                <a:ea typeface="Meiryo UI" panose="020B0604030504040204" pitchFamily="50" charset="-128"/>
                <a:cs typeface="Meiryo UI" panose="020B0604030504040204" pitchFamily="50" charset="-128"/>
              </a:rPr>
              <a:t>2</a:t>
            </a:r>
            <a:r>
              <a:rPr lang="en-US" altLang="ja-JP" sz="2500" b="1" dirty="0" smtClean="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2500" b="1" dirty="0" smtClean="0">
                <a:solidFill>
                  <a:schemeClr val="tx1">
                    <a:lumMod val="50000"/>
                    <a:lumOff val="50000"/>
                  </a:schemeClr>
                </a:solidFill>
                <a:latin typeface="Trebuchet MS" panose="020B0603020202020204" pitchFamily="34" charset="0"/>
                <a:ea typeface="Meiryo UI" panose="020B0604030504040204" pitchFamily="50" charset="-128"/>
                <a:cs typeface="Meiryo UI" panose="020B0604030504040204" pitchFamily="50" charset="-128"/>
              </a:rPr>
              <a:t>-3</a:t>
            </a:r>
            <a:r>
              <a:rPr lang="ja-JP" altLang="en-US" sz="2500" b="1" dirty="0" smtClean="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rPr>
              <a:t>　認知症・せん妄ケア充実のための方策</a:t>
            </a:r>
            <a:endParaRPr lang="en-US" altLang="ja-JP" sz="2500" b="1" dirty="0" smtClean="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endParaRPr>
          </a:p>
          <a:p>
            <a:pPr algn="ctr">
              <a:lnSpc>
                <a:spcPct val="110000"/>
              </a:lnSpc>
              <a:spcAft>
                <a:spcPts val="600"/>
              </a:spcAft>
            </a:pPr>
            <a:r>
              <a:rPr lang="ja-JP" altLang="en-US" sz="2800" b="1" dirty="0" smtClean="0">
                <a:latin typeface="Meiryo UI" panose="020B0604030504040204" pitchFamily="50" charset="-128"/>
                <a:ea typeface="Meiryo UI" panose="020B0604030504040204" pitchFamily="50" charset="-128"/>
                <a:cs typeface="Meiryo UI" panose="020B0604030504040204" pitchFamily="50" charset="-128"/>
              </a:rPr>
              <a:t>⑤ コンサルテーション体制の整備</a:t>
            </a:r>
            <a:endParaRPr lang="en-US" altLang="ja-JP" sz="2800" b="1" kern="10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4269324811"/>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547187" y="1576918"/>
            <a:ext cx="8276823" cy="3954619"/>
          </a:xfrm>
        </p:spPr>
        <p:txBody>
          <a:bodyPr>
            <a:normAutofit/>
          </a:bodyPr>
          <a:lstStyle/>
          <a:p>
            <a:pPr marL="0" indent="0">
              <a:lnSpc>
                <a:spcPct val="110000"/>
              </a:lnSpc>
              <a:spcBef>
                <a:spcPts val="0"/>
              </a:spcBef>
              <a:buNone/>
            </a:pPr>
            <a:r>
              <a:rPr lang="ja-JP" altLang="en-US" sz="24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・看</a:t>
            </a:r>
            <a:r>
              <a:rPr lang="ja-JP" altLang="ja-JP" sz="24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護記録</a:t>
            </a:r>
            <a:r>
              <a:rPr lang="ja-JP" altLang="en-US" sz="24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：看護計画、</a:t>
            </a:r>
            <a:r>
              <a:rPr lang="ja-JP" altLang="ja-JP" sz="24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経過記録</a:t>
            </a:r>
            <a:r>
              <a:rPr lang="ja-JP" altLang="ja-JP" sz="24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、フローシート</a:t>
            </a:r>
            <a:r>
              <a:rPr lang="ja-JP" altLang="en-US" sz="24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4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など</a:t>
            </a:r>
            <a:endParaRPr lang="en-US" altLang="ja-JP" sz="24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marL="0" indent="0">
              <a:lnSpc>
                <a:spcPct val="110000"/>
              </a:lnSpc>
              <a:spcBef>
                <a:spcPts val="0"/>
              </a:spcBef>
              <a:buNone/>
            </a:pPr>
            <a:r>
              <a:rPr lang="ja-JP" altLang="en-US" sz="24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ja-JP" sz="24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カンファレンス</a:t>
            </a:r>
            <a:r>
              <a:rPr lang="ja-JP" altLang="en-US" sz="24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記録</a:t>
            </a:r>
            <a:endParaRPr lang="en-US" altLang="ja-JP" sz="24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marL="0" indent="0">
              <a:lnSpc>
                <a:spcPct val="110000"/>
              </a:lnSpc>
              <a:spcBef>
                <a:spcPts val="0"/>
              </a:spcBef>
              <a:buNone/>
            </a:pPr>
            <a:r>
              <a:rPr lang="ja-JP" altLang="en-US" sz="2400" b="1" kern="1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24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共有</a:t>
            </a:r>
            <a:r>
              <a:rPr lang="ja-JP" altLang="ja-JP" sz="24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ノート</a:t>
            </a:r>
            <a:r>
              <a:rPr lang="ja-JP" altLang="en-US" sz="24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ja-JP" sz="24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引き継ぎ</a:t>
            </a:r>
            <a:r>
              <a:rPr lang="ja-JP" altLang="ja-JP" sz="24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時での</a:t>
            </a:r>
            <a:r>
              <a:rPr lang="ja-JP" altLang="ja-JP" sz="24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申し送り</a:t>
            </a:r>
            <a:endParaRPr lang="en-US" altLang="ja-JP" sz="2400" b="1" kern="100" dirty="0">
              <a:latin typeface="Meiryo UI" panose="020B0604030504040204" pitchFamily="50" charset="-128"/>
              <a:ea typeface="Meiryo UI" panose="020B0604030504040204" pitchFamily="50" charset="-128"/>
              <a:cs typeface="Meiryo UI" panose="020B0604030504040204" pitchFamily="50" charset="-128"/>
            </a:endParaRPr>
          </a:p>
          <a:p>
            <a:pPr marL="0" indent="0">
              <a:lnSpc>
                <a:spcPct val="110000"/>
              </a:lnSpc>
              <a:spcBef>
                <a:spcPts val="0"/>
              </a:spcBef>
              <a:buNone/>
            </a:pPr>
            <a:r>
              <a:rPr lang="ja-JP" altLang="en-US" sz="24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4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（リスク評価、事故の振り返りなど）</a:t>
            </a:r>
            <a:endParaRPr lang="en-US" altLang="ja-JP" sz="24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marL="0" indent="0">
              <a:lnSpc>
                <a:spcPct val="110000"/>
              </a:lnSpc>
              <a:spcBef>
                <a:spcPts val="0"/>
              </a:spcBef>
              <a:buNone/>
            </a:pPr>
            <a:endParaRPr lang="en-US" altLang="ja-JP" sz="24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marL="0" indent="0">
              <a:lnSpc>
                <a:spcPct val="110000"/>
              </a:lnSpc>
              <a:spcBef>
                <a:spcPts val="1800"/>
              </a:spcBef>
              <a:buNone/>
            </a:pPr>
            <a:r>
              <a:rPr lang="ja-JP" altLang="en-US" sz="24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・アセスメントシート（認知症・せん妄）</a:t>
            </a:r>
            <a:endParaRPr lang="en-US" altLang="ja-JP" sz="24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marL="0" indent="0">
              <a:lnSpc>
                <a:spcPct val="110000"/>
              </a:lnSpc>
              <a:spcBef>
                <a:spcPts val="0"/>
              </a:spcBef>
              <a:buNone/>
            </a:pPr>
            <a:r>
              <a:rPr lang="ja-JP" altLang="en-US" sz="24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・マニュアル（認知症対策・せん妄対策、向精神薬）</a:t>
            </a:r>
            <a:endParaRPr lang="ja-JP" altLang="en-US" sz="24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Rectangle 2"/>
          <p:cNvSpPr txBox="1">
            <a:spLocks noChangeArrowheads="1"/>
          </p:cNvSpPr>
          <p:nvPr/>
        </p:nvSpPr>
        <p:spPr>
          <a:xfrm>
            <a:off x="198437" y="285008"/>
            <a:ext cx="8753475" cy="581891"/>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lnSpc>
                <a:spcPct val="110000"/>
              </a:lnSpc>
              <a:spcAft>
                <a:spcPts val="600"/>
              </a:spcAft>
            </a:pPr>
            <a:endParaRPr lang="en-US" altLang="ja-JP" sz="3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Rectangle 3"/>
          <p:cNvSpPr>
            <a:spLocks noChangeArrowheads="1"/>
          </p:cNvSpPr>
          <p:nvPr/>
        </p:nvSpPr>
        <p:spPr bwMode="auto">
          <a:xfrm>
            <a:off x="259395" y="1057971"/>
            <a:ext cx="8569325" cy="118236"/>
          </a:xfrm>
          <a:prstGeom prst="rect">
            <a:avLst/>
          </a:prstGeom>
          <a:gradFill rotWithShape="1">
            <a:gsLst>
              <a:gs pos="0">
                <a:srgbClr val="E4DEF2"/>
              </a:gs>
              <a:gs pos="100000">
                <a:srgbClr val="8A71C9"/>
              </a:gs>
            </a:gsLst>
            <a:lin ang="0" scaled="1"/>
          </a:gradFill>
          <a:ln>
            <a:noFill/>
          </a:ln>
          <a:extLst/>
        </p:spPr>
        <p:txBody>
          <a:bodyPr wrap="none" anchor="ctr"/>
          <a:lstStyle/>
          <a:p>
            <a:pPr algn="r">
              <a:defRPr/>
            </a:pPr>
            <a:endParaRPr lang="ja-JP" altLang="en-US">
              <a:effectLst>
                <a:outerShdw blurRad="38100" dist="38100" dir="2700000" algn="tl">
                  <a:srgbClr val="000000">
                    <a:alpha val="43137"/>
                  </a:srgbClr>
                </a:outerShdw>
              </a:effectLst>
              <a:latin typeface="Arial" charset="0"/>
            </a:endParaRPr>
          </a:p>
        </p:txBody>
      </p:sp>
      <p:sp>
        <p:nvSpPr>
          <p:cNvPr id="5" name="Rectangle 2"/>
          <p:cNvSpPr txBox="1">
            <a:spLocks noChangeArrowheads="1"/>
          </p:cNvSpPr>
          <p:nvPr/>
        </p:nvSpPr>
        <p:spPr>
          <a:xfrm>
            <a:off x="136096" y="150125"/>
            <a:ext cx="8753475" cy="88710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lnSpc>
                <a:spcPct val="110000"/>
              </a:lnSpc>
            </a:pPr>
            <a:r>
              <a:rPr lang="en-US" altLang="ja-JP" sz="2500" b="1" dirty="0" smtClean="0">
                <a:solidFill>
                  <a:schemeClr val="tx1">
                    <a:lumMod val="50000"/>
                    <a:lumOff val="50000"/>
                  </a:schemeClr>
                </a:solidFill>
                <a:latin typeface="Trebuchet MS" panose="020B0603020202020204" pitchFamily="34" charset="0"/>
                <a:ea typeface="Meiryo UI" panose="020B0604030504040204" pitchFamily="50" charset="-128"/>
                <a:cs typeface="Meiryo UI" panose="020B0604030504040204" pitchFamily="50" charset="-128"/>
              </a:rPr>
              <a:t>2</a:t>
            </a:r>
            <a:r>
              <a:rPr lang="en-US" altLang="ja-JP" sz="2500" b="1" dirty="0" smtClean="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2500" b="1" dirty="0" smtClean="0">
                <a:solidFill>
                  <a:schemeClr val="tx1">
                    <a:lumMod val="50000"/>
                    <a:lumOff val="50000"/>
                  </a:schemeClr>
                </a:solidFill>
                <a:latin typeface="Trebuchet MS" panose="020B0603020202020204" pitchFamily="34" charset="0"/>
                <a:ea typeface="Meiryo UI" panose="020B0604030504040204" pitchFamily="50" charset="-128"/>
                <a:cs typeface="Meiryo UI" panose="020B0604030504040204" pitchFamily="50" charset="-128"/>
              </a:rPr>
              <a:t>-3</a:t>
            </a:r>
            <a:r>
              <a:rPr lang="ja-JP" altLang="en-US" sz="2500" b="1" dirty="0" smtClean="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rPr>
              <a:t>　認知症・せん妄ケア充実のための方策</a:t>
            </a:r>
            <a:endParaRPr lang="en-US" altLang="ja-JP" sz="2500" b="1" dirty="0" smtClean="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endParaRPr>
          </a:p>
          <a:p>
            <a:pPr algn="ctr">
              <a:lnSpc>
                <a:spcPct val="110000"/>
              </a:lnSpc>
              <a:spcAft>
                <a:spcPts val="600"/>
              </a:spcAft>
            </a:pPr>
            <a:r>
              <a:rPr lang="ja-JP" altLang="en-US" sz="2800" b="1" dirty="0" smtClean="0">
                <a:latin typeface="Meiryo UI" panose="020B0604030504040204" pitchFamily="50" charset="-128"/>
                <a:ea typeface="Meiryo UI" panose="020B0604030504040204" pitchFamily="50" charset="-128"/>
                <a:cs typeface="Meiryo UI" panose="020B0604030504040204" pitchFamily="50" charset="-128"/>
              </a:rPr>
              <a:t>⑥ 情報共有に向けた取り組み</a:t>
            </a:r>
            <a:endParaRPr lang="en-US" altLang="ja-JP" sz="2800" b="1"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テキスト ボックス 7"/>
          <p:cNvSpPr txBox="1"/>
          <p:nvPr/>
        </p:nvSpPr>
        <p:spPr>
          <a:xfrm>
            <a:off x="547187" y="1066674"/>
            <a:ext cx="1672253" cy="538609"/>
          </a:xfrm>
          <a:prstGeom prst="rect">
            <a:avLst/>
          </a:prstGeom>
          <a:solidFill>
            <a:srgbClr val="9966FF"/>
          </a:solidFill>
          <a:ln w="25400">
            <a:noFill/>
          </a:ln>
        </p:spPr>
        <p:txBody>
          <a:bodyPr wrap="none" rtlCol="0">
            <a:spAutoFit/>
          </a:bodyPr>
          <a:lstStyle/>
          <a:p>
            <a:r>
              <a:rPr kumimoji="1" lang="en-US" altLang="ja-JP" sz="29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29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病棟内</a:t>
            </a:r>
            <a:r>
              <a:rPr kumimoji="1" lang="en-US" altLang="ja-JP" sz="29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29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テキスト ボックス 8"/>
          <p:cNvSpPr txBox="1"/>
          <p:nvPr/>
        </p:nvSpPr>
        <p:spPr>
          <a:xfrm>
            <a:off x="547187" y="3194598"/>
            <a:ext cx="1300356" cy="538609"/>
          </a:xfrm>
          <a:prstGeom prst="rect">
            <a:avLst/>
          </a:prstGeom>
          <a:solidFill>
            <a:srgbClr val="9966FF"/>
          </a:solidFill>
          <a:ln w="25400">
            <a:noFill/>
          </a:ln>
        </p:spPr>
        <p:txBody>
          <a:bodyPr wrap="none" rtlCol="0">
            <a:spAutoFit/>
          </a:bodyPr>
          <a:lstStyle/>
          <a:p>
            <a:r>
              <a:rPr kumimoji="1" lang="en-US" altLang="ja-JP" sz="29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9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院内</a:t>
            </a:r>
            <a:r>
              <a:rPr kumimoji="1" lang="en-US" altLang="ja-JP" sz="29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29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正方形/長方形 1"/>
          <p:cNvSpPr/>
          <p:nvPr/>
        </p:nvSpPr>
        <p:spPr>
          <a:xfrm>
            <a:off x="259395" y="4673600"/>
            <a:ext cx="8569325" cy="185782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lvl="0">
              <a:lnSpc>
                <a:spcPts val="1960"/>
              </a:lnSpc>
            </a:pPr>
            <a:r>
              <a:rPr lang="ja-JP" altLang="en-US" sz="2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看護計画では、</a:t>
            </a:r>
            <a:r>
              <a:rPr lang="ja-JP" altLang="en-US" sz="20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問題思考型</a:t>
            </a:r>
            <a:r>
              <a:rPr lang="ja-JP" altLang="en-US" sz="2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と</a:t>
            </a:r>
            <a:r>
              <a:rPr lang="ja-JP" altLang="en-US" sz="20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課題適応型</a:t>
            </a:r>
            <a:r>
              <a:rPr lang="ja-JP" altLang="en-US" sz="2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を患者の状況に合わせて適応していくことが必要である。</a:t>
            </a:r>
            <a:endParaRPr lang="en-US" altLang="ja-JP" sz="2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342900" lvl="0" indent="-342900">
              <a:lnSpc>
                <a:spcPts val="1960"/>
              </a:lnSpc>
              <a:buFont typeface="Arial" panose="020B0604020202020204" pitchFamily="34" charset="0"/>
              <a:buChar char="•"/>
            </a:pPr>
            <a:r>
              <a:rPr lang="ja-JP" altLang="en-US" sz="2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身体</a:t>
            </a:r>
            <a:r>
              <a:rPr lang="ja-JP" altLang="en-US" sz="2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疾患の治療にともなう全身管理が必要で、これが優先順位</a:t>
            </a:r>
            <a:r>
              <a:rPr lang="en-US" altLang="ja-JP" sz="2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r>
              <a:rPr lang="ja-JP" altLang="en-US" sz="2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となる場合は、</a:t>
            </a:r>
            <a:r>
              <a:rPr lang="ja-JP" altLang="en-US" sz="20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問題思考型看護計画が中心</a:t>
            </a:r>
            <a:r>
              <a:rPr lang="ja-JP" altLang="en-US" sz="2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となる</a:t>
            </a:r>
            <a:r>
              <a:rPr lang="ja-JP" altLang="en-US" sz="2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2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342900" lvl="0" indent="-342900">
              <a:lnSpc>
                <a:spcPts val="1960"/>
              </a:lnSpc>
              <a:buFont typeface="Arial" panose="020B0604020202020204" pitchFamily="34" charset="0"/>
              <a:buChar char="•"/>
            </a:pPr>
            <a:r>
              <a:rPr lang="ja-JP" altLang="en-US" sz="2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身体</a:t>
            </a:r>
            <a:r>
              <a:rPr lang="ja-JP" altLang="en-US" sz="2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疾患が落ち着いた、または全身管理の最中でも、患者を“生活”の視点でとらえて、適切な退院支援につなげるような場合は、</a:t>
            </a:r>
            <a:r>
              <a:rPr lang="ja-JP" altLang="en-US" sz="20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課題適応型看護計画にシフト</a:t>
            </a:r>
            <a:r>
              <a:rPr lang="ja-JP" altLang="en-US" sz="2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する。</a:t>
            </a:r>
            <a:endParaRPr lang="en-US" altLang="ja-JP" sz="2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81573289"/>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28650" y="141890"/>
            <a:ext cx="7886700" cy="784127"/>
          </a:xfrm>
        </p:spPr>
        <p:txBody>
          <a:bodyPr>
            <a:normAutofit/>
          </a:bodyPr>
          <a:lstStyle/>
          <a:p>
            <a:pPr algn="ctr"/>
            <a:r>
              <a:rPr kumimoji="1" lang="ja-JP" altLang="en-US" sz="3000" b="1" dirty="0" smtClean="0">
                <a:latin typeface="Meiryo UI" panose="020B0604030504040204" pitchFamily="50" charset="-128"/>
                <a:ea typeface="Meiryo UI" panose="020B0604030504040204" pitchFamily="50" charset="-128"/>
                <a:cs typeface="Meiryo UI" panose="020B0604030504040204" pitchFamily="50" charset="-128"/>
              </a:rPr>
              <a:t>参考・引用文献</a:t>
            </a:r>
            <a:endParaRPr kumimoji="1" lang="ja-JP" altLang="en-US" sz="30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コンテンツ プレースホルダー 2"/>
          <p:cNvSpPr>
            <a:spLocks noGrp="1"/>
          </p:cNvSpPr>
          <p:nvPr>
            <p:ph idx="1"/>
          </p:nvPr>
        </p:nvSpPr>
        <p:spPr>
          <a:xfrm>
            <a:off x="464067" y="1352540"/>
            <a:ext cx="8159980" cy="4947253"/>
          </a:xfrm>
        </p:spPr>
        <p:txBody>
          <a:bodyPr>
            <a:normAutofit/>
          </a:bodyPr>
          <a:lstStyle/>
          <a:p>
            <a:pPr marL="0" indent="0">
              <a:buNone/>
            </a:pPr>
            <a:r>
              <a:rPr kumimoji="1"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・湯浅美千代編：看護師認知症対応力向上研修テキスト、</a:t>
            </a:r>
            <a:r>
              <a:rPr kumimoji="1" lang="en-US" altLang="ja-JP" sz="2000" b="1" dirty="0" smtClean="0">
                <a:latin typeface="Trebuchet MS" panose="020B0603020202020204" pitchFamily="34" charset="0"/>
                <a:ea typeface="Meiryo UI" panose="020B0604030504040204" pitchFamily="50" charset="-128"/>
                <a:cs typeface="Meiryo UI" panose="020B0604030504040204" pitchFamily="50" charset="-128"/>
              </a:rPr>
              <a:t>2013</a:t>
            </a:r>
            <a:r>
              <a:rPr kumimoji="1" lang="ja-JP" altLang="en-US" sz="2000" b="1" dirty="0" err="1"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東京都．</a:t>
            </a:r>
            <a:endParaRPr kumimoji="1" lang="en-US" altLang="ja-JP" sz="2000" b="1"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・湯浅美千代著：認知症ケア事例ジャーナル第</a:t>
            </a:r>
            <a:r>
              <a:rPr lang="en-US" altLang="ja-JP" sz="2000" b="1" dirty="0" smtClean="0">
                <a:latin typeface="Trebuchet MS" panose="020B0603020202020204" pitchFamily="34" charset="0"/>
                <a:ea typeface="Meiryo UI" panose="020B0604030504040204" pitchFamily="50" charset="-128"/>
                <a:cs typeface="Meiryo UI" panose="020B0604030504040204" pitchFamily="50" charset="-128"/>
              </a:rPr>
              <a:t>5</a:t>
            </a:r>
            <a:r>
              <a:rPr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巻 第</a:t>
            </a:r>
            <a:r>
              <a:rPr lang="en-US" altLang="ja-JP" sz="2000" b="1" dirty="0" smtClean="0">
                <a:latin typeface="Trebuchet MS" panose="020B0603020202020204" pitchFamily="34" charset="0"/>
                <a:ea typeface="Meiryo UI" panose="020B0604030504040204" pitchFamily="50" charset="-128"/>
                <a:cs typeface="Meiryo UI" panose="020B0604030504040204" pitchFamily="50" charset="-128"/>
              </a:rPr>
              <a:t>2</a:t>
            </a:r>
            <a:r>
              <a:rPr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号、特集急性期</a:t>
            </a:r>
            <a:endParaRPr lang="en-US" altLang="ja-JP" sz="2000" b="1"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20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病院における認知症ケア改善の取り組み「急性期病院での認知症ケア</a:t>
            </a:r>
            <a:endParaRPr lang="en-US" altLang="ja-JP" sz="2000" b="1"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20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の課題と展望、</a:t>
            </a:r>
            <a:r>
              <a:rPr lang="en-US" altLang="ja-JP" sz="2000" b="1" dirty="0" smtClean="0">
                <a:latin typeface="Trebuchet MS" panose="020B0603020202020204" pitchFamily="34" charset="0"/>
                <a:ea typeface="Meiryo UI" panose="020B0604030504040204" pitchFamily="50" charset="-128"/>
                <a:cs typeface="Meiryo UI" panose="020B0604030504040204" pitchFamily="50" charset="-128"/>
              </a:rPr>
              <a:t>2012</a:t>
            </a:r>
            <a:r>
              <a:rPr lang="ja-JP" altLang="en-US" sz="2000" b="1" dirty="0" err="1"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ワールドプランニング．</a:t>
            </a:r>
            <a:endParaRPr lang="en-US" altLang="ja-JP" sz="2000" b="1"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endParaRPr kumimoji="1" lang="ja-JP" altLang="en-US" sz="2000" dirty="0"/>
          </a:p>
        </p:txBody>
      </p:sp>
      <p:sp>
        <p:nvSpPr>
          <p:cNvPr id="4" name="Rectangle 3"/>
          <p:cNvSpPr>
            <a:spLocks noChangeArrowheads="1"/>
          </p:cNvSpPr>
          <p:nvPr/>
        </p:nvSpPr>
        <p:spPr bwMode="auto">
          <a:xfrm>
            <a:off x="259395" y="866899"/>
            <a:ext cx="8569325" cy="118236"/>
          </a:xfrm>
          <a:prstGeom prst="rect">
            <a:avLst/>
          </a:prstGeom>
          <a:gradFill rotWithShape="1">
            <a:gsLst>
              <a:gs pos="0">
                <a:srgbClr val="E4DEF2"/>
              </a:gs>
              <a:gs pos="100000">
                <a:srgbClr val="8A71C9"/>
              </a:gs>
            </a:gsLst>
            <a:lin ang="0" scaled="1"/>
          </a:gradFill>
          <a:ln>
            <a:noFill/>
          </a:ln>
          <a:extLst/>
        </p:spPr>
        <p:txBody>
          <a:bodyPr wrap="none" anchor="ctr"/>
          <a:lstStyle/>
          <a:p>
            <a:pPr algn="r">
              <a:defRPr/>
            </a:pPr>
            <a:endParaRPr lang="ja-JP" altLang="en-US">
              <a:effectLst>
                <a:outerShdw blurRad="38100" dist="38100" dir="2700000" algn="tl">
                  <a:srgbClr val="000000">
                    <a:alpha val="43137"/>
                  </a:srgbClr>
                </a:outerShdw>
              </a:effectLst>
              <a:latin typeface="Arial" charset="0"/>
            </a:endParaRPr>
          </a:p>
        </p:txBody>
      </p:sp>
    </p:spTree>
    <p:extLst>
      <p:ext uri="{BB962C8B-B14F-4D97-AF65-F5344CB8AC3E}">
        <p14:creationId xmlns:p14="http://schemas.microsoft.com/office/powerpoint/2010/main" val="9981105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角丸四角形 1"/>
          <p:cNvSpPr/>
          <p:nvPr/>
        </p:nvSpPr>
        <p:spPr>
          <a:xfrm>
            <a:off x="368490" y="1046267"/>
            <a:ext cx="8297838" cy="723331"/>
          </a:xfrm>
          <a:prstGeom prst="round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コンテンツ プレースホルダー 2"/>
          <p:cNvSpPr>
            <a:spLocks noGrp="1"/>
          </p:cNvSpPr>
          <p:nvPr>
            <p:ph idx="1"/>
          </p:nvPr>
        </p:nvSpPr>
        <p:spPr>
          <a:xfrm>
            <a:off x="160123" y="1204415"/>
            <a:ext cx="8830102" cy="5121439"/>
          </a:xfrm>
        </p:spPr>
        <p:txBody>
          <a:bodyPr>
            <a:normAutofit/>
          </a:bodyPr>
          <a:lstStyle/>
          <a:p>
            <a:pPr marL="0" indent="0" algn="just">
              <a:lnSpc>
                <a:spcPct val="100000"/>
              </a:lnSpc>
              <a:spcBef>
                <a:spcPts val="1800"/>
              </a:spcBef>
              <a:spcAft>
                <a:spcPts val="0"/>
              </a:spcAft>
              <a:buNone/>
            </a:pPr>
            <a:r>
              <a:rPr lang="ja-JP" altLang="en-US" sz="3000" b="1" kern="1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ja-JP" sz="3000" b="1" kern="1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どの</a:t>
            </a:r>
            <a:r>
              <a:rPr lang="ja-JP" altLang="ja-JP" sz="30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ようなリスクが予測されるの</a:t>
            </a:r>
            <a:r>
              <a:rPr lang="ja-JP" altLang="ja-JP" sz="3000" b="1" kern="1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か</a:t>
            </a:r>
            <a:r>
              <a:rPr lang="ja-JP" altLang="en-US" sz="3000" b="1" kern="1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をアセスメントする</a:t>
            </a:r>
            <a:endParaRPr lang="en-US" altLang="ja-JP" sz="3000" b="1" kern="1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marL="0" indent="0" algn="just">
              <a:lnSpc>
                <a:spcPct val="100000"/>
              </a:lnSpc>
              <a:spcBef>
                <a:spcPts val="3000"/>
              </a:spcBef>
              <a:spcAft>
                <a:spcPts val="0"/>
              </a:spcAft>
              <a:buNone/>
            </a:pPr>
            <a:r>
              <a:rPr lang="ja-JP" altLang="en-US" sz="3000" b="1" kern="1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2400" b="1" kern="100" dirty="0" smtClean="0">
                <a:latin typeface="Meiryo UI" panose="020B0604030504040204" pitchFamily="50" charset="-128"/>
                <a:ea typeface="Meiryo UI" panose="020B0604030504040204" pitchFamily="50" charset="-128"/>
                <a:cs typeface="Meiryo UI" panose="020B0604030504040204" pitchFamily="50" charset="-128"/>
              </a:rPr>
              <a:t>認知症およびせん妄に伴う さまざまな症状によって、</a:t>
            </a:r>
            <a:endParaRPr lang="en-US" altLang="ja-JP" sz="2400" b="1" kern="1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lgn="just">
              <a:lnSpc>
                <a:spcPct val="100000"/>
              </a:lnSpc>
              <a:spcBef>
                <a:spcPts val="0"/>
              </a:spcBef>
              <a:spcAft>
                <a:spcPts val="0"/>
              </a:spcAft>
              <a:buNone/>
            </a:pPr>
            <a:r>
              <a:rPr lang="ja-JP" altLang="en-US" sz="2400" b="1" kern="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2400" b="1" kern="1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2400" b="1" u="sng" kern="100" dirty="0" smtClean="0">
                <a:solidFill>
                  <a:srgbClr val="7145ED"/>
                </a:solidFill>
                <a:latin typeface="Meiryo UI" panose="020B0604030504040204" pitchFamily="50" charset="-128"/>
                <a:ea typeface="Meiryo UI" panose="020B0604030504040204" pitchFamily="50" charset="-128"/>
                <a:cs typeface="Meiryo UI" panose="020B0604030504040204" pitchFamily="50" charset="-128"/>
              </a:rPr>
              <a:t>どのようなリスク</a:t>
            </a:r>
            <a:r>
              <a:rPr lang="ja-JP" altLang="en-US" sz="2400" b="1" kern="100" dirty="0" smtClean="0">
                <a:latin typeface="Meiryo UI" panose="020B0604030504040204" pitchFamily="50" charset="-128"/>
                <a:ea typeface="Meiryo UI" panose="020B0604030504040204" pitchFamily="50" charset="-128"/>
                <a:cs typeface="Meiryo UI" panose="020B0604030504040204" pitchFamily="50" charset="-128"/>
              </a:rPr>
              <a:t>が予測されるのか</a:t>
            </a:r>
            <a:endParaRPr lang="en-US" altLang="ja-JP" sz="2400" b="1" kern="100" dirty="0">
              <a:latin typeface="Meiryo UI" panose="020B0604030504040204" pitchFamily="50" charset="-128"/>
              <a:ea typeface="Meiryo UI" panose="020B0604030504040204" pitchFamily="50" charset="-128"/>
              <a:cs typeface="Meiryo UI" panose="020B0604030504040204" pitchFamily="50" charset="-128"/>
            </a:endParaRPr>
          </a:p>
          <a:p>
            <a:pPr marL="0" indent="0" algn="just">
              <a:lnSpc>
                <a:spcPct val="100000"/>
              </a:lnSpc>
              <a:spcBef>
                <a:spcPts val="3000"/>
              </a:spcBef>
              <a:spcAft>
                <a:spcPts val="0"/>
              </a:spcAft>
              <a:buNone/>
            </a:pPr>
            <a:r>
              <a:rPr lang="ja-JP" altLang="en-US" sz="2400" b="1" kern="100" dirty="0" smtClean="0">
                <a:latin typeface="Meiryo UI" panose="020B0604030504040204" pitchFamily="50" charset="-128"/>
                <a:ea typeface="Meiryo UI" panose="020B0604030504040204" pitchFamily="50" charset="-128"/>
                <a:cs typeface="Meiryo UI" panose="020B0604030504040204" pitchFamily="50" charset="-128"/>
              </a:rPr>
              <a:t>　 ① 認知症</a:t>
            </a:r>
            <a:r>
              <a:rPr lang="ja-JP" altLang="en-US" sz="2400" b="1" kern="100" dirty="0">
                <a:latin typeface="Meiryo UI" panose="020B0604030504040204" pitchFamily="50" charset="-128"/>
                <a:ea typeface="Meiryo UI" panose="020B0604030504040204" pitchFamily="50" charset="-128"/>
                <a:cs typeface="Meiryo UI" panose="020B0604030504040204" pitchFamily="50" charset="-128"/>
              </a:rPr>
              <a:t>の</a:t>
            </a:r>
            <a:r>
              <a:rPr lang="ja-JP" altLang="en-US" sz="2400" b="1" kern="100" dirty="0" smtClean="0">
                <a:latin typeface="Meiryo UI" panose="020B0604030504040204" pitchFamily="50" charset="-128"/>
                <a:ea typeface="Meiryo UI" panose="020B0604030504040204" pitchFamily="50" charset="-128"/>
                <a:cs typeface="Meiryo UI" panose="020B0604030504040204" pitchFamily="50" charset="-128"/>
              </a:rPr>
              <a:t>症状</a:t>
            </a:r>
            <a:r>
              <a:rPr lang="en-US" altLang="ja-JP" sz="2400" b="1" kern="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2400" b="1" kern="100" dirty="0" smtClean="0">
                <a:latin typeface="Meiryo UI" panose="020B0604030504040204" pitchFamily="50" charset="-128"/>
                <a:ea typeface="Meiryo UI" panose="020B0604030504040204" pitchFamily="50" charset="-128"/>
                <a:cs typeface="Meiryo UI" panose="020B0604030504040204" pitchFamily="50" charset="-128"/>
              </a:rPr>
              <a:t>中核症状</a:t>
            </a:r>
            <a:r>
              <a:rPr lang="en-US" altLang="ja-JP" sz="2400" b="1" kern="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2400" b="1" kern="100" dirty="0" smtClean="0">
                <a:latin typeface="Meiryo UI" panose="020B0604030504040204" pitchFamily="50" charset="-128"/>
                <a:ea typeface="Meiryo UI" panose="020B0604030504040204" pitchFamily="50" charset="-128"/>
                <a:cs typeface="Meiryo UI" panose="020B0604030504040204" pitchFamily="50" charset="-128"/>
              </a:rPr>
              <a:t>にともなって</a:t>
            </a:r>
            <a:endParaRPr lang="en-US" altLang="ja-JP" sz="2400" b="1" kern="1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lgn="just">
              <a:lnSpc>
                <a:spcPct val="100000"/>
              </a:lnSpc>
              <a:spcBef>
                <a:spcPts val="0"/>
              </a:spcBef>
              <a:spcAft>
                <a:spcPts val="0"/>
              </a:spcAft>
              <a:buNone/>
            </a:pPr>
            <a:r>
              <a:rPr lang="ja-JP" altLang="en-US" sz="2400" b="1" kern="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2400" b="1" kern="100" dirty="0" smtClean="0">
                <a:latin typeface="Meiryo UI" panose="020B0604030504040204" pitchFamily="50" charset="-128"/>
                <a:ea typeface="Meiryo UI" panose="020B0604030504040204" pitchFamily="50" charset="-128"/>
                <a:cs typeface="Meiryo UI" panose="020B0604030504040204" pitchFamily="50" charset="-128"/>
              </a:rPr>
              <a:t>       予測されるリスク</a:t>
            </a:r>
            <a:endParaRPr lang="en-US" altLang="ja-JP" sz="2400" b="1" kern="1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lgn="just">
              <a:lnSpc>
                <a:spcPct val="100000"/>
              </a:lnSpc>
              <a:spcBef>
                <a:spcPts val="1800"/>
              </a:spcBef>
              <a:spcAft>
                <a:spcPts val="0"/>
              </a:spcAft>
              <a:buNone/>
            </a:pPr>
            <a:r>
              <a:rPr lang="ja-JP" altLang="en-US" sz="2400" b="1" kern="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2400" b="1" kern="100" dirty="0" smtClean="0">
                <a:latin typeface="Meiryo UI" panose="020B0604030504040204" pitchFamily="50" charset="-128"/>
                <a:ea typeface="Meiryo UI" panose="020B0604030504040204" pitchFamily="50" charset="-128"/>
                <a:cs typeface="Meiryo UI" panose="020B0604030504040204" pitchFamily="50" charset="-128"/>
              </a:rPr>
              <a:t>  ② </a:t>
            </a:r>
            <a:r>
              <a:rPr lang="en-US" altLang="ja-JP" sz="2400" b="1" kern="100" dirty="0" smtClean="0">
                <a:latin typeface="Meiryo UI" panose="020B0604030504040204" pitchFamily="50" charset="-128"/>
                <a:ea typeface="Meiryo UI" panose="020B0604030504040204" pitchFamily="50" charset="-128"/>
                <a:cs typeface="Meiryo UI" panose="020B0604030504040204" pitchFamily="50" charset="-128"/>
              </a:rPr>
              <a:t>BPSD</a:t>
            </a:r>
            <a:r>
              <a:rPr lang="ja-JP" altLang="en-US" sz="2400" b="1" kern="100" dirty="0" smtClean="0">
                <a:latin typeface="Meiryo UI" panose="020B0604030504040204" pitchFamily="50" charset="-128"/>
                <a:ea typeface="Meiryo UI" panose="020B0604030504040204" pitchFamily="50" charset="-128"/>
                <a:cs typeface="Meiryo UI" panose="020B0604030504040204" pitchFamily="50" charset="-128"/>
              </a:rPr>
              <a:t>の出現によって予測されるリスク</a:t>
            </a:r>
            <a:endParaRPr lang="en-US" altLang="ja-JP" sz="2400" b="1" kern="1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Rectangle 3"/>
          <p:cNvSpPr>
            <a:spLocks noChangeArrowheads="1"/>
          </p:cNvSpPr>
          <p:nvPr/>
        </p:nvSpPr>
        <p:spPr bwMode="auto">
          <a:xfrm>
            <a:off x="259395" y="866899"/>
            <a:ext cx="8569325" cy="118236"/>
          </a:xfrm>
          <a:prstGeom prst="rect">
            <a:avLst/>
          </a:prstGeom>
          <a:gradFill rotWithShape="1">
            <a:gsLst>
              <a:gs pos="0">
                <a:srgbClr val="E4DEF2"/>
              </a:gs>
              <a:gs pos="100000">
                <a:srgbClr val="8A71C9"/>
              </a:gs>
            </a:gsLst>
            <a:lin ang="0" scaled="1"/>
          </a:gradFill>
          <a:ln>
            <a:noFill/>
          </a:ln>
          <a:extLst/>
        </p:spPr>
        <p:txBody>
          <a:bodyPr wrap="none" anchor="ctr"/>
          <a:lstStyle/>
          <a:p>
            <a:pPr algn="r">
              <a:defRPr/>
            </a:pPr>
            <a:endParaRPr lang="ja-JP" altLang="en-US">
              <a:effectLst>
                <a:outerShdw blurRad="38100" dist="38100" dir="2700000" algn="tl">
                  <a:srgbClr val="000000">
                    <a:alpha val="43137"/>
                  </a:srgbClr>
                </a:outerShdw>
              </a:effectLst>
              <a:latin typeface="Arial" charset="0"/>
            </a:endParaRPr>
          </a:p>
        </p:txBody>
      </p:sp>
      <p:sp>
        <p:nvSpPr>
          <p:cNvPr id="6" name="下矢印 5"/>
          <p:cNvSpPr/>
          <p:nvPr/>
        </p:nvSpPr>
        <p:spPr>
          <a:xfrm>
            <a:off x="1395129" y="2875193"/>
            <a:ext cx="914400" cy="358433"/>
          </a:xfrm>
          <a:prstGeom prst="downArrow">
            <a:avLst/>
          </a:prstGeom>
          <a:solidFill>
            <a:srgbClr val="7145E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Rectangle 2"/>
          <p:cNvSpPr txBox="1">
            <a:spLocks noChangeArrowheads="1"/>
          </p:cNvSpPr>
          <p:nvPr/>
        </p:nvSpPr>
        <p:spPr>
          <a:xfrm>
            <a:off x="198437" y="229353"/>
            <a:ext cx="8753475" cy="581891"/>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lnSpc>
                <a:spcPct val="110000"/>
              </a:lnSpc>
              <a:spcAft>
                <a:spcPts val="600"/>
              </a:spcAft>
            </a:pPr>
            <a:r>
              <a:rPr lang="ja-JP" altLang="en-US" sz="3200" b="1" dirty="0" smtClean="0">
                <a:latin typeface="Meiryo UI" panose="020B0604030504040204" pitchFamily="50" charset="-128"/>
                <a:ea typeface="Meiryo UI" panose="020B0604030504040204" pitchFamily="50" charset="-128"/>
                <a:cs typeface="Meiryo UI" panose="020B0604030504040204" pitchFamily="50" charset="-128"/>
              </a:rPr>
              <a:t>リスクのアセスメント</a:t>
            </a:r>
            <a:endParaRPr lang="en-US" altLang="ja-JP" sz="3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正方形/長方形 3"/>
          <p:cNvSpPr/>
          <p:nvPr/>
        </p:nvSpPr>
        <p:spPr>
          <a:xfrm>
            <a:off x="198437" y="4686300"/>
            <a:ext cx="8753475" cy="2019300"/>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lvl="0">
              <a:lnSpc>
                <a:spcPts val="1960"/>
              </a:lnSpc>
            </a:pPr>
            <a:r>
              <a:rPr lang="ja-JP" altLang="en-US"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①認知症の症状（中核症状）にともなって予測されるリスク</a:t>
            </a:r>
            <a:endParaRPr lang="en-US" altLang="ja-JP"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lnSpc>
                <a:spcPts val="1960"/>
              </a:lnSpc>
            </a:pPr>
            <a:r>
              <a:rPr lang="ja-JP" altLang="en-US"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例：近時記憶障害がある患者に禁飲食について説明するが、患者は説明され</a:t>
            </a:r>
            <a:endParaRPr lang="en-US" altLang="ja-JP"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lnSpc>
                <a:spcPts val="1960"/>
              </a:lnSpc>
            </a:pPr>
            <a:r>
              <a:rPr lang="ja-JP" altLang="en-US"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たことをおぼえられないため、飲んでしまうことが予測される。</a:t>
            </a:r>
            <a:endParaRPr lang="en-US" altLang="ja-JP"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lnSpc>
                <a:spcPts val="1960"/>
              </a:lnSpc>
            </a:pPr>
            <a:r>
              <a:rPr lang="ja-JP" altLang="en-US"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：ふらつくので一人では歩かないこと、ナースコールをするよう説明するが、その</a:t>
            </a:r>
            <a:endParaRPr lang="en-US" altLang="ja-JP"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lnSpc>
                <a:spcPts val="1960"/>
              </a:lnSpc>
            </a:pPr>
            <a:r>
              <a:rPr lang="ja-JP" altLang="en-US"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説明をおぼえておらず一人でトイレに行こうとして転倒することが予測される。　</a:t>
            </a:r>
            <a:endParaRPr lang="en-US" altLang="ja-JP"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lnSpc>
                <a:spcPts val="1960"/>
              </a:lnSpc>
            </a:pPr>
            <a:r>
              <a:rPr lang="ja-JP" altLang="en-US"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②</a:t>
            </a:r>
            <a:r>
              <a:rPr lang="en-US" altLang="ja-JP"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BPSD</a:t>
            </a:r>
            <a:r>
              <a:rPr lang="ja-JP" altLang="en-US"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の出現によって予測されるリスク</a:t>
            </a:r>
            <a:endParaRPr lang="en-US" altLang="ja-JP"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lnSpc>
                <a:spcPts val="1960"/>
              </a:lnSpc>
            </a:pPr>
            <a:r>
              <a:rPr lang="ja-JP" altLang="en-US"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例：帰宅願望の出現→転倒、離院のリスク</a:t>
            </a:r>
            <a:endParaRPr lang="en-US" altLang="ja-JP"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65076507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角丸四角形 7"/>
          <p:cNvSpPr/>
          <p:nvPr/>
        </p:nvSpPr>
        <p:spPr>
          <a:xfrm>
            <a:off x="368490" y="1201002"/>
            <a:ext cx="8297838" cy="696037"/>
          </a:xfrm>
          <a:prstGeom prst="round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コンテンツ プレースホルダー 2"/>
          <p:cNvSpPr>
            <a:spLocks noGrp="1"/>
          </p:cNvSpPr>
          <p:nvPr>
            <p:ph idx="1"/>
          </p:nvPr>
        </p:nvSpPr>
        <p:spPr>
          <a:xfrm>
            <a:off x="192759" y="1310185"/>
            <a:ext cx="8702596" cy="4326340"/>
          </a:xfrm>
        </p:spPr>
        <p:txBody>
          <a:bodyPr>
            <a:normAutofit lnSpcReduction="10000"/>
          </a:bodyPr>
          <a:lstStyle/>
          <a:p>
            <a:pPr marL="0" indent="0" algn="just">
              <a:lnSpc>
                <a:spcPct val="100000"/>
              </a:lnSpc>
              <a:spcBef>
                <a:spcPts val="1800"/>
              </a:spcBef>
              <a:spcAft>
                <a:spcPts val="0"/>
              </a:spcAft>
              <a:buNone/>
            </a:pPr>
            <a:r>
              <a:rPr lang="ja-JP" altLang="en-US" sz="29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900" b="1" kern="1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ja-JP" altLang="ja-JP" sz="2900" b="1" kern="1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個々</a:t>
            </a:r>
            <a:r>
              <a:rPr lang="ja-JP" altLang="en-US" sz="29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の患者の状態に合った</a:t>
            </a:r>
            <a:r>
              <a:rPr lang="ja-JP" altLang="en-US" sz="2900" b="1" u="heavy" kern="100" dirty="0">
                <a:solidFill>
                  <a:schemeClr val="bg1"/>
                </a:solidFill>
                <a:uFill>
                  <a:solidFill>
                    <a:srgbClr val="FF0000"/>
                  </a:solidFill>
                </a:uFill>
                <a:latin typeface="Meiryo UI" panose="020B0604030504040204" pitchFamily="50" charset="-128"/>
                <a:ea typeface="Meiryo UI" panose="020B0604030504040204" pitchFamily="50" charset="-128"/>
                <a:cs typeface="Meiryo UI" panose="020B0604030504040204" pitchFamily="50" charset="-128"/>
              </a:rPr>
              <a:t>看護計画</a:t>
            </a:r>
            <a:r>
              <a:rPr lang="ja-JP" altLang="en-US" sz="29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を立案する</a:t>
            </a:r>
            <a:endParaRPr lang="en-US" altLang="ja-JP" sz="29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marL="0" indent="0" algn="just">
              <a:lnSpc>
                <a:spcPct val="100000"/>
              </a:lnSpc>
              <a:spcBef>
                <a:spcPts val="1800"/>
              </a:spcBef>
              <a:spcAft>
                <a:spcPts val="0"/>
              </a:spcAft>
              <a:buNone/>
            </a:pPr>
            <a:r>
              <a:rPr lang="ja-JP" altLang="en-US" sz="2900" b="1" kern="1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2400" b="1" kern="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2400" b="1" kern="100" dirty="0" smtClean="0">
                <a:latin typeface="Meiryo UI" panose="020B0604030504040204" pitchFamily="50" charset="-128"/>
                <a:ea typeface="Meiryo UI" panose="020B0604030504040204" pitchFamily="50" charset="-128"/>
                <a:cs typeface="Meiryo UI" panose="020B0604030504040204" pitchFamily="50" charset="-128"/>
              </a:rPr>
              <a:t>看護</a:t>
            </a:r>
            <a:r>
              <a:rPr lang="ja-JP" altLang="en-US" sz="2400" b="1" kern="100" dirty="0">
                <a:latin typeface="Meiryo UI" panose="020B0604030504040204" pitchFamily="50" charset="-128"/>
                <a:ea typeface="Meiryo UI" panose="020B0604030504040204" pitchFamily="50" charset="-128"/>
                <a:cs typeface="Meiryo UI" panose="020B0604030504040204" pitchFamily="50" charset="-128"/>
              </a:rPr>
              <a:t>計画立案に必要な</a:t>
            </a:r>
            <a:r>
              <a:rPr lang="ja-JP" altLang="en-US" sz="2400" b="1" kern="100" dirty="0" smtClean="0">
                <a:latin typeface="Meiryo UI" panose="020B0604030504040204" pitchFamily="50" charset="-128"/>
                <a:ea typeface="Meiryo UI" panose="020B0604030504040204" pitchFamily="50" charset="-128"/>
                <a:cs typeface="Meiryo UI" panose="020B0604030504040204" pitchFamily="50" charset="-128"/>
              </a:rPr>
              <a:t>視点</a:t>
            </a:r>
            <a:r>
              <a:rPr lang="en-US" altLang="ja-JP" sz="2400" b="1" kern="1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2400" b="1" kern="100" dirty="0">
              <a:latin typeface="Meiryo UI" panose="020B0604030504040204" pitchFamily="50" charset="-128"/>
              <a:ea typeface="Meiryo UI" panose="020B0604030504040204" pitchFamily="50" charset="-128"/>
              <a:cs typeface="Meiryo UI" panose="020B0604030504040204" pitchFamily="50" charset="-128"/>
            </a:endParaRPr>
          </a:p>
          <a:p>
            <a:pPr marL="0" indent="0" algn="just">
              <a:lnSpc>
                <a:spcPct val="100000"/>
              </a:lnSpc>
              <a:spcBef>
                <a:spcPts val="1800"/>
              </a:spcBef>
              <a:spcAft>
                <a:spcPts val="0"/>
              </a:spcAft>
              <a:buNone/>
            </a:pPr>
            <a:r>
              <a:rPr lang="ja-JP" altLang="en-US" sz="2800" b="1" kern="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2800" b="1" kern="100" dirty="0" smtClean="0">
                <a:latin typeface="Meiryo UI" panose="020B0604030504040204" pitchFamily="50" charset="-128"/>
                <a:ea typeface="Meiryo UI" panose="020B0604030504040204" pitchFamily="50" charset="-128"/>
                <a:cs typeface="Meiryo UI" panose="020B0604030504040204" pitchFamily="50" charset="-128"/>
              </a:rPr>
              <a:t>・リスク</a:t>
            </a:r>
            <a:r>
              <a:rPr lang="en-US" altLang="ja-JP" sz="2800" b="1" kern="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2800" b="1" kern="100" dirty="0" smtClean="0">
                <a:latin typeface="Meiryo UI" panose="020B0604030504040204" pitchFamily="50" charset="-128"/>
                <a:ea typeface="Meiryo UI" panose="020B0604030504040204" pitchFamily="50" charset="-128"/>
                <a:cs typeface="Meiryo UI" panose="020B0604030504040204" pitchFamily="50" charset="-128"/>
              </a:rPr>
              <a:t>低下</a:t>
            </a:r>
            <a:r>
              <a:rPr lang="ja-JP" altLang="en-US" sz="2800" b="1" kern="100" dirty="0">
                <a:latin typeface="Meiryo UI" panose="020B0604030504040204" pitchFamily="50" charset="-128"/>
                <a:ea typeface="Meiryo UI" panose="020B0604030504040204" pitchFamily="50" charset="-128"/>
                <a:cs typeface="Meiryo UI" panose="020B0604030504040204" pitchFamily="50" charset="-128"/>
              </a:rPr>
              <a:t>して</a:t>
            </a:r>
            <a:r>
              <a:rPr lang="ja-JP" altLang="en-US" sz="2800" b="1" kern="100" dirty="0" smtClean="0">
                <a:latin typeface="Meiryo UI" panose="020B0604030504040204" pitchFamily="50" charset="-128"/>
                <a:ea typeface="Meiryo UI" panose="020B0604030504040204" pitchFamily="50" charset="-128"/>
                <a:cs typeface="Meiryo UI" panose="020B0604030504040204" pitchFamily="50" charset="-128"/>
              </a:rPr>
              <a:t>いる機能</a:t>
            </a:r>
            <a:r>
              <a:rPr lang="en-US" altLang="ja-JP" sz="2800" b="1" kern="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2800" b="1" kern="100" dirty="0" smtClean="0">
                <a:latin typeface="Meiryo UI" panose="020B0604030504040204" pitchFamily="50" charset="-128"/>
                <a:ea typeface="Meiryo UI" panose="020B0604030504040204" pitchFamily="50" charset="-128"/>
                <a:cs typeface="Meiryo UI" panose="020B0604030504040204" pitchFamily="50" charset="-128"/>
              </a:rPr>
              <a:t>のみではなく、維持されて</a:t>
            </a:r>
            <a:endParaRPr lang="en-US" altLang="ja-JP" sz="2800" b="1" kern="1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lgn="just">
              <a:lnSpc>
                <a:spcPct val="100000"/>
              </a:lnSpc>
              <a:spcBef>
                <a:spcPts val="600"/>
              </a:spcBef>
              <a:spcAft>
                <a:spcPts val="0"/>
              </a:spcAft>
              <a:buNone/>
            </a:pPr>
            <a:r>
              <a:rPr lang="ja-JP" altLang="en-US" sz="2800" b="1" kern="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2800" b="1" kern="100" dirty="0" smtClean="0">
                <a:latin typeface="Meiryo UI" panose="020B0604030504040204" pitchFamily="50" charset="-128"/>
                <a:ea typeface="Meiryo UI" panose="020B0604030504040204" pitchFamily="50" charset="-128"/>
                <a:cs typeface="Meiryo UI" panose="020B0604030504040204" pitchFamily="50" charset="-128"/>
              </a:rPr>
              <a:t>　　いる機能についても共有できるようにする</a:t>
            </a:r>
            <a:endParaRPr lang="en-US" altLang="ja-JP" sz="2800" b="1" kern="100" dirty="0">
              <a:latin typeface="Meiryo UI" panose="020B0604030504040204" pitchFamily="50" charset="-128"/>
              <a:ea typeface="Meiryo UI" panose="020B0604030504040204" pitchFamily="50" charset="-128"/>
              <a:cs typeface="Meiryo UI" panose="020B0604030504040204" pitchFamily="50" charset="-128"/>
            </a:endParaRPr>
          </a:p>
          <a:p>
            <a:pPr marL="0" indent="0" algn="just">
              <a:lnSpc>
                <a:spcPct val="100000"/>
              </a:lnSpc>
              <a:spcBef>
                <a:spcPts val="3600"/>
              </a:spcBef>
              <a:spcAft>
                <a:spcPts val="0"/>
              </a:spcAft>
              <a:buNone/>
            </a:pPr>
            <a:r>
              <a:rPr lang="ja-JP" altLang="en-US" sz="2800" b="1" kern="100" dirty="0" smtClean="0">
                <a:latin typeface="Meiryo UI" panose="020B0604030504040204" pitchFamily="50" charset="-128"/>
                <a:ea typeface="Meiryo UI" panose="020B0604030504040204" pitchFamily="50" charset="-128"/>
                <a:cs typeface="Meiryo UI" panose="020B0604030504040204" pitchFamily="50" charset="-128"/>
              </a:rPr>
              <a:t>　　　認知機能は、身体症状や環境によって左右される</a:t>
            </a:r>
            <a:endParaRPr lang="en-US" altLang="ja-JP" sz="2800" b="1" kern="1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lgn="just">
              <a:lnSpc>
                <a:spcPct val="100000"/>
              </a:lnSpc>
              <a:spcBef>
                <a:spcPts val="1800"/>
              </a:spcBef>
              <a:spcAft>
                <a:spcPts val="0"/>
              </a:spcAft>
              <a:buNone/>
            </a:pPr>
            <a:r>
              <a:rPr lang="ja-JP" altLang="en-US" sz="2800" b="1" kern="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2800" b="1" kern="100" dirty="0" smtClean="0">
                <a:latin typeface="Meiryo UI" panose="020B0604030504040204" pitchFamily="50" charset="-128"/>
                <a:ea typeface="Meiryo UI" panose="020B0604030504040204" pitchFamily="50" charset="-128"/>
                <a:cs typeface="Meiryo UI" panose="020B0604030504040204" pitchFamily="50" charset="-128"/>
              </a:rPr>
              <a:t>　　従って、前記①②は</a:t>
            </a:r>
            <a:r>
              <a:rPr lang="ja-JP" altLang="en-US" sz="2800" b="1" kern="100" dirty="0">
                <a:latin typeface="Meiryo UI" panose="020B0604030504040204" pitchFamily="50" charset="-128"/>
                <a:ea typeface="Meiryo UI" panose="020B0604030504040204" pitchFamily="50" charset="-128"/>
                <a:cs typeface="Meiryo UI" panose="020B0604030504040204" pitchFamily="50" charset="-128"/>
              </a:rPr>
              <a:t>適切な</a:t>
            </a:r>
            <a:r>
              <a:rPr lang="ja-JP" altLang="en-US" sz="2800" b="1" kern="100" dirty="0" smtClean="0">
                <a:latin typeface="Meiryo UI" panose="020B0604030504040204" pitchFamily="50" charset="-128"/>
                <a:ea typeface="Meiryo UI" panose="020B0604030504040204" pitchFamily="50" charset="-128"/>
                <a:cs typeface="Meiryo UI" panose="020B0604030504040204" pitchFamily="50" charset="-128"/>
              </a:rPr>
              <a:t>ケアや治療により、回復</a:t>
            </a:r>
            <a:endParaRPr lang="en-US" altLang="ja-JP" sz="2800" b="1" kern="1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lgn="just">
              <a:lnSpc>
                <a:spcPct val="100000"/>
              </a:lnSpc>
              <a:spcBef>
                <a:spcPts val="600"/>
              </a:spcBef>
              <a:spcAft>
                <a:spcPts val="0"/>
              </a:spcAft>
              <a:buNone/>
            </a:pPr>
            <a:r>
              <a:rPr lang="ja-JP" altLang="en-US" sz="2800" b="1" kern="100" dirty="0" smtClean="0">
                <a:latin typeface="Meiryo UI" panose="020B0604030504040204" pitchFamily="50" charset="-128"/>
                <a:ea typeface="Meiryo UI" panose="020B0604030504040204" pitchFamily="50" charset="-128"/>
                <a:cs typeface="Meiryo UI" panose="020B0604030504040204" pitchFamily="50" charset="-128"/>
              </a:rPr>
              <a:t>　　　する可能性がある</a:t>
            </a:r>
            <a:endParaRPr lang="en-US" altLang="ja-JP" sz="2800" b="1"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Rectangle 3"/>
          <p:cNvSpPr>
            <a:spLocks noChangeArrowheads="1"/>
          </p:cNvSpPr>
          <p:nvPr/>
        </p:nvSpPr>
        <p:spPr bwMode="auto">
          <a:xfrm>
            <a:off x="259395" y="866899"/>
            <a:ext cx="8569325" cy="118236"/>
          </a:xfrm>
          <a:prstGeom prst="rect">
            <a:avLst/>
          </a:prstGeom>
          <a:gradFill rotWithShape="1">
            <a:gsLst>
              <a:gs pos="0">
                <a:srgbClr val="E4DEF2"/>
              </a:gs>
              <a:gs pos="100000">
                <a:srgbClr val="8A71C9"/>
              </a:gs>
            </a:gsLst>
            <a:lin ang="0" scaled="1"/>
          </a:gradFill>
          <a:ln>
            <a:noFill/>
          </a:ln>
          <a:extLst/>
        </p:spPr>
        <p:txBody>
          <a:bodyPr wrap="none" anchor="ctr"/>
          <a:lstStyle/>
          <a:p>
            <a:pPr algn="r">
              <a:defRPr/>
            </a:pPr>
            <a:endParaRPr lang="ja-JP" altLang="en-US">
              <a:effectLst>
                <a:outerShdw blurRad="38100" dist="38100" dir="2700000" algn="tl">
                  <a:srgbClr val="000000">
                    <a:alpha val="43137"/>
                  </a:srgbClr>
                </a:outerShdw>
              </a:effectLst>
              <a:latin typeface="Arial" charset="0"/>
            </a:endParaRPr>
          </a:p>
        </p:txBody>
      </p:sp>
      <p:sp>
        <p:nvSpPr>
          <p:cNvPr id="5" name="下矢印 4"/>
          <p:cNvSpPr/>
          <p:nvPr/>
        </p:nvSpPr>
        <p:spPr>
          <a:xfrm>
            <a:off x="3807078" y="3462000"/>
            <a:ext cx="914400" cy="358433"/>
          </a:xfrm>
          <a:prstGeom prst="downArrow">
            <a:avLst/>
          </a:prstGeom>
          <a:solidFill>
            <a:srgbClr val="7145E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角丸四角形 5"/>
          <p:cNvSpPr/>
          <p:nvPr/>
        </p:nvSpPr>
        <p:spPr>
          <a:xfrm>
            <a:off x="1072055" y="5582173"/>
            <a:ext cx="6968359" cy="914400"/>
          </a:xfrm>
          <a:prstGeom prst="roundRect">
            <a:avLst/>
          </a:prstGeom>
          <a:solidFill>
            <a:srgbClr val="FFCCCC"/>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「一見、失われた機能と思っていても、回復</a:t>
            </a:r>
            <a:r>
              <a:rPr lang="ja-JP" altLang="en-US" sz="2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しうる」</a:t>
            </a:r>
            <a:endParaRPr lang="en-US" altLang="ja-JP" sz="2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2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という見込みを持ってかかわることが重要</a:t>
            </a:r>
            <a:endParaRPr kumimoji="1" lang="ja-JP" altLang="en-US" sz="2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Rectangle 2"/>
          <p:cNvSpPr txBox="1">
            <a:spLocks noChangeArrowheads="1"/>
          </p:cNvSpPr>
          <p:nvPr/>
        </p:nvSpPr>
        <p:spPr>
          <a:xfrm>
            <a:off x="198437" y="229353"/>
            <a:ext cx="8753475" cy="581891"/>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lnSpc>
                <a:spcPct val="110000"/>
              </a:lnSpc>
              <a:spcAft>
                <a:spcPts val="600"/>
              </a:spcAft>
            </a:pPr>
            <a:r>
              <a:rPr lang="ja-JP" altLang="en-US" sz="3200" b="1" dirty="0" smtClean="0">
                <a:latin typeface="Meiryo UI" panose="020B0604030504040204" pitchFamily="50" charset="-128"/>
                <a:ea typeface="Meiryo UI" panose="020B0604030504040204" pitchFamily="50" charset="-128"/>
                <a:cs typeface="Meiryo UI" panose="020B0604030504040204" pitchFamily="50" charset="-128"/>
              </a:rPr>
              <a:t>看護計画の立案</a:t>
            </a:r>
            <a:endParaRPr lang="en-US" altLang="ja-JP" sz="3200" b="1"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400627466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59395" y="245660"/>
            <a:ext cx="8569325" cy="545911"/>
          </a:xfrm>
        </p:spPr>
        <p:txBody>
          <a:bodyPr>
            <a:noAutofit/>
          </a:bodyPr>
          <a:lstStyle/>
          <a:p>
            <a:pPr algn="ctr"/>
            <a:r>
              <a:rPr lang="ja-JP" altLang="en-US" sz="3000" b="1" dirty="0">
                <a:latin typeface="Meiryo UI" panose="020B0604030504040204" pitchFamily="50" charset="-128"/>
                <a:ea typeface="Meiryo UI" panose="020B0604030504040204" pitchFamily="50" charset="-128"/>
                <a:cs typeface="Meiryo UI" panose="020B0604030504040204" pitchFamily="50" charset="-128"/>
              </a:rPr>
              <a:t>行動制限</a:t>
            </a:r>
            <a:r>
              <a:rPr lang="ja-JP" altLang="en-US" sz="3000" b="1" dirty="0" smtClean="0">
                <a:latin typeface="Meiryo UI" panose="020B0604030504040204" pitchFamily="50" charset="-128"/>
                <a:ea typeface="Meiryo UI" panose="020B0604030504040204" pitchFamily="50" charset="-128"/>
                <a:cs typeface="Meiryo UI" panose="020B0604030504040204" pitchFamily="50" charset="-128"/>
              </a:rPr>
              <a:t>に</a:t>
            </a:r>
            <a:r>
              <a:rPr lang="ja-JP" altLang="en-US" sz="3000" b="1" dirty="0">
                <a:latin typeface="Meiryo UI" panose="020B0604030504040204" pitchFamily="50" charset="-128"/>
                <a:ea typeface="Meiryo UI" panose="020B0604030504040204" pitchFamily="50" charset="-128"/>
                <a:cs typeface="Meiryo UI" panose="020B0604030504040204" pitchFamily="50" charset="-128"/>
              </a:rPr>
              <a:t>関する</a:t>
            </a:r>
            <a:r>
              <a:rPr lang="ja-JP" altLang="en-US" sz="3000" b="1" dirty="0" smtClean="0">
                <a:latin typeface="Meiryo UI" panose="020B0604030504040204" pitchFamily="50" charset="-128"/>
                <a:ea typeface="Meiryo UI" panose="020B0604030504040204" pitchFamily="50" charset="-128"/>
                <a:cs typeface="Meiryo UI" panose="020B0604030504040204" pitchFamily="50" charset="-128"/>
              </a:rPr>
              <a:t>看護</a:t>
            </a:r>
            <a:r>
              <a:rPr lang="ja-JP" altLang="en-US" sz="3000" b="1" dirty="0">
                <a:latin typeface="Meiryo UI" panose="020B0604030504040204" pitchFamily="50" charset="-128"/>
                <a:ea typeface="Meiryo UI" panose="020B0604030504040204" pitchFamily="50" charset="-128"/>
                <a:cs typeface="Meiryo UI" panose="020B0604030504040204" pitchFamily="50" charset="-128"/>
              </a:rPr>
              <a:t>計画立案・評価について</a:t>
            </a:r>
            <a:endParaRPr kumimoji="1" lang="ja-JP" altLang="en-US" sz="3000" dirty="0"/>
          </a:p>
        </p:txBody>
      </p:sp>
      <p:sp>
        <p:nvSpPr>
          <p:cNvPr id="3" name="コンテンツ プレースホルダー 2"/>
          <p:cNvSpPr>
            <a:spLocks noGrp="1"/>
          </p:cNvSpPr>
          <p:nvPr>
            <p:ph idx="1"/>
          </p:nvPr>
        </p:nvSpPr>
        <p:spPr>
          <a:xfrm>
            <a:off x="148007" y="1091820"/>
            <a:ext cx="8980227" cy="5766179"/>
          </a:xfrm>
        </p:spPr>
        <p:txBody>
          <a:bodyPr>
            <a:noAutofit/>
          </a:bodyPr>
          <a:lstStyle/>
          <a:p>
            <a:pPr marL="0" indent="0">
              <a:buNone/>
            </a:pPr>
            <a:r>
              <a:rPr lang="ja-JP" altLang="en-US" sz="27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27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ja-JP" sz="2700" b="1" u="sng" kern="100" dirty="0" smtClean="0">
                <a:latin typeface="Meiryo UI" panose="020B0604030504040204" pitchFamily="50" charset="-128"/>
                <a:ea typeface="Meiryo UI" panose="020B0604030504040204" pitchFamily="50" charset="-128"/>
                <a:cs typeface="Meiryo UI" panose="020B0604030504040204" pitchFamily="50" charset="-128"/>
              </a:rPr>
              <a:t>身体</a:t>
            </a:r>
            <a:r>
              <a:rPr lang="ja-JP" altLang="ja-JP" sz="2700" b="1" u="sng" kern="100" dirty="0">
                <a:latin typeface="Meiryo UI" panose="020B0604030504040204" pitchFamily="50" charset="-128"/>
                <a:ea typeface="Meiryo UI" panose="020B0604030504040204" pitchFamily="50" charset="-128"/>
                <a:cs typeface="Meiryo UI" panose="020B0604030504040204" pitchFamily="50" charset="-128"/>
              </a:rPr>
              <a:t>拘束</a:t>
            </a:r>
            <a:r>
              <a:rPr lang="ja-JP" altLang="en-US" sz="2700" b="1" u="sng" kern="100" dirty="0">
                <a:latin typeface="Meiryo UI" panose="020B0604030504040204" pitchFamily="50" charset="-128"/>
                <a:ea typeface="Meiryo UI" panose="020B0604030504040204" pitchFamily="50" charset="-128"/>
                <a:cs typeface="Meiryo UI" panose="020B0604030504040204" pitchFamily="50" charset="-128"/>
              </a:rPr>
              <a:t>を行う場合の</a:t>
            </a:r>
            <a:r>
              <a:rPr lang="en-US" altLang="ja-JP" sz="2700" b="1" u="sng" kern="100" dirty="0">
                <a:solidFill>
                  <a:srgbClr val="7145ED"/>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sz="2700" b="1" u="sng" kern="100" dirty="0" err="1">
                <a:solidFill>
                  <a:srgbClr val="7145ED"/>
                </a:solidFill>
                <a:latin typeface="Meiryo UI" panose="020B0604030504040204" pitchFamily="50" charset="-128"/>
                <a:ea typeface="Meiryo UI" panose="020B0604030504040204" pitchFamily="50" charset="-128"/>
                <a:cs typeface="Meiryo UI" panose="020B0604030504040204" pitchFamily="50" charset="-128"/>
              </a:rPr>
              <a:t>つの</a:t>
            </a:r>
            <a:r>
              <a:rPr lang="ja-JP" altLang="en-US" sz="2700" b="1" u="sng" kern="100" dirty="0">
                <a:solidFill>
                  <a:srgbClr val="7145ED"/>
                </a:solidFill>
                <a:latin typeface="Meiryo UI" panose="020B0604030504040204" pitchFamily="50" charset="-128"/>
                <a:ea typeface="Meiryo UI" panose="020B0604030504040204" pitchFamily="50" charset="-128"/>
                <a:cs typeface="Meiryo UI" panose="020B0604030504040204" pitchFamily="50" charset="-128"/>
              </a:rPr>
              <a:t>要件</a:t>
            </a:r>
            <a:r>
              <a:rPr lang="ja-JP" altLang="ja-JP" sz="2700" b="1" kern="100" dirty="0">
                <a:latin typeface="Meiryo UI" panose="020B0604030504040204" pitchFamily="50" charset="-128"/>
                <a:ea typeface="Meiryo UI" panose="020B0604030504040204" pitchFamily="50" charset="-128"/>
                <a:cs typeface="Meiryo UI" panose="020B0604030504040204" pitchFamily="50" charset="-128"/>
              </a:rPr>
              <a:t>に沿った</a:t>
            </a:r>
            <a:r>
              <a:rPr lang="ja-JP" altLang="ja-JP" sz="2700" b="1" kern="100" dirty="0" smtClean="0">
                <a:latin typeface="Meiryo UI" panose="020B0604030504040204" pitchFamily="50" charset="-128"/>
                <a:ea typeface="Meiryo UI" panose="020B0604030504040204" pitchFamily="50" charset="-128"/>
                <a:cs typeface="Meiryo UI" panose="020B0604030504040204" pitchFamily="50" charset="-128"/>
              </a:rPr>
              <a:t>評価</a:t>
            </a:r>
            <a:r>
              <a:rPr lang="ja-JP" altLang="en-US" sz="2700" b="1" kern="100" dirty="0" smtClean="0">
                <a:latin typeface="Meiryo UI" panose="020B0604030504040204" pitchFamily="50" charset="-128"/>
                <a:ea typeface="Meiryo UI" panose="020B0604030504040204" pitchFamily="50" charset="-128"/>
                <a:cs typeface="Meiryo UI" panose="020B0604030504040204" pitchFamily="50" charset="-128"/>
              </a:rPr>
              <a:t>を行う</a:t>
            </a:r>
            <a:endParaRPr lang="en-US" altLang="ja-JP" sz="2700" b="1" kern="100" dirty="0">
              <a:latin typeface="Meiryo UI" panose="020B0604030504040204" pitchFamily="50" charset="-128"/>
              <a:ea typeface="Meiryo UI" panose="020B0604030504040204" pitchFamily="50" charset="-128"/>
              <a:cs typeface="Meiryo UI" panose="020B0604030504040204" pitchFamily="50" charset="-128"/>
            </a:endParaRPr>
          </a:p>
          <a:p>
            <a:pPr marL="0" indent="0">
              <a:buNone/>
            </a:pPr>
            <a:endParaRPr kumimoji="1" lang="en-US" altLang="ja-JP" sz="29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endParaRPr lang="en-US" altLang="ja-JP" sz="2900" dirty="0">
              <a:latin typeface="Meiryo UI" panose="020B0604030504040204" pitchFamily="50" charset="-128"/>
              <a:ea typeface="Meiryo UI" panose="020B0604030504040204" pitchFamily="50" charset="-128"/>
              <a:cs typeface="Meiryo UI" panose="020B0604030504040204" pitchFamily="50" charset="-128"/>
            </a:endParaRPr>
          </a:p>
          <a:p>
            <a:pPr marL="0" indent="0">
              <a:buNone/>
            </a:pPr>
            <a:endParaRPr kumimoji="1" lang="en-US" altLang="ja-JP" sz="29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endParaRPr lang="en-US" altLang="ja-JP" sz="2900" dirty="0">
              <a:latin typeface="Meiryo UI" panose="020B0604030504040204" pitchFamily="50" charset="-128"/>
              <a:ea typeface="Meiryo UI" panose="020B0604030504040204" pitchFamily="50" charset="-128"/>
              <a:cs typeface="Meiryo UI" panose="020B0604030504040204" pitchFamily="50" charset="-128"/>
            </a:endParaRPr>
          </a:p>
          <a:p>
            <a:pPr marL="0" indent="0">
              <a:buNone/>
            </a:pPr>
            <a:endParaRPr kumimoji="1" lang="en-US" altLang="ja-JP" sz="29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endParaRPr kumimoji="1" lang="en-US" altLang="ja-JP" sz="1050" b="1"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endParaRPr kumimoji="1" lang="en-US" altLang="ja-JP" sz="1500" b="1"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lnSpc>
                <a:spcPct val="100000"/>
              </a:lnSpc>
              <a:spcBef>
                <a:spcPts val="600"/>
              </a:spcBef>
              <a:buNone/>
            </a:pPr>
            <a:r>
              <a:rPr kumimoji="1"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   急性期病院では身体疾患の治療が優先される場合が多く、</a:t>
            </a:r>
            <a:r>
              <a:rPr kumimoji="1" lang="ja-JP" altLang="en-US" sz="2000" b="1" dirty="0" smtClean="0">
                <a:solidFill>
                  <a:srgbClr val="7145ED"/>
                </a:solidFill>
                <a:latin typeface="Meiryo UI" panose="020B0604030504040204" pitchFamily="50" charset="-128"/>
                <a:ea typeface="Meiryo UI" panose="020B0604030504040204" pitchFamily="50" charset="-128"/>
                <a:cs typeface="Meiryo UI" panose="020B0604030504040204" pitchFamily="50" charset="-128"/>
              </a:rPr>
              <a:t>「切迫性」は高い</a:t>
            </a:r>
            <a:endParaRPr kumimoji="1" lang="en-US" altLang="ja-JP" sz="2000" b="1" dirty="0" smtClean="0">
              <a:solidFill>
                <a:srgbClr val="7145ED"/>
              </a:solidFill>
              <a:latin typeface="Meiryo UI" panose="020B0604030504040204" pitchFamily="50" charset="-128"/>
              <a:ea typeface="Meiryo UI" panose="020B0604030504040204" pitchFamily="50" charset="-128"/>
              <a:cs typeface="Meiryo UI" panose="020B0604030504040204" pitchFamily="50" charset="-128"/>
            </a:endParaRPr>
          </a:p>
          <a:p>
            <a:pPr marL="0" indent="0">
              <a:lnSpc>
                <a:spcPct val="100000"/>
              </a:lnSpc>
              <a:spcBef>
                <a:spcPts val="600"/>
              </a:spcBef>
              <a:buNone/>
            </a:pPr>
            <a:r>
              <a:rPr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   しかし、治療を効果的に進めることで事故のリスクは減少</a:t>
            </a:r>
            <a:endParaRPr lang="en-US" altLang="ja-JP" sz="2000" b="1"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lnSpc>
                <a:spcPct val="100000"/>
              </a:lnSpc>
              <a:spcBef>
                <a:spcPts val="600"/>
              </a:spcBef>
              <a:buNone/>
            </a:pPr>
            <a:r>
              <a:rPr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   早期退院をめざし</a:t>
            </a:r>
            <a:r>
              <a:rPr lang="en-US" altLang="ja-JP" sz="2000" b="1" dirty="0" smtClean="0">
                <a:latin typeface="Meiryo UI" panose="020B0604030504040204" pitchFamily="50" charset="-128"/>
                <a:ea typeface="Meiryo UI" panose="020B0604030504040204" pitchFamily="50" charset="-128"/>
                <a:cs typeface="Meiryo UI" panose="020B0604030504040204" pitchFamily="50" charset="-128"/>
              </a:rPr>
              <a:t>ADL</a:t>
            </a:r>
            <a:r>
              <a:rPr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拡大するには、あくまでも</a:t>
            </a:r>
            <a:r>
              <a:rPr lang="ja-JP" altLang="en-US" sz="2000" b="1" dirty="0" smtClean="0">
                <a:solidFill>
                  <a:srgbClr val="7145ED"/>
                </a:solidFill>
                <a:latin typeface="Meiryo UI" panose="020B0604030504040204" pitchFamily="50" charset="-128"/>
                <a:ea typeface="Meiryo UI" panose="020B0604030504040204" pitchFamily="50" charset="-128"/>
                <a:cs typeface="Meiryo UI" panose="020B0604030504040204" pitchFamily="50" charset="-128"/>
              </a:rPr>
              <a:t>「一時性」であることを認識</a:t>
            </a:r>
            <a:r>
              <a:rPr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し、</a:t>
            </a:r>
            <a:endParaRPr lang="en-US" altLang="ja-JP" sz="2000" b="1"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lnSpc>
                <a:spcPct val="100000"/>
              </a:lnSpc>
              <a:spcBef>
                <a:spcPts val="600"/>
              </a:spcBef>
              <a:buNone/>
            </a:pPr>
            <a:r>
              <a:rPr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   身体拘束の解除を考える必要がある</a:t>
            </a:r>
            <a:endParaRPr lang="en-US" altLang="ja-JP" sz="2000" b="1"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lnSpc>
                <a:spcPct val="100000"/>
              </a:lnSpc>
              <a:spcBef>
                <a:spcPts val="600"/>
              </a:spcBef>
              <a:buNone/>
            </a:pPr>
            <a:r>
              <a:rPr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   身体拘束に</a:t>
            </a:r>
            <a:r>
              <a:rPr lang="ja-JP" altLang="en-US" sz="2000" b="1" dirty="0" smtClean="0">
                <a:solidFill>
                  <a:srgbClr val="7145ED"/>
                </a:solidFill>
                <a:latin typeface="Meiryo UI" panose="020B0604030504040204" pitchFamily="50" charset="-128"/>
                <a:ea typeface="Meiryo UI" panose="020B0604030504040204" pitchFamily="50" charset="-128"/>
                <a:cs typeface="Meiryo UI" panose="020B0604030504040204" pitchFamily="50" charset="-128"/>
              </a:rPr>
              <a:t>替わる方法（「代替案」）</a:t>
            </a:r>
            <a:r>
              <a:rPr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をすぐに考える</a:t>
            </a:r>
            <a:endParaRPr lang="en-US" altLang="ja-JP" sz="2000"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Rectangle 3"/>
          <p:cNvSpPr>
            <a:spLocks noChangeArrowheads="1"/>
          </p:cNvSpPr>
          <p:nvPr/>
        </p:nvSpPr>
        <p:spPr bwMode="auto">
          <a:xfrm>
            <a:off x="259395" y="847226"/>
            <a:ext cx="8569325" cy="118236"/>
          </a:xfrm>
          <a:prstGeom prst="rect">
            <a:avLst/>
          </a:prstGeom>
          <a:gradFill rotWithShape="1">
            <a:gsLst>
              <a:gs pos="0">
                <a:srgbClr val="E4DEF2"/>
              </a:gs>
              <a:gs pos="100000">
                <a:srgbClr val="8A71C9"/>
              </a:gs>
            </a:gsLst>
            <a:lin ang="0" scaled="1"/>
          </a:gradFill>
          <a:ln>
            <a:noFill/>
          </a:ln>
          <a:extLst/>
        </p:spPr>
        <p:txBody>
          <a:bodyPr wrap="none" anchor="ctr"/>
          <a:lstStyle/>
          <a:p>
            <a:pPr algn="r">
              <a:defRPr/>
            </a:pPr>
            <a:endParaRPr lang="ja-JP" altLang="en-US">
              <a:effectLst>
                <a:outerShdw blurRad="38100" dist="38100" dir="2700000" algn="tl">
                  <a:srgbClr val="000000">
                    <a:alpha val="43137"/>
                  </a:srgbClr>
                </a:outerShdw>
              </a:effectLst>
              <a:latin typeface="Arial" charset="0"/>
            </a:endParaRPr>
          </a:p>
        </p:txBody>
      </p:sp>
      <p:graphicFrame>
        <p:nvGraphicFramePr>
          <p:cNvPr id="5" name="表 4"/>
          <p:cNvGraphicFramePr>
            <a:graphicFrameLocks noGrp="1"/>
          </p:cNvGraphicFramePr>
          <p:nvPr>
            <p:extLst>
              <p:ext uri="{D42A27DB-BD31-4B8C-83A1-F6EECF244321}">
                <p14:modId xmlns:p14="http://schemas.microsoft.com/office/powerpoint/2010/main" val="4244343192"/>
              </p:ext>
            </p:extLst>
          </p:nvPr>
        </p:nvGraphicFramePr>
        <p:xfrm>
          <a:off x="736331" y="1656308"/>
          <a:ext cx="7615452" cy="2464814"/>
        </p:xfrm>
        <a:graphic>
          <a:graphicData uri="http://schemas.openxmlformats.org/drawingml/2006/table">
            <a:tbl>
              <a:tblPr firstRow="1" bandRow="1">
                <a:tableStyleId>{ED083AE6-46FA-4A59-8FB0-9F97EB10719F}</a:tableStyleId>
              </a:tblPr>
              <a:tblGrid>
                <a:gridCol w="1569494"/>
                <a:gridCol w="6045958"/>
              </a:tblGrid>
              <a:tr h="868292">
                <a:tc>
                  <a:txBody>
                    <a:bodyPr/>
                    <a:lstStyle/>
                    <a:p>
                      <a:pPr algn="ctr"/>
                      <a:r>
                        <a:rPr kumimoji="1" lang="ja-JP" altLang="en-US" sz="2300" b="1" dirty="0" smtClean="0">
                          <a:latin typeface="Meiryo UI" panose="020B0604030504040204" pitchFamily="50" charset="-128"/>
                          <a:ea typeface="Meiryo UI" panose="020B0604030504040204" pitchFamily="50" charset="-128"/>
                          <a:cs typeface="Meiryo UI" panose="020B0604030504040204" pitchFamily="50" charset="-128"/>
                        </a:rPr>
                        <a:t>切迫性</a:t>
                      </a:r>
                      <a:endParaRPr kumimoji="1" lang="ja-JP" altLang="en-US" sz="2300" b="1" dirty="0">
                        <a:latin typeface="Meiryo UI" panose="020B0604030504040204" pitchFamily="50" charset="-128"/>
                        <a:ea typeface="Meiryo UI" panose="020B0604030504040204" pitchFamily="50" charset="-128"/>
                        <a:cs typeface="Meiryo UI" panose="020B0604030504040204" pitchFamily="50" charset="-128"/>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C9FF"/>
                    </a:solidFill>
                  </a:tcPr>
                </a:tc>
                <a:tc>
                  <a:txBody>
                    <a:bodyPr/>
                    <a:lstStyle/>
                    <a:p>
                      <a:pPr marL="0" indent="0" algn="just">
                        <a:lnSpc>
                          <a:spcPct val="100000"/>
                        </a:lnSpc>
                        <a:spcBef>
                          <a:spcPts val="0"/>
                        </a:spcBef>
                        <a:spcAft>
                          <a:spcPts val="0"/>
                        </a:spcAft>
                        <a:buNone/>
                      </a:pPr>
                      <a:r>
                        <a:rPr lang="ja-JP" altLang="en-US" sz="2300" b="1" kern="100" dirty="0" smtClean="0">
                          <a:latin typeface="Meiryo UI" panose="020B0604030504040204" pitchFamily="50" charset="-128"/>
                          <a:ea typeface="Meiryo UI" panose="020B0604030504040204" pitchFamily="50" charset="-128"/>
                          <a:cs typeface="Meiryo UI" panose="020B0604030504040204" pitchFamily="50" charset="-128"/>
                        </a:rPr>
                        <a:t>利用者本人または他の利用者等の生命または</a:t>
                      </a:r>
                      <a:endParaRPr lang="en-US" altLang="ja-JP" sz="2300" b="1" kern="1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lgn="just">
                        <a:lnSpc>
                          <a:spcPct val="100000"/>
                        </a:lnSpc>
                        <a:spcBef>
                          <a:spcPts val="0"/>
                        </a:spcBef>
                        <a:spcAft>
                          <a:spcPts val="0"/>
                        </a:spcAft>
                        <a:buNone/>
                      </a:pPr>
                      <a:r>
                        <a:rPr lang="ja-JP" altLang="en-US" sz="2300" b="1" kern="100" dirty="0" smtClean="0">
                          <a:latin typeface="Meiryo UI" panose="020B0604030504040204" pitchFamily="50" charset="-128"/>
                          <a:ea typeface="Meiryo UI" panose="020B0604030504040204" pitchFamily="50" charset="-128"/>
                          <a:cs typeface="Meiryo UI" panose="020B0604030504040204" pitchFamily="50" charset="-128"/>
                        </a:rPr>
                        <a:t>身体が危険にさらされる可能性が著しく高いこと</a:t>
                      </a:r>
                      <a:endParaRPr lang="en-US" altLang="ja-JP" sz="2300" b="1" kern="100" dirty="0" smtClean="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804042">
                <a:tc>
                  <a:txBody>
                    <a:bodyPr/>
                    <a:lstStyle/>
                    <a:p>
                      <a:pPr algn="ctr"/>
                      <a:r>
                        <a:rPr kumimoji="1" lang="ja-JP" altLang="en-US" sz="2300" b="1" dirty="0" smtClean="0">
                          <a:latin typeface="Meiryo UI" panose="020B0604030504040204" pitchFamily="50" charset="-128"/>
                          <a:ea typeface="Meiryo UI" panose="020B0604030504040204" pitchFamily="50" charset="-128"/>
                          <a:cs typeface="Meiryo UI" panose="020B0604030504040204" pitchFamily="50" charset="-128"/>
                        </a:rPr>
                        <a:t>非代替性</a:t>
                      </a:r>
                      <a:endParaRPr kumimoji="1" lang="ja-JP" altLang="en-US" sz="2300" b="1" dirty="0">
                        <a:latin typeface="Meiryo UI" panose="020B0604030504040204" pitchFamily="50" charset="-128"/>
                        <a:ea typeface="Meiryo UI" panose="020B0604030504040204" pitchFamily="50" charset="-128"/>
                        <a:cs typeface="Meiryo UI" panose="020B0604030504040204" pitchFamily="50" charset="-128"/>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C9FF"/>
                    </a:solidFill>
                  </a:tcPr>
                </a:tc>
                <a:tc>
                  <a:txBody>
                    <a:bodyPr/>
                    <a:lstStyle/>
                    <a:p>
                      <a:pPr>
                        <a:spcBef>
                          <a:spcPts val="0"/>
                        </a:spcBef>
                      </a:pPr>
                      <a:r>
                        <a:rPr kumimoji="1" lang="ja-JP" altLang="en-US" sz="2300" b="1" dirty="0" smtClean="0">
                          <a:latin typeface="Meiryo UI" panose="020B0604030504040204" pitchFamily="50" charset="-128"/>
                          <a:ea typeface="Meiryo UI" panose="020B0604030504040204" pitchFamily="50" charset="-128"/>
                          <a:cs typeface="Meiryo UI" panose="020B0604030504040204" pitchFamily="50" charset="-128"/>
                        </a:rPr>
                        <a:t>身体拘束その他の行動制限を行う以外に代替</a:t>
                      </a:r>
                      <a:endParaRPr kumimoji="1" lang="en-US" altLang="ja-JP" sz="2300" b="1" dirty="0" smtClean="0">
                        <a:latin typeface="Meiryo UI" panose="020B0604030504040204" pitchFamily="50" charset="-128"/>
                        <a:ea typeface="Meiryo UI" panose="020B0604030504040204" pitchFamily="50" charset="-128"/>
                        <a:cs typeface="Meiryo UI" panose="020B0604030504040204" pitchFamily="50" charset="-128"/>
                      </a:endParaRPr>
                    </a:p>
                    <a:p>
                      <a:pPr>
                        <a:spcBef>
                          <a:spcPts val="0"/>
                        </a:spcBef>
                      </a:pPr>
                      <a:r>
                        <a:rPr kumimoji="1" lang="ja-JP" altLang="en-US" sz="2300" b="1" dirty="0" smtClean="0">
                          <a:latin typeface="Meiryo UI" panose="020B0604030504040204" pitchFamily="50" charset="-128"/>
                          <a:ea typeface="Meiryo UI" panose="020B0604030504040204" pitchFamily="50" charset="-128"/>
                          <a:cs typeface="Meiryo UI" panose="020B0604030504040204" pitchFamily="50" charset="-128"/>
                        </a:rPr>
                        <a:t>する方法がないこと</a:t>
                      </a:r>
                      <a:endParaRPr kumimoji="1" lang="ja-JP" altLang="en-US" sz="2300" b="1"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ctr"/>
                      <a:r>
                        <a:rPr kumimoji="1" lang="ja-JP" altLang="en-US" sz="2300" b="1" dirty="0" smtClean="0">
                          <a:latin typeface="Meiryo UI" panose="020B0604030504040204" pitchFamily="50" charset="-128"/>
                          <a:ea typeface="Meiryo UI" panose="020B0604030504040204" pitchFamily="50" charset="-128"/>
                          <a:cs typeface="Meiryo UI" panose="020B0604030504040204" pitchFamily="50" charset="-128"/>
                        </a:rPr>
                        <a:t>一時性</a:t>
                      </a:r>
                      <a:endParaRPr kumimoji="1" lang="ja-JP" altLang="en-US" sz="2300" b="1" dirty="0">
                        <a:latin typeface="Meiryo UI" panose="020B0604030504040204" pitchFamily="50" charset="-128"/>
                        <a:ea typeface="Meiryo UI" panose="020B0604030504040204" pitchFamily="50" charset="-128"/>
                        <a:cs typeface="Meiryo UI" panose="020B0604030504040204" pitchFamily="50" charset="-128"/>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C9FF"/>
                    </a:solidFill>
                  </a:tcPr>
                </a:tc>
                <a:tc>
                  <a:txBody>
                    <a:bodyPr/>
                    <a:lstStyle/>
                    <a:p>
                      <a:pPr>
                        <a:spcBef>
                          <a:spcPts val="0"/>
                        </a:spcBef>
                      </a:pPr>
                      <a:r>
                        <a:rPr kumimoji="1" lang="ja-JP" altLang="en-US" sz="2300" b="1" dirty="0" smtClean="0">
                          <a:latin typeface="Meiryo UI" panose="020B0604030504040204" pitchFamily="50" charset="-128"/>
                          <a:ea typeface="Meiryo UI" panose="020B0604030504040204" pitchFamily="50" charset="-128"/>
                          <a:cs typeface="Meiryo UI" panose="020B0604030504040204" pitchFamily="50" charset="-128"/>
                        </a:rPr>
                        <a:t>身体拘束その他の行動制限が一時的なもので</a:t>
                      </a:r>
                      <a:endParaRPr kumimoji="1" lang="en-US" altLang="ja-JP" sz="2300" b="1" dirty="0" smtClean="0">
                        <a:latin typeface="Meiryo UI" panose="020B0604030504040204" pitchFamily="50" charset="-128"/>
                        <a:ea typeface="Meiryo UI" panose="020B0604030504040204" pitchFamily="50" charset="-128"/>
                        <a:cs typeface="Meiryo UI" panose="020B0604030504040204" pitchFamily="50" charset="-128"/>
                      </a:endParaRPr>
                    </a:p>
                    <a:p>
                      <a:pPr>
                        <a:spcBef>
                          <a:spcPts val="0"/>
                        </a:spcBef>
                      </a:pPr>
                      <a:r>
                        <a:rPr kumimoji="1" lang="ja-JP" altLang="en-US" sz="2300" b="1" dirty="0" smtClean="0">
                          <a:latin typeface="Meiryo UI" panose="020B0604030504040204" pitchFamily="50" charset="-128"/>
                          <a:ea typeface="Meiryo UI" panose="020B0604030504040204" pitchFamily="50" charset="-128"/>
                          <a:cs typeface="Meiryo UI" panose="020B0604030504040204" pitchFamily="50" charset="-128"/>
                        </a:rPr>
                        <a:t>あること</a:t>
                      </a:r>
                      <a:endParaRPr kumimoji="1" lang="ja-JP" altLang="en-US" sz="2300" b="1"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8" name="下矢印 7"/>
          <p:cNvSpPr/>
          <p:nvPr/>
        </p:nvSpPr>
        <p:spPr>
          <a:xfrm>
            <a:off x="3696307" y="4173911"/>
            <a:ext cx="1271478" cy="301786"/>
          </a:xfrm>
          <a:prstGeom prst="downArrow">
            <a:avLst/>
          </a:prstGeom>
          <a:solidFill>
            <a:srgbClr val="B48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6533977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259395" y="1349273"/>
            <a:ext cx="8565382" cy="5294626"/>
          </a:xfrm>
        </p:spPr>
        <p:txBody>
          <a:bodyPr>
            <a:noAutofit/>
          </a:bodyPr>
          <a:lstStyle/>
          <a:p>
            <a:pPr marL="0" indent="0">
              <a:buNone/>
            </a:pPr>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24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必要</a:t>
            </a:r>
            <a:r>
              <a:rPr lang="ja-JP" altLang="en-US" sz="2400" b="1" dirty="0">
                <a:latin typeface="Meiryo UI" panose="020B0604030504040204" pitchFamily="50" charset="-128"/>
                <a:ea typeface="Meiryo UI" panose="020B0604030504040204" pitchFamily="50" charset="-128"/>
                <a:cs typeface="Meiryo UI" panose="020B0604030504040204" pitchFamily="50" charset="-128"/>
              </a:rPr>
              <a:t>な</a:t>
            </a:r>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手続き</a:t>
            </a:r>
            <a:r>
              <a:rPr lang="en-US" altLang="ja-JP" sz="2400" b="1"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2400" dirty="0">
              <a:solidFill>
                <a:srgbClr val="33CC33"/>
              </a:solidFill>
              <a:latin typeface="Meiryo UI" panose="020B0604030504040204" pitchFamily="50" charset="-128"/>
              <a:ea typeface="Meiryo UI" panose="020B0604030504040204" pitchFamily="50" charset="-128"/>
              <a:cs typeface="Meiryo UI" panose="020B0604030504040204" pitchFamily="50" charset="-128"/>
            </a:endParaRPr>
          </a:p>
          <a:p>
            <a:pPr marL="0" indent="0">
              <a:spcBef>
                <a:spcPts val="1800"/>
              </a:spcBef>
              <a:buNone/>
            </a:pPr>
            <a:r>
              <a:rPr lang="ja-JP" altLang="en-US" sz="2800" b="1" dirty="0" smtClean="0">
                <a:solidFill>
                  <a:srgbClr val="7145ED"/>
                </a:solidFill>
                <a:latin typeface="Meiryo UI" panose="020B0604030504040204" pitchFamily="50" charset="-128"/>
                <a:ea typeface="Meiryo UI" panose="020B0604030504040204" pitchFamily="50" charset="-128"/>
                <a:cs typeface="Meiryo UI" panose="020B0604030504040204" pitchFamily="50" charset="-128"/>
              </a:rPr>
              <a:t>   ● </a:t>
            </a:r>
            <a:r>
              <a:rPr lang="ja-JP" altLang="en-US" sz="2800" b="1" dirty="0" smtClean="0">
                <a:latin typeface="Meiryo UI" panose="020B0604030504040204" pitchFamily="50" charset="-128"/>
                <a:ea typeface="Meiryo UI" panose="020B0604030504040204" pitchFamily="50" charset="-128"/>
                <a:cs typeface="Meiryo UI" panose="020B0604030504040204" pitchFamily="50" charset="-128"/>
              </a:rPr>
              <a:t>医師</a:t>
            </a:r>
            <a:r>
              <a:rPr lang="ja-JP" altLang="en-US" sz="2800" b="1" dirty="0">
                <a:latin typeface="Meiryo UI" panose="020B0604030504040204" pitchFamily="50" charset="-128"/>
                <a:ea typeface="Meiryo UI" panose="020B0604030504040204" pitchFamily="50" charset="-128"/>
                <a:cs typeface="Meiryo UI" panose="020B0604030504040204" pitchFamily="50" charset="-128"/>
              </a:rPr>
              <a:t>による必要性の</a:t>
            </a:r>
            <a:r>
              <a:rPr lang="ja-JP" altLang="en-US" sz="2800" b="1" dirty="0" smtClean="0">
                <a:latin typeface="Meiryo UI" panose="020B0604030504040204" pitchFamily="50" charset="-128"/>
                <a:ea typeface="Meiryo UI" panose="020B0604030504040204" pitchFamily="50" charset="-128"/>
                <a:cs typeface="Meiryo UI" panose="020B0604030504040204" pitchFamily="50" charset="-128"/>
              </a:rPr>
              <a:t>判断</a:t>
            </a:r>
            <a:r>
              <a:rPr lang="ja-JP" altLang="en-US" sz="3000" b="1" dirty="0" smtClean="0">
                <a:latin typeface="Meiryo UI" panose="020B0604030504040204" pitchFamily="50" charset="-128"/>
                <a:ea typeface="Meiryo UI" panose="020B0604030504040204" pitchFamily="50" charset="-128"/>
                <a:cs typeface="Meiryo UI" panose="020B0604030504040204" pitchFamily="50" charset="-128"/>
              </a:rPr>
              <a:t>　</a:t>
            </a:r>
            <a:endParaRPr lang="en-US" altLang="ja-JP" sz="3000" b="1"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300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2600" b="1" dirty="0" smtClean="0">
                <a:latin typeface="Meiryo UI" panose="020B0604030504040204" pitchFamily="50" charset="-128"/>
                <a:ea typeface="Meiryo UI" panose="020B0604030504040204" pitchFamily="50" charset="-128"/>
                <a:cs typeface="Meiryo UI" panose="020B0604030504040204" pitchFamily="50" charset="-128"/>
              </a:rPr>
              <a:t>報告する際、「切迫性」があるか、「代替」となること</a:t>
            </a:r>
            <a:endParaRPr lang="en-US" altLang="ja-JP" sz="2600" b="1"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26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2600" b="1" dirty="0" smtClean="0">
                <a:latin typeface="Meiryo UI" panose="020B0604030504040204" pitchFamily="50" charset="-128"/>
                <a:ea typeface="Meiryo UI" panose="020B0604030504040204" pitchFamily="50" charset="-128"/>
                <a:cs typeface="Meiryo UI" panose="020B0604030504040204" pitchFamily="50" charset="-128"/>
              </a:rPr>
              <a:t>        はないか、などアセスメントした内容を報告する</a:t>
            </a:r>
            <a:r>
              <a:rPr lang="ja-JP" altLang="en-US" sz="30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3000" b="1" dirty="0" smtClean="0">
                <a:latin typeface="Meiryo UI" panose="020B0604030504040204" pitchFamily="50" charset="-128"/>
                <a:ea typeface="Meiryo UI" panose="020B0604030504040204" pitchFamily="50" charset="-128"/>
                <a:cs typeface="Meiryo UI" panose="020B0604030504040204" pitchFamily="50" charset="-128"/>
              </a:rPr>
              <a:t>　</a:t>
            </a:r>
            <a:endParaRPr lang="en-US" altLang="ja-JP" sz="3000" b="1" dirty="0">
              <a:latin typeface="Meiryo UI" panose="020B0604030504040204" pitchFamily="50" charset="-128"/>
              <a:ea typeface="Meiryo UI" panose="020B0604030504040204" pitchFamily="50" charset="-128"/>
              <a:cs typeface="Meiryo UI" panose="020B0604030504040204" pitchFamily="50" charset="-128"/>
            </a:endParaRPr>
          </a:p>
          <a:p>
            <a:pPr marL="0" indent="0">
              <a:spcBef>
                <a:spcPts val="2400"/>
              </a:spcBef>
              <a:buNone/>
            </a:pPr>
            <a:r>
              <a:rPr lang="ja-JP" altLang="en-US" sz="2800" b="1" dirty="0" smtClean="0">
                <a:solidFill>
                  <a:srgbClr val="7145ED"/>
                </a:solidFill>
                <a:latin typeface="Meiryo UI" panose="020B0604030504040204" pitchFamily="50" charset="-128"/>
                <a:ea typeface="Meiryo UI" panose="020B0604030504040204" pitchFamily="50" charset="-128"/>
                <a:cs typeface="Meiryo UI" panose="020B0604030504040204" pitchFamily="50" charset="-128"/>
              </a:rPr>
              <a:t>   ● </a:t>
            </a:r>
            <a:r>
              <a:rPr lang="ja-JP" altLang="en-US" sz="2800" b="1" dirty="0" smtClean="0">
                <a:latin typeface="Meiryo UI" panose="020B0604030504040204" pitchFamily="50" charset="-128"/>
                <a:ea typeface="Meiryo UI" panose="020B0604030504040204" pitchFamily="50" charset="-128"/>
                <a:cs typeface="Meiryo UI" panose="020B0604030504040204" pitchFamily="50" charset="-128"/>
              </a:rPr>
              <a:t>医療</a:t>
            </a:r>
            <a:r>
              <a:rPr lang="ja-JP" altLang="en-US" sz="2800" b="1" dirty="0">
                <a:latin typeface="Meiryo UI" panose="020B0604030504040204" pitchFamily="50" charset="-128"/>
                <a:ea typeface="Meiryo UI" panose="020B0604030504040204" pitchFamily="50" charset="-128"/>
                <a:cs typeface="Meiryo UI" panose="020B0604030504040204" pitchFamily="50" charset="-128"/>
              </a:rPr>
              <a:t>チームでのケア方法の検討</a:t>
            </a:r>
            <a:endParaRPr lang="en-US" altLang="ja-JP" sz="2800" b="1" dirty="0">
              <a:latin typeface="Meiryo UI" panose="020B0604030504040204" pitchFamily="50" charset="-128"/>
              <a:ea typeface="Meiryo UI" panose="020B0604030504040204" pitchFamily="50" charset="-128"/>
              <a:cs typeface="Meiryo UI" panose="020B0604030504040204" pitchFamily="50" charset="-128"/>
            </a:endParaRPr>
          </a:p>
          <a:p>
            <a:pPr marL="0" indent="0">
              <a:spcBef>
                <a:spcPts val="2400"/>
              </a:spcBef>
              <a:buNone/>
            </a:pPr>
            <a:r>
              <a:rPr lang="ja-JP" altLang="en-US" sz="2800" b="1" dirty="0" smtClean="0">
                <a:solidFill>
                  <a:srgbClr val="7145ED"/>
                </a:solidFill>
                <a:latin typeface="Meiryo UI" panose="020B0604030504040204" pitchFamily="50" charset="-128"/>
                <a:ea typeface="Meiryo UI" panose="020B0604030504040204" pitchFamily="50" charset="-128"/>
                <a:cs typeface="Meiryo UI" panose="020B0604030504040204" pitchFamily="50" charset="-128"/>
              </a:rPr>
              <a:t>   ● </a:t>
            </a:r>
            <a:r>
              <a:rPr lang="ja-JP" altLang="en-US" sz="2800" b="1" dirty="0" smtClean="0">
                <a:latin typeface="Meiryo UI" panose="020B0604030504040204" pitchFamily="50" charset="-128"/>
                <a:ea typeface="Meiryo UI" panose="020B0604030504040204" pitchFamily="50" charset="-128"/>
                <a:cs typeface="Meiryo UI" panose="020B0604030504040204" pitchFamily="50" charset="-128"/>
              </a:rPr>
              <a:t>本人</a:t>
            </a:r>
            <a:r>
              <a:rPr lang="ja-JP" altLang="en-US" sz="2800" b="1" dirty="0">
                <a:latin typeface="Meiryo UI" panose="020B0604030504040204" pitchFamily="50" charset="-128"/>
                <a:ea typeface="Meiryo UI" panose="020B0604030504040204" pitchFamily="50" charset="-128"/>
                <a:cs typeface="Meiryo UI" panose="020B0604030504040204" pitchFamily="50" charset="-128"/>
              </a:rPr>
              <a:t>・家族の</a:t>
            </a:r>
            <a:r>
              <a:rPr lang="ja-JP" altLang="en-US" sz="2800" b="1" dirty="0" smtClean="0">
                <a:latin typeface="Meiryo UI" panose="020B0604030504040204" pitchFamily="50" charset="-128"/>
                <a:ea typeface="Meiryo UI" panose="020B0604030504040204" pitchFamily="50" charset="-128"/>
                <a:cs typeface="Meiryo UI" panose="020B0604030504040204" pitchFamily="50" charset="-128"/>
              </a:rPr>
              <a:t>承諾</a:t>
            </a:r>
            <a:endParaRPr lang="en-US" altLang="ja-JP" sz="2800" b="1"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spcBef>
                <a:spcPts val="1800"/>
              </a:spcBef>
              <a:buNone/>
            </a:pPr>
            <a:endParaRPr lang="en-US" altLang="ja-JP" sz="2400" b="1" dirty="0">
              <a:latin typeface="Meiryo UI" panose="020B0604030504040204" pitchFamily="50" charset="-128"/>
              <a:ea typeface="Meiryo UI" panose="020B0604030504040204" pitchFamily="50" charset="-128"/>
              <a:cs typeface="Meiryo UI" panose="020B0604030504040204" pitchFamily="50" charset="-128"/>
            </a:endParaRPr>
          </a:p>
          <a:p>
            <a:pPr marL="0" indent="0">
              <a:spcBef>
                <a:spcPts val="1800"/>
              </a:spcBef>
              <a:buNone/>
            </a:pPr>
            <a:r>
              <a:rPr lang="ja-JP" altLang="en-US" sz="3200" b="1" dirty="0" smtClean="0">
                <a:latin typeface="Meiryo UI" panose="020B0604030504040204" pitchFamily="50" charset="-128"/>
                <a:ea typeface="Meiryo UI" panose="020B0604030504040204" pitchFamily="50" charset="-128"/>
                <a:cs typeface="Meiryo UI" panose="020B0604030504040204" pitchFamily="50" charset="-128"/>
              </a:rPr>
              <a:t>      </a:t>
            </a:r>
            <a:endParaRPr lang="ja-JP" altLang="en-US" sz="32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marL="0" indent="0">
              <a:spcBef>
                <a:spcPts val="1800"/>
              </a:spcBef>
              <a:buNone/>
            </a:pPr>
            <a:endParaRPr lang="en-US" altLang="ja-JP" sz="30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タイトル 1"/>
          <p:cNvSpPr>
            <a:spLocks noGrp="1"/>
          </p:cNvSpPr>
          <p:nvPr>
            <p:ph type="title"/>
          </p:nvPr>
        </p:nvSpPr>
        <p:spPr>
          <a:xfrm>
            <a:off x="259395" y="150127"/>
            <a:ext cx="8569325" cy="935140"/>
          </a:xfrm>
        </p:spPr>
        <p:txBody>
          <a:bodyPr>
            <a:normAutofit fontScale="90000"/>
          </a:bodyPr>
          <a:lstStyle/>
          <a:p>
            <a:pPr algn="ctr"/>
            <a:r>
              <a:rPr kumimoji="1" lang="ja-JP" altLang="en-US" sz="3200" b="1" dirty="0" smtClean="0">
                <a:latin typeface="Meiryo UI" panose="020B0604030504040204" pitchFamily="50" charset="-128"/>
                <a:ea typeface="Meiryo UI" panose="020B0604030504040204" pitchFamily="50" charset="-128"/>
                <a:cs typeface="Meiryo UI" panose="020B0604030504040204" pitchFamily="50" charset="-128"/>
              </a:rPr>
              <a:t>行動制限に関する</a:t>
            </a:r>
            <a:r>
              <a:rPr kumimoji="1" lang="en-US" altLang="ja-JP" sz="3200" b="1" dirty="0" smtClean="0">
                <a:latin typeface="Meiryo UI" panose="020B0604030504040204" pitchFamily="50" charset="-128"/>
                <a:ea typeface="Meiryo UI" panose="020B0604030504040204" pitchFamily="50" charset="-128"/>
                <a:cs typeface="Meiryo UI" panose="020B0604030504040204" pitchFamily="50" charset="-128"/>
              </a:rPr>
              <a:t/>
            </a:r>
            <a:br>
              <a:rPr kumimoji="1" lang="en-US" altLang="ja-JP" sz="3200" b="1" dirty="0" smtClean="0">
                <a:latin typeface="Meiryo UI" panose="020B0604030504040204" pitchFamily="50" charset="-128"/>
                <a:ea typeface="Meiryo UI" panose="020B0604030504040204" pitchFamily="50" charset="-128"/>
                <a:cs typeface="Meiryo UI" panose="020B0604030504040204" pitchFamily="50" charset="-128"/>
              </a:rPr>
            </a:br>
            <a:r>
              <a:rPr kumimoji="1" lang="ja-JP" altLang="en-US" sz="3200" b="1" dirty="0" smtClean="0">
                <a:latin typeface="Meiryo UI" panose="020B0604030504040204" pitchFamily="50" charset="-128"/>
                <a:ea typeface="Meiryo UI" panose="020B0604030504040204" pitchFamily="50" charset="-128"/>
                <a:cs typeface="Meiryo UI" panose="020B0604030504040204" pitchFamily="50" charset="-128"/>
              </a:rPr>
              <a:t>医療チームによる定期的な評価①</a:t>
            </a:r>
            <a:endParaRPr kumimoji="1" lang="ja-JP" altLang="en-US" sz="3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Rectangle 3"/>
          <p:cNvSpPr>
            <a:spLocks noChangeArrowheads="1"/>
          </p:cNvSpPr>
          <p:nvPr/>
        </p:nvSpPr>
        <p:spPr bwMode="auto">
          <a:xfrm>
            <a:off x="259395" y="1085267"/>
            <a:ext cx="8569325" cy="118236"/>
          </a:xfrm>
          <a:prstGeom prst="rect">
            <a:avLst/>
          </a:prstGeom>
          <a:gradFill rotWithShape="1">
            <a:gsLst>
              <a:gs pos="0">
                <a:srgbClr val="E4DEF2"/>
              </a:gs>
              <a:gs pos="100000">
                <a:srgbClr val="8A71C9"/>
              </a:gs>
            </a:gsLst>
            <a:lin ang="0" scaled="1"/>
          </a:gradFill>
          <a:ln>
            <a:noFill/>
          </a:ln>
          <a:extLst/>
        </p:spPr>
        <p:txBody>
          <a:bodyPr wrap="none" anchor="ctr"/>
          <a:lstStyle/>
          <a:p>
            <a:pPr algn="r">
              <a:defRPr/>
            </a:pPr>
            <a:endParaRPr lang="ja-JP" altLang="en-US">
              <a:effectLst>
                <a:outerShdw blurRad="38100" dist="38100" dir="2700000" algn="tl">
                  <a:srgbClr val="000000">
                    <a:alpha val="43137"/>
                  </a:srgbClr>
                </a:outerShdw>
              </a:effectLst>
              <a:latin typeface="Arial" charset="0"/>
            </a:endParaRPr>
          </a:p>
        </p:txBody>
      </p:sp>
      <p:sp>
        <p:nvSpPr>
          <p:cNvPr id="5" name="角丸四角形 4"/>
          <p:cNvSpPr/>
          <p:nvPr/>
        </p:nvSpPr>
        <p:spPr>
          <a:xfrm>
            <a:off x="762000" y="4933950"/>
            <a:ext cx="7829550" cy="1524000"/>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spcBef>
                <a:spcPts val="1800"/>
              </a:spcBef>
            </a:pPr>
            <a:r>
              <a:rPr lang="ja-JP" altLang="en-US" sz="28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形だけの手続きにならないようにする</a:t>
            </a:r>
            <a:r>
              <a:rPr lang="ja-JP" altLang="en-US" sz="28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28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a:spcBef>
                <a:spcPts val="1800"/>
              </a:spcBef>
            </a:pPr>
            <a:r>
              <a:rPr lang="en-US" altLang="ja-JP" sz="28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8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　「リスク回避や治療上必要」という医療側の都合の良い理由での安易な拘束をなくす。</a:t>
            </a:r>
            <a:endParaRPr lang="en-US" altLang="ja-JP" sz="28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836451448"/>
      </p:ext>
    </p:extLst>
  </p:cSld>
  <p:clrMapOvr>
    <a:masterClrMapping/>
  </p:clrMapOvr>
  <p:timing>
    <p:tnLst>
      <p:par>
        <p:cTn id="1" dur="indefinite" restart="never" nodeType="tmRoot"/>
      </p:par>
    </p:tnLst>
  </p:timing>
</p:sld>
</file>

<file path=ppt/theme/theme1.xml><?xml version="1.0" encoding="utf-8"?>
<a:theme xmlns:a="http://schemas.openxmlformats.org/drawingml/2006/main" name="デザインの設定">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noFill/>
        <a:ln>
          <a:solidFill>
            <a:schemeClr val="tx1"/>
          </a:solidFill>
        </a:ln>
      </a:spPr>
      <a:bodyPr rtlCol="0" anchor="t" anchorCtr="0"/>
      <a:lstStyle>
        <a:defPPr algn="ctr">
          <a:defRPr kumimoji="1" dirty="0"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12757</TotalTime>
  <Words>5820</Words>
  <Application>Microsoft Office PowerPoint</Application>
  <PresentationFormat>画面に合わせる (4:3)</PresentationFormat>
  <Paragraphs>896</Paragraphs>
  <Slides>55</Slides>
  <Notes>52</Notes>
  <HiddenSlides>0</HiddenSlides>
  <MMClips>0</MMClips>
  <ScaleCrop>false</ScaleCrop>
  <HeadingPairs>
    <vt:vector size="4" baseType="variant">
      <vt:variant>
        <vt:lpstr>テーマ</vt:lpstr>
      </vt:variant>
      <vt:variant>
        <vt:i4>2</vt:i4>
      </vt:variant>
      <vt:variant>
        <vt:lpstr>スライド タイトル</vt:lpstr>
      </vt:variant>
      <vt:variant>
        <vt:i4>55</vt:i4>
      </vt:variant>
    </vt:vector>
  </HeadingPairs>
  <TitlesOfParts>
    <vt:vector size="57" baseType="lpstr">
      <vt:lpstr>デザインの設定</vt:lpstr>
      <vt:lpstr>Office テーマ</vt:lpstr>
      <vt:lpstr>PowerPoint プレゼンテーション</vt:lpstr>
      <vt:lpstr>PowerPoint プレゼンテーション</vt:lpstr>
      <vt:lpstr>1) 医療安全の推進</vt:lpstr>
      <vt:lpstr>PowerPoint プレゼンテーション</vt:lpstr>
      <vt:lpstr>PowerPoint プレゼンテーション</vt:lpstr>
      <vt:lpstr>PowerPoint プレゼンテーション</vt:lpstr>
      <vt:lpstr>PowerPoint プレゼンテーション</vt:lpstr>
      <vt:lpstr>行動制限に関する看護計画立案・評価について</vt:lpstr>
      <vt:lpstr>行動制限に関する 医療チームによる定期的な評価①</vt:lpstr>
      <vt:lpstr>行動制限に関する 医療チームによる定期的な評価②</vt:lpstr>
      <vt:lpstr>事故の振り返りも認知症ケアの学びの場に</vt:lpstr>
      <vt:lpstr>PowerPoint プレゼンテーション</vt:lpstr>
      <vt:lpstr>PowerPoint プレゼンテーション</vt:lpstr>
      <vt:lpstr>リスク回避に必要なケア</vt:lpstr>
      <vt:lpstr>PowerPoint プレゼンテーション</vt:lpstr>
      <vt:lpstr>PowerPoint プレゼンテーション</vt:lpstr>
      <vt:lpstr>PowerPoint プレゼンテーション</vt:lpstr>
      <vt:lpstr>向精神病薬の評価の留意点①－１</vt:lpstr>
      <vt:lpstr>PowerPoint プレゼンテーション</vt:lpstr>
      <vt:lpstr>2) 認知症ケアの充実 と     入院の長期化の回避</vt:lpstr>
      <vt:lpstr>PowerPoint プレゼンテーション</vt:lpstr>
      <vt:lpstr>認知症とせん妄はなぜ鑑別が必要か？</vt:lpstr>
      <vt:lpstr>認知症とせん妄のケアの相違</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スタッフのレディネスやモチベーションの分析</vt:lpstr>
      <vt:lpstr>課題、目標の設定</vt:lpstr>
      <vt:lpstr>方法の選択</vt:lpstr>
      <vt:lpstr>PowerPoint プレゼンテーション</vt:lpstr>
      <vt:lpstr>ナレッジマネジメント (knowledge management)</vt:lpstr>
      <vt:lpstr>精神科看護臨床でナレッジマネジメントをキーワードに・・・。</vt:lpstr>
      <vt:lpstr>～ 院内研修の一例 ～</vt:lpstr>
      <vt:lpstr>PowerPoint プレゼンテーション</vt:lpstr>
      <vt:lpstr>看護提供方式②</vt:lpstr>
      <vt:lpstr>看護がチームとなって取り組むことの意義</vt:lpstr>
      <vt:lpstr>認知症患者の生活機能に着目したケアの実践</vt:lpstr>
      <vt:lpstr>退院に向けての実践的なケア</vt:lpstr>
      <vt:lpstr>退院支援のための実践的なケアの具体例①</vt:lpstr>
      <vt:lpstr>退院支援のための実践的なケアの具体例②</vt:lpstr>
      <vt:lpstr>早期退院に向けた日常生活支援のポイント①</vt:lpstr>
      <vt:lpstr>早期退院に向けた日常生活支援のポイント②</vt:lpstr>
      <vt:lpstr>PowerPoint プレゼンテーション</vt:lpstr>
      <vt:lpstr>改善の目標設定と取組みの強化</vt:lpstr>
      <vt:lpstr>定期的な評価</vt:lpstr>
      <vt:lpstr>PowerPoint プレゼンテーション</vt:lpstr>
      <vt:lpstr>スタッフのストレスへのサポート</vt:lpstr>
      <vt:lpstr>PowerPoint プレゼンテーション</vt:lpstr>
      <vt:lpstr>多職種チームにおける看護の専門性</vt:lpstr>
      <vt:lpstr>用語の定義</vt:lpstr>
      <vt:lpstr>PowerPoint プレゼンテーション</vt:lpstr>
      <vt:lpstr>PowerPoint プレゼンテーション</vt:lpstr>
      <vt:lpstr>参考・引用文献</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退院調整・支援 東京臨海病院</dc:title>
  <dc:creator>noriko</dc:creator>
  <cp:lastModifiedBy>mieken</cp:lastModifiedBy>
  <cp:revision>696</cp:revision>
  <cp:lastPrinted>2016-12-13T02:01:18Z</cp:lastPrinted>
  <dcterms:created xsi:type="dcterms:W3CDTF">2015-11-29T07:36:33Z</dcterms:created>
  <dcterms:modified xsi:type="dcterms:W3CDTF">2016-12-13T02:01:46Z</dcterms:modified>
</cp:coreProperties>
</file>