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0" r:id="rId1"/>
  </p:sldMasterIdLst>
  <p:notesMasterIdLst>
    <p:notesMasterId r:id="rId37"/>
  </p:notesMasterIdLst>
  <p:handoutMasterIdLst>
    <p:handoutMasterId r:id="rId38"/>
  </p:handoutMasterIdLst>
  <p:sldIdLst>
    <p:sldId id="760" r:id="rId2"/>
    <p:sldId id="752" r:id="rId3"/>
    <p:sldId id="753" r:id="rId4"/>
    <p:sldId id="754" r:id="rId5"/>
    <p:sldId id="755" r:id="rId6"/>
    <p:sldId id="756" r:id="rId7"/>
    <p:sldId id="757" r:id="rId8"/>
    <p:sldId id="758" r:id="rId9"/>
    <p:sldId id="761" r:id="rId10"/>
    <p:sldId id="762" r:id="rId11"/>
    <p:sldId id="763" r:id="rId12"/>
    <p:sldId id="764" r:id="rId13"/>
    <p:sldId id="765" r:id="rId14"/>
    <p:sldId id="767" r:id="rId15"/>
    <p:sldId id="759" r:id="rId16"/>
    <p:sldId id="768" r:id="rId17"/>
    <p:sldId id="769" r:id="rId18"/>
    <p:sldId id="770" r:id="rId19"/>
    <p:sldId id="771" r:id="rId20"/>
    <p:sldId id="772" r:id="rId21"/>
    <p:sldId id="773" r:id="rId22"/>
    <p:sldId id="774" r:id="rId23"/>
    <p:sldId id="775" r:id="rId24"/>
    <p:sldId id="776" r:id="rId25"/>
    <p:sldId id="777" r:id="rId26"/>
    <p:sldId id="778" r:id="rId27"/>
    <p:sldId id="779" r:id="rId28"/>
    <p:sldId id="780" r:id="rId29"/>
    <p:sldId id="781" r:id="rId30"/>
    <p:sldId id="782" r:id="rId31"/>
    <p:sldId id="783" r:id="rId32"/>
    <p:sldId id="784" r:id="rId33"/>
    <p:sldId id="785" r:id="rId34"/>
    <p:sldId id="786" r:id="rId35"/>
    <p:sldId id="787" r:id="rId36"/>
  </p:sldIdLst>
  <p:sldSz cx="9144000" cy="6858000" type="screen4x3"/>
  <p:notesSz cx="6807200" cy="9939338"/>
  <p:defaultTex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extLst>
    <p:ext uri="{EFAFB233-063F-42B5-8137-9DF3F51BA10A}">
      <p15:sldGuideLst xmlns="" xmlns:p15="http://schemas.microsoft.com/office/powerpoint/2012/main">
        <p15:guide id="1" orient="horz" pos="3427">
          <p15:clr>
            <a:srgbClr val="A4A3A4"/>
          </p15:clr>
        </p15:guide>
        <p15:guide id="2" pos="1522">
          <p15:clr>
            <a:srgbClr val="A4A3A4"/>
          </p15:clr>
        </p15:guide>
      </p15:sldGuideLst>
    </p:ext>
    <p:ext uri="{2D200454-40CA-4A62-9FC3-DE9A4176ACB9}">
      <p15:notesGuideLst xmlns="" xmlns:p15="http://schemas.microsoft.com/office/powerpoint/2012/main">
        <p15:guide id="1" orient="horz" pos="3223">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A71C9"/>
    <a:srgbClr val="764CEE"/>
    <a:srgbClr val="E4DEF2"/>
    <a:srgbClr val="FF7C80"/>
    <a:srgbClr val="66CCFF"/>
    <a:srgbClr val="3399FF"/>
    <a:srgbClr val="FF9B9D"/>
    <a:srgbClr val="669900"/>
    <a:srgbClr val="E1F2CE"/>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28" autoAdjust="0"/>
    <p:restoredTop sz="96403" autoAdjust="0"/>
  </p:normalViewPr>
  <p:slideViewPr>
    <p:cSldViewPr snapToGrid="0">
      <p:cViewPr>
        <p:scale>
          <a:sx n="70" d="100"/>
          <a:sy n="70" d="100"/>
        </p:scale>
        <p:origin x="-1158" y="-138"/>
      </p:cViewPr>
      <p:guideLst>
        <p:guide orient="horz" pos="3427"/>
        <p:guide pos="15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notesViewPr>
    <p:cSldViewPr snapToGrid="0">
      <p:cViewPr>
        <p:scale>
          <a:sx n="60" d="100"/>
          <a:sy n="60" d="100"/>
        </p:scale>
        <p:origin x="-2838" y="-288"/>
      </p:cViewPr>
      <p:guideLst>
        <p:guide orient="horz" pos="313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00" name="Rectangle 4"/>
          <p:cNvSpPr>
            <a:spLocks noGrp="1" noChangeArrowheads="1"/>
          </p:cNvSpPr>
          <p:nvPr>
            <p:ph type="ftr" sz="quarter" idx="2"/>
          </p:nvPr>
        </p:nvSpPr>
        <p:spPr bwMode="auto">
          <a:xfrm>
            <a:off x="2386782" y="9441370"/>
            <a:ext cx="2470503" cy="497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b" anchorCtr="0" compatLnSpc="1">
            <a:prstTxWarp prst="textNoShape">
              <a:avLst/>
            </a:prstTxWarp>
          </a:bodyPr>
          <a:lstStyle>
            <a:lvl1pPr algn="ctr" defTabSz="913929">
              <a:defRPr sz="1300" smtClean="0">
                <a:latin typeface="Century" pitchFamily="18" charset="0"/>
              </a:defRPr>
            </a:lvl1pPr>
          </a:lstStyle>
          <a:p>
            <a:pPr>
              <a:defRPr/>
            </a:pPr>
            <a:endParaRPr lang="en-US" altLang="ja-JP"/>
          </a:p>
        </p:txBody>
      </p:sp>
      <p:sp>
        <p:nvSpPr>
          <p:cNvPr id="11267" name="Text Box 6"/>
          <p:cNvSpPr txBox="1">
            <a:spLocks noChangeArrowheads="1"/>
          </p:cNvSpPr>
          <p:nvPr/>
        </p:nvSpPr>
        <p:spPr bwMode="auto">
          <a:xfrm>
            <a:off x="121776" y="695307"/>
            <a:ext cx="1003119" cy="777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460" tIns="6158" rIns="51460" bIns="6158"/>
          <a:lstStyle>
            <a:lvl1pPr defTabSz="647700" eaLnBrk="0" hangingPunct="0">
              <a:defRPr kumimoji="1" sz="3600">
                <a:solidFill>
                  <a:schemeClr val="tx1"/>
                </a:solidFill>
                <a:latin typeface="Arial" pitchFamily="34" charset="0"/>
                <a:ea typeface="ＭＳ Ｐゴシック" pitchFamily="50" charset="-128"/>
              </a:defRPr>
            </a:lvl1pPr>
            <a:lvl2pPr marL="776288" indent="-298450" defTabSz="647700" eaLnBrk="0" hangingPunct="0">
              <a:defRPr kumimoji="1" sz="3600">
                <a:solidFill>
                  <a:schemeClr val="tx1"/>
                </a:solidFill>
                <a:latin typeface="Arial" pitchFamily="34" charset="0"/>
                <a:ea typeface="ＭＳ Ｐゴシック" pitchFamily="50" charset="-128"/>
              </a:defRPr>
            </a:lvl2pPr>
            <a:lvl3pPr marL="1193800" indent="-239713" defTabSz="647700" eaLnBrk="0" hangingPunct="0">
              <a:defRPr kumimoji="1" sz="3600">
                <a:solidFill>
                  <a:schemeClr val="tx1"/>
                </a:solidFill>
                <a:latin typeface="Arial" pitchFamily="34" charset="0"/>
                <a:ea typeface="ＭＳ Ｐゴシック" pitchFamily="50" charset="-128"/>
              </a:defRPr>
            </a:lvl3pPr>
            <a:lvl4pPr marL="1670050" indent="-238125" defTabSz="647700" eaLnBrk="0" hangingPunct="0">
              <a:defRPr kumimoji="1" sz="3600">
                <a:solidFill>
                  <a:schemeClr val="tx1"/>
                </a:solidFill>
                <a:latin typeface="Arial" pitchFamily="34" charset="0"/>
                <a:ea typeface="ＭＳ Ｐゴシック" pitchFamily="50" charset="-128"/>
              </a:defRPr>
            </a:lvl4pPr>
            <a:lvl5pPr marL="2147888" indent="-238125" defTabSz="647700" eaLnBrk="0" hangingPunct="0">
              <a:defRPr kumimoji="1" sz="3600">
                <a:solidFill>
                  <a:schemeClr val="tx1"/>
                </a:solidFill>
                <a:latin typeface="Arial" pitchFamily="34" charset="0"/>
                <a:ea typeface="ＭＳ Ｐゴシック" pitchFamily="50" charset="-128"/>
              </a:defRPr>
            </a:lvl5pPr>
            <a:lvl6pPr marL="26050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30622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5194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9766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r" eaLnBrk="1" hangingPunct="1">
              <a:defRPr/>
            </a:pPr>
            <a:endParaRPr lang="ja-JP" altLang="ja-JP" sz="2500"/>
          </a:p>
        </p:txBody>
      </p:sp>
    </p:spTree>
    <p:extLst>
      <p:ext uri="{BB962C8B-B14F-4D97-AF65-F5344CB8AC3E}">
        <p14:creationId xmlns:p14="http://schemas.microsoft.com/office/powerpoint/2010/main" val="3954271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2951512" cy="497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t" anchorCtr="0" compatLnSpc="1">
            <a:prstTxWarp prst="textNoShape">
              <a:avLst/>
            </a:prstTxWarp>
          </a:bodyPr>
          <a:lstStyle>
            <a:lvl1pPr defTabSz="913929">
              <a:defRPr sz="1300" smtClean="0"/>
            </a:lvl1pPr>
          </a:lstStyle>
          <a:p>
            <a:pPr>
              <a:defRPr/>
            </a:pPr>
            <a:r>
              <a:rPr lang="en-US" altLang="ja-JP"/>
              <a:t>【連 携】</a:t>
            </a:r>
          </a:p>
        </p:txBody>
      </p:sp>
      <p:sp>
        <p:nvSpPr>
          <p:cNvPr id="4099" name="Rectangle 3"/>
          <p:cNvSpPr>
            <a:spLocks noGrp="1" noChangeArrowheads="1"/>
          </p:cNvSpPr>
          <p:nvPr>
            <p:ph type="dt" idx="1"/>
          </p:nvPr>
        </p:nvSpPr>
        <p:spPr bwMode="auto">
          <a:xfrm>
            <a:off x="3852644" y="2"/>
            <a:ext cx="2953034" cy="497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t" anchorCtr="0" compatLnSpc="1">
            <a:prstTxWarp prst="textNoShape">
              <a:avLst/>
            </a:prstTxWarp>
          </a:bodyPr>
          <a:lstStyle>
            <a:lvl1pPr algn="r" defTabSz="913929">
              <a:defRPr sz="1300" smtClean="0"/>
            </a:lvl1pPr>
          </a:lstStyle>
          <a:p>
            <a:pPr>
              <a:defRPr/>
            </a:pPr>
            <a:endParaRPr lang="en-US" altLang="ja-JP"/>
          </a:p>
        </p:txBody>
      </p:sp>
      <p:sp>
        <p:nvSpPr>
          <p:cNvPr id="65540" name="Rectangle 4"/>
          <p:cNvSpPr>
            <a:spLocks noGrp="1" noRot="1" noChangeAspect="1" noChangeArrowheads="1" noTextEdit="1"/>
          </p:cNvSpPr>
          <p:nvPr>
            <p:ph type="sldImg" idx="2"/>
          </p:nvPr>
        </p:nvSpPr>
        <p:spPr bwMode="auto">
          <a:xfrm>
            <a:off x="927100" y="746125"/>
            <a:ext cx="4968875"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0417" y="4720684"/>
            <a:ext cx="5446369" cy="4472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2" y="9438285"/>
            <a:ext cx="2951512" cy="499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b" anchorCtr="0" compatLnSpc="1">
            <a:prstTxWarp prst="textNoShape">
              <a:avLst/>
            </a:prstTxWarp>
          </a:bodyPr>
          <a:lstStyle>
            <a:lvl1pPr defTabSz="913929">
              <a:defRPr sz="1300" smtClean="0"/>
            </a:lvl1pPr>
          </a:lstStyle>
          <a:p>
            <a:pPr>
              <a:defRPr/>
            </a:pPr>
            <a:endParaRPr lang="en-US" altLang="ja-JP"/>
          </a:p>
        </p:txBody>
      </p:sp>
      <p:sp>
        <p:nvSpPr>
          <p:cNvPr id="4103" name="Rectangle 7"/>
          <p:cNvSpPr>
            <a:spLocks noGrp="1" noChangeArrowheads="1"/>
          </p:cNvSpPr>
          <p:nvPr>
            <p:ph type="sldNum" sz="quarter" idx="5"/>
          </p:nvPr>
        </p:nvSpPr>
        <p:spPr bwMode="auto">
          <a:xfrm>
            <a:off x="3852644" y="9438285"/>
            <a:ext cx="2953034" cy="499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45" tIns="46074" rIns="92145" bIns="46074" numCol="1" anchor="b" anchorCtr="0" compatLnSpc="1">
            <a:prstTxWarp prst="textNoShape">
              <a:avLst/>
            </a:prstTxWarp>
          </a:bodyPr>
          <a:lstStyle>
            <a:lvl1pPr algn="r" defTabSz="913929">
              <a:defRPr sz="1300" smtClean="0"/>
            </a:lvl1pPr>
          </a:lstStyle>
          <a:p>
            <a:pPr>
              <a:defRPr/>
            </a:pPr>
            <a:fld id="{6BFF1604-1CB3-449B-8D58-E9A2DA43D974}" type="slidenum">
              <a:rPr lang="en-US" altLang="ja-JP"/>
              <a:pPr>
                <a:defRPr/>
              </a:pPr>
              <a:t>‹#›</a:t>
            </a:fld>
            <a:endParaRPr lang="en-US" altLang="ja-JP"/>
          </a:p>
        </p:txBody>
      </p:sp>
    </p:spTree>
    <p:extLst>
      <p:ext uri="{BB962C8B-B14F-4D97-AF65-F5344CB8AC3E}">
        <p14:creationId xmlns:p14="http://schemas.microsoft.com/office/powerpoint/2010/main" val="4068401651"/>
      </p:ext>
    </p:extLst>
  </p:cSld>
  <p:clrMap bg1="lt1" tx1="dk1" bg2="lt2" tx2="dk2" accent1="accent1" accent2="accent2" accent3="accent3" accent4="accent4" accent5="accent5" accent6="accent6" hlink="hlink" folHlink="folHlink"/>
  <p:notesStyle>
    <a:lvl1pPr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1pPr>
    <a:lvl2pPr marL="4572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2pPr>
    <a:lvl3pPr marL="9144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3pPr>
    <a:lvl4pPr marL="13716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4pPr>
    <a:lvl5pPr marL="18288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Tree>
    <p:extLst>
      <p:ext uri="{BB962C8B-B14F-4D97-AF65-F5344CB8AC3E}">
        <p14:creationId xmlns:p14="http://schemas.microsoft.com/office/powerpoint/2010/main" val="1288555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ケアに関する研修の指導目標が設定できたら、次に行うことはその目標に到達するための主要な指導内容を抽出し、内容間の関係を明確にして、それらを指導する流れ（順序）を決定することである。つまり、研修全体を構想し、何を、どのような順序で教えるのかを考えることである。教材構造図は教材内容間の関係をみるものであるが、教材内容の関連や構造がはっきりすれば、指導の順序を決める手がかりともなる。</a:t>
            </a:r>
          </a:p>
        </p:txBody>
      </p:sp>
    </p:spTree>
    <p:extLst>
      <p:ext uri="{BB962C8B-B14F-4D97-AF65-F5344CB8AC3E}">
        <p14:creationId xmlns:p14="http://schemas.microsoft.com/office/powerpoint/2010/main" val="3771371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図は</a:t>
            </a:r>
            <a:r>
              <a:rPr lang="zh-TW" altLang="en-US" dirty="0" smtClean="0">
                <a:latin typeface="Meiryo UI" panose="020B0604030504040204" pitchFamily="50" charset="-128"/>
                <a:ea typeface="Meiryo UI" panose="020B0604030504040204" pitchFamily="50" charset="-128"/>
                <a:cs typeface="Meiryo UI" panose="020B0604030504040204" pitchFamily="50" charset="-128"/>
              </a:rPr>
              <a:t>認知症</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者のアセスメントをテーマにした主要な指導内容の実際例の一部である。ここでは、認知症者へのアセスメントについて、全体を構成する指導内容を７つに分け、点線枠内ではそれぞれに小項目を設けている。</a:t>
            </a:r>
          </a:p>
        </p:txBody>
      </p:sp>
    </p:spTree>
    <p:extLst>
      <p:ext uri="{BB962C8B-B14F-4D97-AF65-F5344CB8AC3E}">
        <p14:creationId xmlns:p14="http://schemas.microsoft.com/office/powerpoint/2010/main" val="1948103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58031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表は認知症者のアセスメントに関する指導計画の実際例の一部である。縦軸には時間系列を、横軸には主題、指導のねらい、指導内容、指導方法・指導上の留意点を表している。</a:t>
            </a:r>
          </a:p>
        </p:txBody>
      </p:sp>
    </p:spTree>
    <p:extLst>
      <p:ext uri="{BB962C8B-B14F-4D97-AF65-F5344CB8AC3E}">
        <p14:creationId xmlns:p14="http://schemas.microsoft.com/office/powerpoint/2010/main" val="15626965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実施した研修会は、研修会ごとに研修委員会で評価することが大切である。研修会の評価には、研修会委員や関係者による質的評価や、受講した職員のアンケート結果からみる評価などがある。例えば、質的な評価は受講した職員の反応や研修後の認知症ケアや意欲、考え方の変化など、数字では表しにくいが重要な情報が得られる。一方、アンケート評価では、研修内容が興味や関心に沿っていたか、テーマや講師の選定が適切であったかなどの情報を得ることが出来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こうした研修会ごとの評価を、年度ごとに全体でまとめ、次年度の研修計画に反映し、よりよい人材育成につなげていくことが望ましい。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83054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これまでの研修内容を踏まえて、看護職員向け認知症対応力向上研修（基礎知識編）の指導案を作成してみよう。</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34886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88555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940350"/>
          </a:xfrm>
        </p:spPr>
        <p:txBody>
          <a:bodyPr lIns="91406" tIns="45702" rIns="91406" bIns="45702"/>
          <a:lstStyle/>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組織を分析する手法には、「</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PPM</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分析」「マッキンゼーの７</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による分析」「組織現象の統合的コンティンジェンシー・モデルによる分析」など多数ある。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PPM</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Product Portfolio Management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）分析とは、複数の事業を一覧することで、どの事業に力を入れるべきか、あるいはどの事業から撤退すべきかなどを決める際に用いる分析手法である。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分析は、企業内部の強みと弱み、そして外部環境における機会とし脅威を抽出してマトリックスで示し、課題を洗い出す手法である。また、これを一歩進め、その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をクロス分析することにより、戦略を検討することが出来る。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マッキンゼーの７</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による分析は、ビジネス・コンサルティング会社のマッキンゼーが編み出した組織分析の手法である。組織は「戦略（</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Strategy</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）」「構造（</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Structure</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）」「システム（</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Systems</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）」「スキル（</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Skill</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）」「スタッフ（</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Staff</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）」「マネジメント・スタイル（</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Style of Management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）」「組織文化・共通価値（</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shared Values</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）」の頭文字７つの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がつく構成要素とその相互作用から成り立っているとする考え方である。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組織現象の統合的コンティンジェンシー・モデルによる分析は、組織を取り巻く条件や状況が変われば有効な組織のあり方も変わるとうい考え方から成り立つ。自分の所属する組織が環境に適合して成果を上げているか、成果を上げていない場合は何が問題か等を分析するツールとして用いることが出来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ここでは、医療現場で多く用いられている</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分析の手法を取り上げる。</a:t>
            </a:r>
          </a:p>
        </p:txBody>
      </p:sp>
    </p:spTree>
    <p:extLst>
      <p:ext uri="{BB962C8B-B14F-4D97-AF65-F5344CB8AC3E}">
        <p14:creationId xmlns:p14="http://schemas.microsoft.com/office/powerpoint/2010/main" val="33293495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分析とは、</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1970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年代初頭に、経営学者ケネス・</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R</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・アンドリュースが提唱した、組織のビジョンや戦略を立案する際に使用する現状分析の手法である。分析枠の構造が単純で、特別な訓練を受けなくても短時間に作成できるため、頻繁に使用されている。</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とは、</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err="1" smtClean="0">
                <a:latin typeface="Meiryo UI" panose="020B0604030504040204" pitchFamily="50" charset="-128"/>
                <a:ea typeface="Meiryo UI" panose="020B0604030504040204" pitchFamily="50" charset="-128"/>
                <a:cs typeface="Meiryo UI" panose="020B0604030504040204" pitchFamily="50" charset="-128"/>
              </a:rPr>
              <a:t>Strength”,“Weakness”,“Opportunity”,“Threat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４つの頭文字を並べたものである。「強み」と「弱み」は内部環境要因であり、組織の中の能力を分析して抽出される。また、「機会」と「脅威」は外部環境要因であり、組織を成長させる機会となるか、あるいは、組織の成長を妨げる・存続を脅かす要因となるかなどについて分析して抽出されるもの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図は、</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分析の基本フレームワークである。病棟の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分析をする場合は、病棟を取り巻くさまざまな要素を、「強み（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）」「弱み（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W</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）」「機会（</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O</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）」「脅威（</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行</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列のマトリックスに分類・整理していく。</a:t>
            </a:r>
          </a:p>
          <a:p>
            <a:pPr eaLnBrk="1" hangingPunct="1">
              <a:lnSpc>
                <a:spcPts val="1932"/>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94940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分析の一例を示す。</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まず、病棟理念・ビジョンおよび看護部門の目標を確認して、「医療事故を防ぎ、安全で安心できる質の高い看護を提供する」という現状分析のテーマを決める。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次に、「強み」「弱み」について看護部の目標から外れないようにリスト化する。看護部の目標が複数ある場合は、１つの目標ごとに整理する。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例の場合、「強み」について、以下を挙げた。</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・救急入院を受けて、患者増に貢献している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・スタッフの転倒防止に対する意識が高い</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・安全リンクナースが活躍して、レベル０～１のインシデントレポートが増化した</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・安全管理の研修会への参加率が高い</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・入院時、転倒転落アセスメントシートを活用し、実施率が９０％である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・認知症高齢者の大腿骨頸部骨折用パスを作成中である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・医師と関係がよい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また、「弱み」について、以下を挙げた。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・病床利用率</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80.2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％、平均在院日数</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20.5</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日である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・後方連携病院がなく退院調整が困難である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・認知症高齢者の入院が多く、転倒アクシデントが病棟全体の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％を占める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・転倒転落予測アセスメントシートが複雑で時間がかかる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・認知症や在宅支援に関する看護師の知識が不足している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・新人看護師の転倒リスクのアセスメント力が弱い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次に、「機会」「脅威」について看護部の目標から外れないようにリスト化する。</a:t>
            </a:r>
            <a:r>
              <a:rPr lang="zh-TW" altLang="en-US" dirty="0" smtClean="0">
                <a:latin typeface="Meiryo UI" panose="020B0604030504040204" pitchFamily="50" charset="-128"/>
                <a:ea typeface="Meiryo UI" panose="020B0604030504040204" pitchFamily="50" charset="-128"/>
                <a:cs typeface="Meiryo UI" panose="020B0604030504040204" pitchFamily="50" charset="-128"/>
              </a:rPr>
              <a:t>「機会」「脅威」</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は病棟以外の情報を知らないと分析することができないため、アンテナを高くして、医療を取り巻く環境について知っておく必要がある。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例の場合、「機会」について、以下を挙げた。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・地域連携室と連携がよい</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・認知症ケアチーム加算が新設された</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・登録医制度をとっている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・キャリア開発システムが確立している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・病院機能評価の更新がある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また、「脅威」について、以下を挙げた。</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・退院にリアルタイムに対応ができないときがある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・高齢化が進み認知症高齢者が増化する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・退院調整がますます困難になる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・合併症をもつ認知症高齢者の入院が増化する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・退院先がなく急性期病院として機能しなくなる</a:t>
            </a:r>
          </a:p>
          <a:p>
            <a:pPr eaLnBrk="1" hangingPunct="1">
              <a:lnSpc>
                <a:spcPts val="1932"/>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932"/>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原玲子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看護師長・主任のための成果のみえる病棟目標の立て方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日本看護協会出版会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,2010</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19549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教育のプロセスは、計画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plan </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実施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do </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評価</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see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の一連の過程である。その中で一番重きをおかれるのが指導計画であり、重要な位置づけにある。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472677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クロス</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分析は、</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分析で抽出された「強み」「弱み」「機会」「脅威」をクロスさせて、病院の理念や看護部の目標を具現化していくために、病棟で重点的に取り組むべき課題について検討する。</a:t>
            </a:r>
          </a:p>
          <a:p>
            <a:pPr eaLnBrk="1" hangingPunct="1">
              <a:lnSpc>
                <a:spcPts val="1932"/>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612484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機会」は、機会を利用して強みをさらに強化する「積極的戦略」は何かを検討する。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脅威」は、強みを活かし独自の戦略でチャンスをつくる「差別化戦略」を考える。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「弱み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機会」は、弱みを改善・克服する機会を逃さないためにはどうしたらよいかを検討する。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「弱み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脅威」では、病棟の弱みのために最悪の事態が起こらないように回避策を検討する。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932"/>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原玲子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看護師長・主任のための成果のみえる病棟目標の立て方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日本看護協会出版会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,2010</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403549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1932"/>
              </a:lnSpc>
              <a:spcBef>
                <a:spcPct val="0"/>
              </a:spcBef>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積極的戦略について</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病棟の強みとして、医師とよりよい協力関係にあり、認知症看護認定看護師の協力を得ながら、現在、認知症高齢者の大腿骨頸部骨折用パス作成に取り組んでいる。地域連携室との関係もよく、病院も登録医制度をとっていることから、それを機会と捉えて、作成中の「認知症高齢者の大腿骨頸部骨折用パス」を拡大して「地域連携パス」を作成すると、さらに病棟の強みになると考えた。また、退院調整カンファレンスを実践すると、長期化しがちな認知症高齢者の入院について早期から取り組むことが可能となり、診療報酬加算にもつながる。そこで、以下の方策を創出し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・医師、</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PT</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認知症看護認定看護師と協力して認知症高齢者の大腿骨頸部骨折用の</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地域連携パスを完成させ利用する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・認知症高齢者の早期退院支援のためのチームカンファレンスを実施する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・登録医制度を活用し、地域との交流の機会をつくる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弱み克服策について</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機会を利用して弱みを克服するということは、日常の業務を改善することなどの要素が多くある。転倒転落アセスメントシートが複雑で時間がかかることに対しては、シートの見直し作業を行なうという具体的な課題が見える。また、新人のアセスメント力向上のために研修の機会をつくることも必要となる。そこで、以下の方策を創出した。</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・認知症高齢者が転倒のする要因を分析して、予防策を検討する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・転倒転落予測アセスメントシートの見直しを行う</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・事例を用いて認知症高齢者の理解を得るための学習会を行う</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・新人看護師の転倒リスクのアセスメント力を高める学習会を行う</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・在宅ケアに関する知識向上の機会を卒ご教育プログラムに取り入れる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差別化戦略について</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看護師は非常に熱心で、認知症看護認定看護師が院内にいると早期退院の大きな力になると考えて、以下の方策を創出した。</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・看護計画作成の段階から、退院後に必要な支援について、患者家族を含めて検討する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最悪事態回避策について</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高齢化が進み、合併症をもつ認知症高齢者の入院が更に多くなる。地域連携を強化して、適切な退院支援を行なうために、以下の方策を創出した。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・病院・開業医・訪問看護ステーション等と連携して退院先を確保する。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932"/>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原玲子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看護師長・主任のための成果のみえる病棟目標の立て方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日本看護協会出版会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,2010</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048056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病棟の「強み」と「弱み」を整理してクロス</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を行うと、いろいろな課題と方策が抽出される。抽出された課題と方策のひとつひとつについて、種類や大きさ、優先順位を検討していく。優先して進めようと考えるものに優先、病棟の権限では実施が難しいものの、実現するとよい内容は、看護部などへ提案することにして提案などとチェックしていくと検討しやすくな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原玲子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看護師長・主任のための成果のみえる病棟目標の立て方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日本看護協会出版会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,2010</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537724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940350"/>
          </a:xfrm>
        </p:spPr>
        <p:txBody>
          <a:bodyPr lIns="91406" tIns="45702" rIns="91406" bIns="45702"/>
          <a:lstStyle/>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これまでの研修内容を踏まえて、</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分析・クロス</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分析（ワークシート）をして、病棟で重点的に取り組むべき課題について検討してみよう。</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ステップ１</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病棟理念・ビジョンおよび看護部門の目標を確認して、現状分析のテーマを決める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ステップ</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2〕</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①「強み」、②「弱み」について看護部の目標から外れないようにリスト化する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③「機会」、④「脅威」について看護部の目標から外れないようにリスト化する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ステップ</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3〕</a:t>
            </a:r>
            <a:endParaRPr lang="ja-JP" altLang="en-US"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クロス</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SWOT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「病棟はどのような課題を抱えているのか」「優先的に取り組むべき課題は何か」を検討する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機会」は、機会を利用して強みをさらに強化する⑤「積極的戦略」は何かを検討する。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「強み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脅威」は、強みを活かし独自の戦略でチャンスをつくる⑥「差別化戦略」を考える。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「弱み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機会」は、弱みを改善・克服する機会を逃さないために⑦「弱み克服策」を検討する。</a:t>
            </a:r>
          </a:p>
          <a:p>
            <a:pPr eaLnBrk="1" hangingPunct="1">
              <a:lnSpc>
                <a:spcPts val="1932"/>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「弱み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脅威」では、病棟の弱みのために最悪の事態が起こらないように⑧「最悪事態回避策」を検討する。</a:t>
            </a:r>
          </a:p>
          <a:p>
            <a:pPr eaLnBrk="1" hangingPunct="1">
              <a:lnSpc>
                <a:spcPts val="1932"/>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32"/>
              </a:lnSpc>
              <a:spcBef>
                <a:spcPct val="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引用・参考文献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932"/>
              </a:lnSpc>
              <a:spcBef>
                <a:spcPct val="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原玲子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看護師長・主任のための成果のみえる病棟目標の立て方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日本看護協会出版会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,2010</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17192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Tree>
    <p:extLst>
      <p:ext uri="{BB962C8B-B14F-4D97-AF65-F5344CB8AC3E}">
        <p14:creationId xmlns:p14="http://schemas.microsoft.com/office/powerpoint/2010/main" val="12885551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認知症者に提供するケアの質には、職員一人ひとりの資質が大きく影響する。多職種からなる全職員が組織の理念や法令順守の重要性を理解したうえで、それぞれの職種の専門性を生かして業務ができるような研修が必要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看護職員は、医療・看護の立場で認知症者の生活を主体とした治療・療養環境を支援し、施設の安全管理等のマネジメントを担う役割もあることから、研修のリーダー的役割を担うことが望ましい。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研修体制づくりと企画にあたっては、まず、組織の理念や法令にもとづき、研修の基本方針を確立すること、多職種で構成された研修委員を設置し、定期的に会議を開催すること、施設の事業計画の柱のひとつに研修をおき、施設内研修や外部研修を企画すること、施設内外の研修についての情報が、すべての職員に伝達できるような仕組みをつくること。</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293495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そして、研修内容は全職種共通で理解すべきものと個々の職種の専門性に応じたものの双方が必要である。また、実務に直結した日々の業務のなかでの教育（</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OJT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on the job training</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）も十分に活用し、研修の有効性を評価するために</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サイクルを活用することが求められる。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22227251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研修が認知症ケアの質の向上に結びつくよう、職員のニーズに合ったテーマで、日々の業務に生かせるような具体的内容を選択し、計画的・体系的に実施する。</a:t>
            </a:r>
          </a:p>
        </p:txBody>
      </p:sp>
    </p:spTree>
    <p:extLst>
      <p:ext uri="{BB962C8B-B14F-4D97-AF65-F5344CB8AC3E}">
        <p14:creationId xmlns:p14="http://schemas.microsoft.com/office/powerpoint/2010/main" val="31862486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研修内容は、施設およびそれぞれの部門の目標と達成状況を把握し、施設基準などで求められる認知症ケアに関する知識および全職員に共通して必要とされる認知症ケアの知識・技術、それぞれの職種に必要とされる認知症ケアの専門的知識・技術について、職員一人ひとりの認知症ケアの経験や能力や職員からの要望を踏まえて検討する。</a:t>
            </a:r>
          </a:p>
        </p:txBody>
      </p:sp>
    </p:spTree>
    <p:extLst>
      <p:ext uri="{BB962C8B-B14F-4D97-AF65-F5344CB8AC3E}">
        <p14:creationId xmlns:p14="http://schemas.microsoft.com/office/powerpoint/2010/main" val="3404030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指導案とは研修を行う時の指導計画であり、研修全体がみえるものでなければならない。指導案は指導者の知識と努力の結集として表現されたものである。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また、指導案はあくまでも仮説であり、学習者との関わりのなかで修正されるものである。指導するテーマの指導計画、日案、週案、月案、年次計画など様々なレベルで使われる。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934645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施設内で研修を行なう場合、研修の目的を明確にし、誰を対象に、どんな研修を、なぜ行うことが必要なのかなどについて十分に検討しながら企画する。そのうえで、必要な職員は、可能な限り参加できるよう準備を進めることが求められ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企画にあたっては、どのような目的で、研修会を行なうのか、研修会の目的に沿ったテーマ・内容であるか、自施設における認知症ケアの課題や職員の関心事、時代のニーズに合っているか、研修目的・テーマに即した講師であるか、内部講師か外部講師か、どの職位、職種、職務経験別か合同で実施するのか、</a:t>
            </a:r>
          </a:p>
        </p:txBody>
      </p:sp>
    </p:spTree>
    <p:extLst>
      <p:ext uri="{BB962C8B-B14F-4D97-AF65-F5344CB8AC3E}">
        <p14:creationId xmlns:p14="http://schemas.microsoft.com/office/powerpoint/2010/main" val="745620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いつ、どの程度の時間で何回行なうのが効果的で、目的に沿っているか、どの時間帯なら対象とする職員が受講可能か、業務内か、業務外か、講義形式、グループワーク、実技など、どの方法が最も研修目的を達成するのに適しているか、研修予算に見合った費用か、アンケート、関係者からの聞き取り、費用対効果などについて十分に検討しながら企画す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847990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施設外研修への参加は、最新の知識と技術を個人が習得するだけでなく、それを他の職員に伝達し施設内で共有していくことが目的である。また、他の施設とのネットワーク形成も副次的な目的となる。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また、研修への参加にあたっては、なぜ、この研修が必要なのか、参加の目的をあらかじめ明確にする、全国規模の研修会などの場合は、人材育成にも配慮する、自施設における認知症ケアの課題や職員の関心事、時代のニーズに合っているか、研修目的・テーマに即した講師である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254516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どの職種の誰が受講することが効果的か、研修日程は内容に見合っているか、業務上、参加可能な日程か、研修費用は適切か、予算の範囲内か、出張など業務扱いか、関係者からの聞き取り、費用対効果などについて検討し、どのような研修に参加するかを決定するとよい。</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90220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実施した研修会は、研修会ごとに研修委員会で評価することが大切である。研修会の評価には、研修会委員や関係者による質的評価や、受講した職員のアンケート結果からみる評価などがある。例えば、質的な評価は受講した職員の反応や研修後の認知症ケアや意欲、考え方の変化など、数字では表しにくいが重要な情報が得られる。一方、アンケート評価では、研修内容が興味や関心に沿っていたか、テーマや講師の選定が適切であったかなどの情報を得ることが出来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こうした研修会ごとの評価を、年度ごとに全体でまとめ、次年度の研修計画に反映し、よりよい人材育成につなげていくことが望ましい。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67489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0" tIns="45699" rIns="91400" bIns="45699"/>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これまでの研修内容を踏まえて、研修企画書（ワークシート）を作成してみよう。</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どのような目的で、研修会を行なうのか、どのようなテーマがよいか、自施設における認知症ケアの課題や職員の関心事、時代のニーズ等はなにか、自施設における認知症ケアの課題や職員の関心事、時代のニーズに合っているか、時期、何月頃、平日か、休日か、時間はどれくらい必要とするか、会場は院内か、院外か、院内講師か院外講師か、誰を対象として、人数はどれくらいか、どのように研修を実施するか、全体の計画はどうするか、研修予算に見合った費用か、研修を行なうことでどんな効果が期待できるか、研修の評価方法どのようにするか等について、グループで十分に話し合いながら研修企画書（ワークシート）を作成する。</a:t>
            </a:r>
          </a:p>
        </p:txBody>
      </p:sp>
    </p:spTree>
    <p:extLst>
      <p:ext uri="{BB962C8B-B14F-4D97-AF65-F5344CB8AC3E}">
        <p14:creationId xmlns:p14="http://schemas.microsoft.com/office/powerpoint/2010/main" val="4159699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指導案を作成するにあたっては、学習者観（どのような準備性がある学習者か）、教材観（この学習をするにあたって、この教材を用いることの意味）、指導観（上記を踏まえてどう教えるのか）を考察して、単元設定の理由</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この学習をすることの意義</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を明確にする。そのうえで、研修の目標（何をどこまで）を設定する。次いで指導内容の抽出、教える順序を考え、指導計画を立案し、評価計画を明確にする。</a:t>
            </a: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85398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教材観は、指導するテーマの意義やねらい、教材に対する考え方について、教科書・参考文献等を拠り所として、指導のねらい・指導の内容・取り上げた教材の意義・指導内容の系統性等を明確にする。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ステップ１</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：教材の収集では、例えば、看護職員向け認知症対応力向上研修（基本知</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識編）等の既存のテキストや参考書、自身の看護経験を振り返り事実や現象など具体</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的な場面を収集する。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ステップ２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：教材の整理・分析では、収集した教材を読み比べ、共通に記載されている内</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容や重要だと思われる内容、そこでしか学べないものを抽出し整理する。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86295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ステップ３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：教材・題材の解釈では、抽出した認知症ケアに関する具体的な事実や現象は、</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学習者の知的好奇心を刺激する新しい知見か、看護実践あるいは日常生活に役立つ有</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用な教材か、学習価値のある教材かなどの視点から解釈し、主要な内容を抽出する。</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つま</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り、今学んでもらおうとしていることは、認知症ケア実践にとってどのような内容なのか、何が</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必要なのかを考える。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7874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学習者観は、学習者の認知症ケアに関する認識や学習経験の実状について明確にする。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には、学習者の認知症に関する興味や関心、問題意識、知識や技能の有無、発達段階、生活経験などを把握する。つまり、学習者はこれまで認知症ケアに関して、どのような学習や看護経験があり、認知症ケアに関する指導テーマの内容を学ぶことは、どのような意味づけがあるのかを考え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21295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指導観は、教材観・学習者観を拠り所として、有効な指導方法について、めざす学習者像・育てたい力・指導の工夫点（学習活動、場面設定、学習形態、発問、板書、使用機器等）を明確にする。認知症ケアに関する学習内容に意欲と関心をもって知識・技術・態度についての学習に取り組んでもらうための、教える側の指導方針とな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42609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スライド イメージ プレースホルダ 1"/>
          <p:cNvSpPr>
            <a:spLocks noGrp="1" noRot="1" noChangeAspect="1" noTextEdit="1"/>
          </p:cNvSpPr>
          <p:nvPr>
            <p:ph type="sldImg"/>
          </p:nvPr>
        </p:nvSpPr>
        <p:spPr>
          <a:xfrm>
            <a:off x="923925" y="746125"/>
            <a:ext cx="4964113" cy="3724275"/>
          </a:xfrm>
          <a:ln/>
        </p:spPr>
      </p:sp>
      <p:sp>
        <p:nvSpPr>
          <p:cNvPr id="150531" name="ノート プレースホルダ 2"/>
          <p:cNvSpPr>
            <a:spLocks noGrp="1"/>
          </p:cNvSpPr>
          <p:nvPr>
            <p:ph type="body" idx="1"/>
          </p:nvPr>
        </p:nvSpPr>
        <p:spPr>
          <a:xfrm>
            <a:off x="681938" y="4720684"/>
            <a:ext cx="5443325" cy="4472471"/>
          </a:xfrm>
        </p:spPr>
        <p:txBody>
          <a:bodyPr lIns="91406" tIns="45702" rIns="91406" bIns="45702"/>
          <a:lstStyle/>
          <a:p>
            <a:pPr eaLnBrk="1" hangingPunct="1">
              <a:lnSpc>
                <a:spcPts val="2029"/>
              </a:lnSpc>
              <a:spcBef>
                <a:spcPct val="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指導目標とは、認知症ケアに関する研修を通しての指導のねらいを表現したものである。認知症ケアに関する研修において達成されるべき目標を明らかにすることは、指導計画の立案や評価にも役立つ。目標設定に関してはいろいろな考え方があるが、指導観から目標を設定するほうがわかりやすい。指導目標は、①どんな内容を、②どのようにして（方法）、③どのくらい（程度）、④どんな諸能力（認知敵領域、技能・能力的領域、情緒的能力）をのばすか、の</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視点から押さえる。表現方法としては、「・・・して、・・・を理解できる」のような方法や条件をつける表現をすると、具体的で明確な目標に近づいた表現になる。</a:t>
            </a:r>
          </a:p>
          <a:p>
            <a:pPr eaLnBrk="1" hangingPunct="1">
              <a:lnSpc>
                <a:spcPts val="2029"/>
              </a:lnSpc>
              <a:spcBef>
                <a:spcPct val="0"/>
              </a:spcBef>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53726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692DD8B-FE3F-49DF-A687-B22F02A7DE00}" type="slidenum">
              <a:rPr lang="en-US" altLang="ja-JP"/>
              <a:pPr>
                <a:defRPr/>
              </a:pPr>
              <a:t>‹#›</a:t>
            </a:fld>
            <a:endParaRPr lang="en-US" altLang="ja-JP"/>
          </a:p>
        </p:txBody>
      </p:sp>
    </p:spTree>
    <p:extLst>
      <p:ext uri="{BB962C8B-B14F-4D97-AF65-F5344CB8AC3E}">
        <p14:creationId xmlns:p14="http://schemas.microsoft.com/office/powerpoint/2010/main" val="335134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0CD7C83-2243-4216-A1FF-BE305B38E527}" type="slidenum">
              <a:rPr lang="en-US" altLang="ja-JP"/>
              <a:pPr>
                <a:defRPr/>
              </a:pPr>
              <a:t>‹#›</a:t>
            </a:fld>
            <a:endParaRPr lang="en-US" altLang="ja-JP"/>
          </a:p>
        </p:txBody>
      </p:sp>
    </p:spTree>
    <p:extLst>
      <p:ext uri="{BB962C8B-B14F-4D97-AF65-F5344CB8AC3E}">
        <p14:creationId xmlns:p14="http://schemas.microsoft.com/office/powerpoint/2010/main" val="196015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40F330D-3BE1-4D29-916E-D9A920641102}" type="slidenum">
              <a:rPr lang="en-US" altLang="ja-JP"/>
              <a:pPr>
                <a:defRPr/>
              </a:pPr>
              <a:t>‹#›</a:t>
            </a:fld>
            <a:endParaRPr lang="en-US" altLang="ja-JP"/>
          </a:p>
        </p:txBody>
      </p:sp>
    </p:spTree>
    <p:extLst>
      <p:ext uri="{BB962C8B-B14F-4D97-AF65-F5344CB8AC3E}">
        <p14:creationId xmlns:p14="http://schemas.microsoft.com/office/powerpoint/2010/main" val="1213196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2917CD7-C4B8-4145-9725-02A68D535AEA}" type="slidenum">
              <a:rPr lang="en-US" altLang="ja-JP"/>
              <a:pPr>
                <a:defRPr/>
              </a:pPr>
              <a:t>‹#›</a:t>
            </a:fld>
            <a:endParaRPr lang="en-US" altLang="ja-JP"/>
          </a:p>
        </p:txBody>
      </p:sp>
    </p:spTree>
    <p:extLst>
      <p:ext uri="{BB962C8B-B14F-4D97-AF65-F5344CB8AC3E}">
        <p14:creationId xmlns:p14="http://schemas.microsoft.com/office/powerpoint/2010/main" val="1620788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ED978E9-DE30-41CA-8EE8-00A5622E5BAC}" type="slidenum">
              <a:rPr lang="en-US" altLang="ja-JP"/>
              <a:pPr>
                <a:defRPr/>
              </a:pPr>
              <a:t>‹#›</a:t>
            </a:fld>
            <a:endParaRPr lang="en-US" altLang="ja-JP"/>
          </a:p>
        </p:txBody>
      </p:sp>
    </p:spTree>
    <p:extLst>
      <p:ext uri="{BB962C8B-B14F-4D97-AF65-F5344CB8AC3E}">
        <p14:creationId xmlns:p14="http://schemas.microsoft.com/office/powerpoint/2010/main" val="2055127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2AB2AB2-51DB-408A-B600-F25B7E4F6B17}" type="slidenum">
              <a:rPr lang="en-US" altLang="ja-JP"/>
              <a:pPr>
                <a:defRPr/>
              </a:pPr>
              <a:t>‹#›</a:t>
            </a:fld>
            <a:endParaRPr lang="en-US" altLang="ja-JP"/>
          </a:p>
        </p:txBody>
      </p:sp>
    </p:spTree>
    <p:extLst>
      <p:ext uri="{BB962C8B-B14F-4D97-AF65-F5344CB8AC3E}">
        <p14:creationId xmlns:p14="http://schemas.microsoft.com/office/powerpoint/2010/main" val="108408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F3F8703-6FC4-4414-85ED-5D21CC406812}" type="slidenum">
              <a:rPr lang="en-US" altLang="ja-JP"/>
              <a:pPr>
                <a:defRPr/>
              </a:pPr>
              <a:t>‹#›</a:t>
            </a:fld>
            <a:endParaRPr lang="en-US" altLang="ja-JP"/>
          </a:p>
        </p:txBody>
      </p:sp>
    </p:spTree>
    <p:extLst>
      <p:ext uri="{BB962C8B-B14F-4D97-AF65-F5344CB8AC3E}">
        <p14:creationId xmlns:p14="http://schemas.microsoft.com/office/powerpoint/2010/main" val="423291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F4953DF-4FE0-4DFA-B181-20FED7819E3C}" type="slidenum">
              <a:rPr lang="en-US" altLang="ja-JP"/>
              <a:pPr>
                <a:defRPr/>
              </a:pPr>
              <a:t>‹#›</a:t>
            </a:fld>
            <a:endParaRPr lang="en-US" altLang="ja-JP"/>
          </a:p>
        </p:txBody>
      </p:sp>
    </p:spTree>
    <p:extLst>
      <p:ext uri="{BB962C8B-B14F-4D97-AF65-F5344CB8AC3E}">
        <p14:creationId xmlns:p14="http://schemas.microsoft.com/office/powerpoint/2010/main" val="76913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DFD0690-3BE8-459D-9141-1EB876E57C24}" type="slidenum">
              <a:rPr lang="en-US" altLang="ja-JP"/>
              <a:pPr>
                <a:defRPr/>
              </a:pPr>
              <a:t>‹#›</a:t>
            </a:fld>
            <a:endParaRPr lang="en-US" altLang="ja-JP"/>
          </a:p>
        </p:txBody>
      </p:sp>
    </p:spTree>
    <p:extLst>
      <p:ext uri="{BB962C8B-B14F-4D97-AF65-F5344CB8AC3E}">
        <p14:creationId xmlns:p14="http://schemas.microsoft.com/office/powerpoint/2010/main" val="344347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76BDD78-7D16-481F-8A75-0A02351D7BF2}" type="slidenum">
              <a:rPr lang="en-US" altLang="ja-JP"/>
              <a:pPr>
                <a:defRPr/>
              </a:pPr>
              <a:t>‹#›</a:t>
            </a:fld>
            <a:endParaRPr lang="en-US" altLang="ja-JP"/>
          </a:p>
        </p:txBody>
      </p:sp>
    </p:spTree>
    <p:extLst>
      <p:ext uri="{BB962C8B-B14F-4D97-AF65-F5344CB8AC3E}">
        <p14:creationId xmlns:p14="http://schemas.microsoft.com/office/powerpoint/2010/main" val="15059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C964DE9-FB81-4F04-BE8C-C9F4B49BB229}" type="slidenum">
              <a:rPr lang="en-US" altLang="ja-JP"/>
              <a:pPr>
                <a:defRPr/>
              </a:pPr>
              <a:t>‹#›</a:t>
            </a:fld>
            <a:endParaRPr lang="en-US" altLang="ja-JP"/>
          </a:p>
        </p:txBody>
      </p:sp>
    </p:spTree>
    <p:extLst>
      <p:ext uri="{BB962C8B-B14F-4D97-AF65-F5344CB8AC3E}">
        <p14:creationId xmlns:p14="http://schemas.microsoft.com/office/powerpoint/2010/main" val="381490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smtClean="0"/>
              <a:t>25</a:t>
            </a:r>
            <a:r>
              <a:rPr lang="zh-TW" altLang="en-US" smtClean="0"/>
              <a:t>年度 報告書版</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D1EDBC8-D5B8-48C0-8208-1FB87774D4E7}" type="slidenum">
              <a:rPr lang="en-US" altLang="ja-JP"/>
              <a:pPr>
                <a:defRPr/>
              </a:pPr>
              <a:t>‹#›</a:t>
            </a:fld>
            <a:endParaRPr lang="en-US" altLang="ja-JP"/>
          </a:p>
        </p:txBody>
      </p:sp>
    </p:spTree>
    <p:extLst>
      <p:ext uri="{BB962C8B-B14F-4D97-AF65-F5344CB8AC3E}">
        <p14:creationId xmlns:p14="http://schemas.microsoft.com/office/powerpoint/2010/main" val="79510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30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latin typeface="Arial" charset="0"/>
                <a:ea typeface="ＭＳ Ｐゴシック" pitchFamily="50" charset="-128"/>
              </a:defRPr>
            </a:lvl1pPr>
          </a:lstStyle>
          <a:p>
            <a:pPr>
              <a:defRPr/>
            </a:pPr>
            <a:endParaRPr lang="en-US" altLang="ja-JP"/>
          </a:p>
        </p:txBody>
      </p:sp>
      <p:sp>
        <p:nvSpPr>
          <p:cNvPr id="130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latin typeface="Arial" charset="0"/>
                <a:ea typeface="ＭＳ Ｐゴシック" pitchFamily="50" charset="-128"/>
              </a:defRPr>
            </a:lvl1pPr>
          </a:lstStyle>
          <a:p>
            <a:pPr>
              <a:defRPr/>
            </a:pPr>
            <a:r>
              <a:rPr lang="en-US" altLang="zh-TW" smtClean="0"/>
              <a:t>25</a:t>
            </a:r>
            <a:r>
              <a:rPr lang="zh-TW" altLang="en-US" smtClean="0"/>
              <a:t>年度 報告書版</a:t>
            </a:r>
            <a:endParaRPr lang="en-US" altLang="ja-JP"/>
          </a:p>
        </p:txBody>
      </p:sp>
      <p:sp>
        <p:nvSpPr>
          <p:cNvPr id="130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latin typeface="Arial" charset="0"/>
                <a:ea typeface="ＭＳ Ｐゴシック" pitchFamily="50" charset="-128"/>
              </a:defRPr>
            </a:lvl1pPr>
          </a:lstStyle>
          <a:p>
            <a:pPr>
              <a:defRPr/>
            </a:pPr>
            <a:fld id="{7F44648E-089E-4085-9CCB-3EC31AB41B2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746913" y="685650"/>
            <a:ext cx="6601436" cy="5454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36" tIns="41468" rIns="82936" bIns="41468" anchor="b">
            <a:spAutoFit/>
          </a:bodyPr>
          <a:lstStyle>
            <a:lvl1pPr defTabSz="908050" eaLnBrk="0" hangingPunct="0">
              <a:defRPr kumimoji="1" sz="3600">
                <a:solidFill>
                  <a:schemeClr val="tx1"/>
                </a:solidFill>
                <a:latin typeface="Arial" pitchFamily="34" charset="0"/>
                <a:ea typeface="ＭＳ Ｐゴシック" pitchFamily="50" charset="-128"/>
              </a:defRPr>
            </a:lvl1pPr>
            <a:lvl2pPr marL="742950" indent="-285750" defTabSz="908050" eaLnBrk="0" hangingPunct="0">
              <a:defRPr kumimoji="1" sz="3600">
                <a:solidFill>
                  <a:schemeClr val="tx1"/>
                </a:solidFill>
                <a:latin typeface="Arial" pitchFamily="34" charset="0"/>
                <a:ea typeface="ＭＳ Ｐゴシック" pitchFamily="50" charset="-128"/>
              </a:defRPr>
            </a:lvl2pPr>
            <a:lvl3pPr marL="1143000" indent="-228600" defTabSz="908050" eaLnBrk="0" hangingPunct="0">
              <a:defRPr kumimoji="1" sz="3600">
                <a:solidFill>
                  <a:schemeClr val="tx1"/>
                </a:solidFill>
                <a:latin typeface="Arial" pitchFamily="34" charset="0"/>
                <a:ea typeface="ＭＳ Ｐゴシック" pitchFamily="50" charset="-128"/>
              </a:defRPr>
            </a:lvl3pPr>
            <a:lvl4pPr marL="1600200" indent="-228600" defTabSz="908050" eaLnBrk="0" hangingPunct="0">
              <a:defRPr kumimoji="1" sz="3600">
                <a:solidFill>
                  <a:schemeClr val="tx1"/>
                </a:solidFill>
                <a:latin typeface="Arial" pitchFamily="34" charset="0"/>
                <a:ea typeface="ＭＳ Ｐゴシック" pitchFamily="50" charset="-128"/>
              </a:defRPr>
            </a:lvl4pPr>
            <a:lvl5pPr marL="2057400" indent="-228600" defTabSz="908050" eaLnBrk="0" hangingPunct="0">
              <a:defRPr kumimoji="1" sz="3600">
                <a:solidFill>
                  <a:schemeClr val="tx1"/>
                </a:solidFill>
                <a:latin typeface="Arial" pitchFamily="34" charset="0"/>
                <a:ea typeface="ＭＳ Ｐゴシック" pitchFamily="50" charset="-128"/>
              </a:defRPr>
            </a:lvl5pPr>
            <a:lvl6pPr marL="25146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2400"/>
              </a:spcBef>
            </a:pPr>
            <a:r>
              <a:rPr lang="ja-JP" altLang="en-US"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基本知識 編</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180</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対応力向上</a:t>
            </a:r>
            <a:r>
              <a:rPr lang="ja-JP" altLang="en-US" sz="2400" b="1" i="1" u="sng"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編（</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480</a:t>
            </a:r>
            <a:r>
              <a:rPr lang="ja-JP" altLang="en-US" sz="21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endPar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認知症</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せん妄</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地域連携</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事例検討</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認知症、せん妄</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rgbClr val="7145ED"/>
                </a:solidFill>
                <a:latin typeface="Meiryo UI" pitchFamily="50" charset="-128"/>
                <a:ea typeface="Meiryo UI" pitchFamily="50" charset="-128"/>
                <a:cs typeface="Meiryo UI" pitchFamily="50" charset="-128"/>
              </a:rPr>
              <a:t> </a:t>
            </a:r>
            <a:r>
              <a:rPr lang="en-US" altLang="ja-JP" sz="2400" b="1" u="sng" dirty="0" smtClean="0">
                <a:solidFill>
                  <a:srgbClr val="7145ED"/>
                </a:solidFill>
                <a:latin typeface="Trebuchet MS" panose="020B0603020202020204" pitchFamily="34" charset="0"/>
                <a:ea typeface="Meiryo UI" pitchFamily="50" charset="-128"/>
                <a:cs typeface="Meiryo UI" pitchFamily="50" charset="-128"/>
              </a:rPr>
              <a:t>3</a:t>
            </a:r>
            <a:r>
              <a:rPr lang="en-US" altLang="ja-JP" sz="2400" b="1" u="sng" dirty="0" smtClean="0">
                <a:solidFill>
                  <a:srgbClr val="7145ED"/>
                </a:solidFill>
                <a:latin typeface="Meiryo UI" pitchFamily="50" charset="-128"/>
                <a:ea typeface="Meiryo UI" pitchFamily="50" charset="-128"/>
                <a:cs typeface="Meiryo UI" pitchFamily="50" charset="-128"/>
              </a:rPr>
              <a:t>.</a:t>
            </a:r>
            <a:r>
              <a:rPr lang="ja-JP" altLang="en-US" sz="2400" b="1" u="sng" dirty="0" smtClean="0">
                <a:solidFill>
                  <a:srgbClr val="7145ED"/>
                </a:solidFill>
                <a:latin typeface="Meiryo UI" pitchFamily="50" charset="-128"/>
                <a:ea typeface="Meiryo UI" pitchFamily="50" charset="-128"/>
                <a:cs typeface="Meiryo UI" pitchFamily="50" charset="-128"/>
              </a:rPr>
              <a:t> マネジメント</a:t>
            </a:r>
            <a:r>
              <a:rPr lang="ja-JP" altLang="en-US" sz="2400" b="1" u="sng" dirty="0">
                <a:solidFill>
                  <a:srgbClr val="7145ED"/>
                </a:solidFill>
                <a:latin typeface="Meiryo UI" pitchFamily="50" charset="-128"/>
                <a:ea typeface="Meiryo UI" pitchFamily="50" charset="-128"/>
                <a:cs typeface="Meiryo UI" pitchFamily="50" charset="-128"/>
              </a:rPr>
              <a:t> </a:t>
            </a:r>
            <a:r>
              <a:rPr lang="ja-JP" altLang="en-US" sz="2400" b="1" i="1" u="sng" dirty="0" smtClean="0">
                <a:solidFill>
                  <a:srgbClr val="7145ED"/>
                </a:solidFill>
                <a:latin typeface="Meiryo UI" pitchFamily="50" charset="-128"/>
                <a:ea typeface="Meiryo UI" pitchFamily="50" charset="-128"/>
                <a:cs typeface="Meiryo UI" pitchFamily="50" charset="-128"/>
              </a:rPr>
              <a:t>編</a:t>
            </a:r>
            <a:r>
              <a:rPr lang="ja-JP" altLang="en-US" sz="2400" b="1" i="1" u="sng" dirty="0" smtClean="0">
                <a:solidFill>
                  <a:srgbClr val="764CEE"/>
                </a:solidFill>
                <a:latin typeface="Meiryo UI" pitchFamily="50" charset="-128"/>
                <a:ea typeface="Meiryo UI" pitchFamily="50" charset="-128"/>
                <a:cs typeface="Meiryo UI" pitchFamily="50" charset="-128"/>
              </a:rPr>
              <a:t>（</a:t>
            </a:r>
            <a:r>
              <a:rPr lang="en-US" altLang="ja-JP" sz="2400" b="1" u="sng" dirty="0" smtClean="0">
                <a:solidFill>
                  <a:srgbClr val="764CEE"/>
                </a:solidFill>
                <a:latin typeface="Trebuchet MS" panose="020B0603020202020204" pitchFamily="34" charset="0"/>
                <a:ea typeface="Meiryo UI" pitchFamily="50" charset="-128"/>
                <a:cs typeface="Meiryo UI" pitchFamily="50" charset="-128"/>
              </a:rPr>
              <a:t>420</a:t>
            </a:r>
            <a:r>
              <a:rPr lang="ja-JP" altLang="en-US" sz="2100" b="1" u="sng" dirty="0" smtClean="0">
                <a:solidFill>
                  <a:srgbClr val="7145ED"/>
                </a:solidFill>
                <a:latin typeface="Meiryo UI" pitchFamily="50" charset="-128"/>
                <a:ea typeface="Meiryo UI" pitchFamily="50" charset="-128"/>
                <a:cs typeface="Meiryo UI" pitchFamily="50" charset="-128"/>
              </a:rPr>
              <a:t>分</a:t>
            </a:r>
            <a:r>
              <a:rPr lang="ja-JP" altLang="en-US" sz="2400" b="1" u="sng" dirty="0" smtClean="0">
                <a:solidFill>
                  <a:srgbClr val="7145ED"/>
                </a:solidFill>
                <a:latin typeface="Meiryo UI" pitchFamily="50" charset="-128"/>
                <a:ea typeface="Meiryo UI" pitchFamily="50" charset="-128"/>
                <a:cs typeface="Meiryo UI" pitchFamily="50" charset="-128"/>
              </a:rPr>
              <a:t>）</a:t>
            </a:r>
            <a:endParaRPr lang="en-US" altLang="ja-JP" sz="2400" b="1" u="sng" dirty="0" smtClean="0">
              <a:solidFill>
                <a:srgbClr val="7145ED"/>
              </a:solidFill>
              <a:latin typeface="Meiryo UI" pitchFamily="50" charset="-128"/>
              <a:ea typeface="Meiryo UI" pitchFamily="50" charset="-128"/>
              <a:cs typeface="Meiryo UI" pitchFamily="50" charset="-128"/>
            </a:endParaRPr>
          </a:p>
          <a:p>
            <a:pPr eaLnBrk="1" hangingPunct="1">
              <a:spcBef>
                <a:spcPts val="600"/>
              </a:spcBef>
              <a:spcAft>
                <a:spcPts val="0"/>
              </a:spcAft>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マネジメント</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1200"/>
              </a:spcBef>
              <a:spcAft>
                <a:spcPts val="1200"/>
              </a:spcAft>
            </a:pPr>
            <a:r>
              <a:rPr lang="ja-JP" altLang="en-US" sz="2200" b="1" dirty="0">
                <a:solidFill>
                  <a:srgbClr val="764CEE"/>
                </a:solidFill>
                <a:latin typeface="Meiryo UI" pitchFamily="50" charset="-128"/>
                <a:ea typeface="Meiryo UI" pitchFamily="50" charset="-128"/>
                <a:cs typeface="Meiryo UI" pitchFamily="50" charset="-128"/>
              </a:rPr>
              <a:t> </a:t>
            </a:r>
            <a:r>
              <a:rPr lang="ja-JP" altLang="en-US" sz="2200" b="1" dirty="0" smtClean="0">
                <a:solidFill>
                  <a:srgbClr val="764CEE"/>
                </a:solidFill>
                <a:latin typeface="Meiryo UI" pitchFamily="50" charset="-128"/>
                <a:ea typeface="Meiryo UI" pitchFamily="50" charset="-128"/>
                <a:cs typeface="Meiryo UI" pitchFamily="50" charset="-128"/>
              </a:rPr>
              <a:t>   </a:t>
            </a:r>
            <a:r>
              <a:rPr lang="en-US" altLang="ja-JP" sz="2800" b="1" dirty="0" smtClean="0">
                <a:solidFill>
                  <a:srgbClr val="764CEE"/>
                </a:solidFill>
                <a:latin typeface="Meiryo UI" pitchFamily="50" charset="-128"/>
                <a:ea typeface="Meiryo UI" pitchFamily="50" charset="-128"/>
                <a:cs typeface="Meiryo UI" pitchFamily="50" charset="-128"/>
              </a:rPr>
              <a:t>(</a:t>
            </a:r>
            <a:r>
              <a:rPr lang="en-US" altLang="ja-JP" sz="2800" b="1" dirty="0" smtClean="0">
                <a:solidFill>
                  <a:srgbClr val="764CEE"/>
                </a:solidFill>
                <a:latin typeface="Trebuchet MS" panose="020B0603020202020204" pitchFamily="34" charset="0"/>
                <a:ea typeface="Meiryo UI" pitchFamily="50" charset="-128"/>
                <a:cs typeface="Meiryo UI" pitchFamily="50" charset="-128"/>
              </a:rPr>
              <a:t>2</a:t>
            </a:r>
            <a:r>
              <a:rPr lang="en-US" altLang="ja-JP" sz="2800" b="1" dirty="0" smtClean="0">
                <a:solidFill>
                  <a:srgbClr val="764CEE"/>
                </a:solidFill>
                <a:latin typeface="Meiryo UI" pitchFamily="50" charset="-128"/>
                <a:ea typeface="Meiryo UI" pitchFamily="50" charset="-128"/>
                <a:cs typeface="Meiryo UI" pitchFamily="50" charset="-128"/>
              </a:rPr>
              <a:t>)</a:t>
            </a:r>
            <a:r>
              <a:rPr lang="ja-JP" altLang="en-US" sz="2800" b="1" dirty="0" smtClean="0">
                <a:solidFill>
                  <a:srgbClr val="764CEE"/>
                </a:solidFill>
                <a:latin typeface="Meiryo UI" pitchFamily="50" charset="-128"/>
                <a:ea typeface="Meiryo UI" pitchFamily="50" charset="-128"/>
                <a:cs typeface="Meiryo UI" pitchFamily="50" charset="-128"/>
              </a:rPr>
              <a:t> 人材育成</a:t>
            </a:r>
            <a:endParaRPr lang="en-US" altLang="ja-JP" sz="2800" b="1" dirty="0" smtClean="0">
              <a:solidFill>
                <a:srgbClr val="764CEE"/>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GW</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①自施設の現状</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②人材育成計画の策定</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6960359" y="0"/>
            <a:ext cx="2347414" cy="584775"/>
          </a:xfrm>
          <a:prstGeom prst="rect">
            <a:avLst/>
          </a:prstGeom>
          <a:noFill/>
        </p:spPr>
        <p:txBody>
          <a:bodyPr wrap="square" rtlCol="0">
            <a:spAutoFit/>
          </a:bodyPr>
          <a:lstStyle/>
          <a:p>
            <a:r>
              <a:rPr kumimoji="1" lang="ja-JP" altLang="en-US" sz="1600" b="1" dirty="0" smtClean="0"/>
              <a:t>３．マネジメント編</a:t>
            </a:r>
            <a:endParaRPr kumimoji="1" lang="en-US" altLang="ja-JP" sz="1600" b="1" dirty="0" smtClean="0"/>
          </a:p>
          <a:p>
            <a:r>
              <a:rPr kumimoji="1" lang="ja-JP" altLang="en-US" sz="1600" b="1" dirty="0" smtClean="0"/>
              <a:t>（</a:t>
            </a:r>
            <a:r>
              <a:rPr kumimoji="1" lang="ja-JP" altLang="en-US" sz="1600" b="1" dirty="0" smtClean="0"/>
              <a:t>２）人材育成、（３）ＧＷ</a:t>
            </a:r>
            <a:endParaRPr kumimoji="1" lang="ja-JP" altLang="en-US" sz="1600" b="1" dirty="0"/>
          </a:p>
        </p:txBody>
      </p:sp>
    </p:spTree>
    <p:extLst>
      <p:ext uri="{BB962C8B-B14F-4D97-AF65-F5344CB8AC3E}">
        <p14:creationId xmlns:p14="http://schemas.microsoft.com/office/powerpoint/2010/main" val="1317191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指導内容の抽出、教える順序</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982980" y="1682523"/>
            <a:ext cx="7486650" cy="1723618"/>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内容</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抽出</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は、認知症ケアに関する研修の指導目標との関係を考える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教材</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構造化</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とは指導内容間の関係を表したものである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順序</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は教材構造図が資料となる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67932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指導内容の例</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3" name="角丸四角形 2"/>
          <p:cNvSpPr/>
          <p:nvPr/>
        </p:nvSpPr>
        <p:spPr bwMode="auto">
          <a:xfrm>
            <a:off x="379711" y="1402915"/>
            <a:ext cx="2213177" cy="488515"/>
          </a:xfrm>
          <a:prstGeom prst="roundRect">
            <a:avLst/>
          </a:prstGeom>
          <a:solidFill>
            <a:srgbClr val="764CEE"/>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認知症者のアセスメント</a:t>
            </a:r>
          </a:p>
        </p:txBody>
      </p:sp>
      <p:sp>
        <p:nvSpPr>
          <p:cNvPr id="6" name="角丸四角形 5"/>
          <p:cNvSpPr/>
          <p:nvPr/>
        </p:nvSpPr>
        <p:spPr bwMode="auto">
          <a:xfrm>
            <a:off x="3074895" y="1402915"/>
            <a:ext cx="2213177" cy="488515"/>
          </a:xfrm>
          <a:prstGeom prst="roundRect">
            <a:avLst/>
          </a:prstGeom>
          <a:solidFill>
            <a:srgbClr val="8A71C9"/>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アセスメントの目的</a:t>
            </a:r>
          </a:p>
        </p:txBody>
      </p:sp>
      <p:sp>
        <p:nvSpPr>
          <p:cNvPr id="8" name="角丸四角形 7"/>
          <p:cNvSpPr/>
          <p:nvPr/>
        </p:nvSpPr>
        <p:spPr bwMode="auto">
          <a:xfrm>
            <a:off x="3074895" y="2074241"/>
            <a:ext cx="2213177" cy="488515"/>
          </a:xfrm>
          <a:prstGeom prst="roundRect">
            <a:avLst/>
          </a:prstGeom>
          <a:solidFill>
            <a:srgbClr val="8A71C9"/>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アセスメントの視点</a:t>
            </a:r>
          </a:p>
        </p:txBody>
      </p:sp>
      <p:sp>
        <p:nvSpPr>
          <p:cNvPr id="9" name="角丸四角形 8"/>
          <p:cNvSpPr/>
          <p:nvPr/>
        </p:nvSpPr>
        <p:spPr bwMode="auto">
          <a:xfrm>
            <a:off x="3074895" y="2815644"/>
            <a:ext cx="2213177" cy="488515"/>
          </a:xfrm>
          <a:prstGeom prst="roundRect">
            <a:avLst/>
          </a:prstGeom>
          <a:solidFill>
            <a:srgbClr val="8A71C9"/>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観察とアセスメント</a:t>
            </a:r>
          </a:p>
        </p:txBody>
      </p:sp>
      <p:sp>
        <p:nvSpPr>
          <p:cNvPr id="10" name="角丸四角形 9"/>
          <p:cNvSpPr/>
          <p:nvPr/>
        </p:nvSpPr>
        <p:spPr bwMode="auto">
          <a:xfrm>
            <a:off x="3074895" y="3589546"/>
            <a:ext cx="2213177" cy="488515"/>
          </a:xfrm>
          <a:prstGeom prst="roundRect">
            <a:avLst/>
          </a:prstGeom>
          <a:solidFill>
            <a:srgbClr val="8A71C9"/>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認知機能障害の評価</a:t>
            </a:r>
          </a:p>
        </p:txBody>
      </p:sp>
      <p:sp>
        <p:nvSpPr>
          <p:cNvPr id="11" name="角丸四角形 10"/>
          <p:cNvSpPr/>
          <p:nvPr/>
        </p:nvSpPr>
        <p:spPr bwMode="auto">
          <a:xfrm>
            <a:off x="3074894" y="4363448"/>
            <a:ext cx="2213177" cy="488515"/>
          </a:xfrm>
          <a:prstGeom prst="roundRect">
            <a:avLst/>
          </a:prstGeom>
          <a:solidFill>
            <a:srgbClr val="8A71C9"/>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日常生活の評価</a:t>
            </a:r>
          </a:p>
        </p:txBody>
      </p:sp>
      <p:sp>
        <p:nvSpPr>
          <p:cNvPr id="12" name="角丸四角形 11"/>
          <p:cNvSpPr/>
          <p:nvPr/>
        </p:nvSpPr>
        <p:spPr bwMode="auto">
          <a:xfrm>
            <a:off x="3074893" y="5094100"/>
            <a:ext cx="2213177" cy="488515"/>
          </a:xfrm>
          <a:prstGeom prst="roundRect">
            <a:avLst/>
          </a:prstGeom>
          <a:solidFill>
            <a:srgbClr val="8A71C9"/>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BPSD</a:t>
            </a:r>
            <a:r>
              <a:rPr kumimoji="1" lang="ja-JP" altLang="en-US" sz="16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の評価</a:t>
            </a:r>
          </a:p>
        </p:txBody>
      </p:sp>
      <p:sp>
        <p:nvSpPr>
          <p:cNvPr id="13" name="角丸四角形 12"/>
          <p:cNvSpPr/>
          <p:nvPr/>
        </p:nvSpPr>
        <p:spPr bwMode="auto">
          <a:xfrm>
            <a:off x="3074893" y="5810451"/>
            <a:ext cx="2213177" cy="488515"/>
          </a:xfrm>
          <a:prstGeom prst="roundRect">
            <a:avLst/>
          </a:prstGeom>
          <a:solidFill>
            <a:srgbClr val="8A71C9"/>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評価に際しての留意点</a:t>
            </a:r>
          </a:p>
        </p:txBody>
      </p:sp>
      <p:cxnSp>
        <p:nvCxnSpPr>
          <p:cNvPr id="5" name="直線コネクタ 4"/>
          <p:cNvCxnSpPr>
            <a:stCxn id="3" idx="3"/>
            <a:endCxn id="6" idx="1"/>
          </p:cNvCxnSpPr>
          <p:nvPr/>
        </p:nvCxnSpPr>
        <p:spPr bwMode="auto">
          <a:xfrm>
            <a:off x="2592888" y="1647173"/>
            <a:ext cx="482007" cy="0"/>
          </a:xfrm>
          <a:prstGeom prst="line">
            <a:avLst/>
          </a:prstGeom>
          <a:solidFill>
            <a:srgbClr val="FFFF99"/>
          </a:solidFill>
          <a:ln w="9525" cap="flat" cmpd="sng" algn="ctr">
            <a:solidFill>
              <a:srgbClr val="8A71C9"/>
            </a:solidFill>
            <a:prstDash val="solid"/>
            <a:round/>
            <a:headEnd type="none" w="med" len="med"/>
            <a:tailEnd type="none" w="med" len="med"/>
          </a:ln>
          <a:effectLst/>
        </p:spPr>
      </p:cxnSp>
      <p:cxnSp>
        <p:nvCxnSpPr>
          <p:cNvPr id="15" name="カギ線コネクタ 14"/>
          <p:cNvCxnSpPr>
            <a:stCxn id="3" idx="2"/>
            <a:endCxn id="8" idx="1"/>
          </p:cNvCxnSpPr>
          <p:nvPr/>
        </p:nvCxnSpPr>
        <p:spPr bwMode="auto">
          <a:xfrm rot="16200000" flipH="1">
            <a:off x="2067063" y="1310666"/>
            <a:ext cx="427069" cy="1588595"/>
          </a:xfrm>
          <a:prstGeom prst="bentConnector2">
            <a:avLst/>
          </a:prstGeom>
          <a:solidFill>
            <a:srgbClr val="FFFF99"/>
          </a:solidFill>
          <a:ln w="9525" cap="flat" cmpd="sng" algn="ctr">
            <a:solidFill>
              <a:srgbClr val="764CEE"/>
            </a:solidFill>
            <a:prstDash val="solid"/>
            <a:round/>
            <a:headEnd type="none" w="med" len="med"/>
            <a:tailEnd type="none" w="med" len="med"/>
          </a:ln>
          <a:effectLst/>
        </p:spPr>
      </p:cxnSp>
      <p:cxnSp>
        <p:nvCxnSpPr>
          <p:cNvPr id="17" name="カギ線コネクタ 16"/>
          <p:cNvCxnSpPr>
            <a:stCxn id="3" idx="2"/>
            <a:endCxn id="9" idx="1"/>
          </p:cNvCxnSpPr>
          <p:nvPr/>
        </p:nvCxnSpPr>
        <p:spPr bwMode="auto">
          <a:xfrm rot="16200000" flipH="1">
            <a:off x="1696361" y="1681368"/>
            <a:ext cx="1168472" cy="1588595"/>
          </a:xfrm>
          <a:prstGeom prst="bentConnector2">
            <a:avLst/>
          </a:prstGeom>
          <a:solidFill>
            <a:srgbClr val="FFFF99"/>
          </a:solidFill>
          <a:ln w="9525" cap="flat" cmpd="sng" algn="ctr">
            <a:solidFill>
              <a:srgbClr val="8A71C9"/>
            </a:solidFill>
            <a:prstDash val="solid"/>
            <a:round/>
            <a:headEnd type="none" w="med" len="med"/>
            <a:tailEnd type="none" w="med" len="med"/>
          </a:ln>
          <a:effectLst/>
        </p:spPr>
      </p:cxnSp>
      <p:cxnSp>
        <p:nvCxnSpPr>
          <p:cNvPr id="19" name="カギ線コネクタ 18"/>
          <p:cNvCxnSpPr>
            <a:stCxn id="3" idx="2"/>
            <a:endCxn id="10" idx="1"/>
          </p:cNvCxnSpPr>
          <p:nvPr/>
        </p:nvCxnSpPr>
        <p:spPr bwMode="auto">
          <a:xfrm rot="16200000" flipH="1">
            <a:off x="1309410" y="2068319"/>
            <a:ext cx="1942374" cy="1588595"/>
          </a:xfrm>
          <a:prstGeom prst="bentConnector2">
            <a:avLst/>
          </a:prstGeom>
          <a:solidFill>
            <a:srgbClr val="FFFF99"/>
          </a:solidFill>
          <a:ln w="9525" cap="flat" cmpd="sng" algn="ctr">
            <a:solidFill>
              <a:srgbClr val="764CEE"/>
            </a:solidFill>
            <a:prstDash val="solid"/>
            <a:round/>
            <a:headEnd type="none" w="med" len="med"/>
            <a:tailEnd type="none" w="med" len="med"/>
          </a:ln>
          <a:effectLst/>
        </p:spPr>
      </p:cxnSp>
      <p:cxnSp>
        <p:nvCxnSpPr>
          <p:cNvPr id="21" name="カギ線コネクタ 20"/>
          <p:cNvCxnSpPr>
            <a:stCxn id="3" idx="2"/>
            <a:endCxn id="11" idx="1"/>
          </p:cNvCxnSpPr>
          <p:nvPr/>
        </p:nvCxnSpPr>
        <p:spPr bwMode="auto">
          <a:xfrm rot="16200000" flipH="1">
            <a:off x="922459" y="2455271"/>
            <a:ext cx="2716276" cy="1588594"/>
          </a:xfrm>
          <a:prstGeom prst="bentConnector2">
            <a:avLst/>
          </a:prstGeom>
          <a:solidFill>
            <a:srgbClr val="FFFF99"/>
          </a:solidFill>
          <a:ln w="9525" cap="flat" cmpd="sng" algn="ctr">
            <a:solidFill>
              <a:srgbClr val="8A71C9"/>
            </a:solidFill>
            <a:prstDash val="solid"/>
            <a:round/>
            <a:headEnd type="none" w="med" len="med"/>
            <a:tailEnd type="none" w="med" len="med"/>
          </a:ln>
          <a:effectLst/>
        </p:spPr>
      </p:cxnSp>
      <p:cxnSp>
        <p:nvCxnSpPr>
          <p:cNvPr id="23" name="カギ線コネクタ 22"/>
          <p:cNvCxnSpPr>
            <a:stCxn id="3" idx="2"/>
            <a:endCxn id="12" idx="1"/>
          </p:cNvCxnSpPr>
          <p:nvPr/>
        </p:nvCxnSpPr>
        <p:spPr bwMode="auto">
          <a:xfrm rot="16200000" flipH="1">
            <a:off x="557132" y="2820597"/>
            <a:ext cx="3446928" cy="1588593"/>
          </a:xfrm>
          <a:prstGeom prst="bentConnector2">
            <a:avLst/>
          </a:prstGeom>
          <a:solidFill>
            <a:srgbClr val="FFFF99"/>
          </a:solidFill>
          <a:ln w="9525" cap="flat" cmpd="sng" algn="ctr">
            <a:solidFill>
              <a:srgbClr val="764CEE"/>
            </a:solidFill>
            <a:prstDash val="solid"/>
            <a:round/>
            <a:headEnd type="none" w="med" len="med"/>
            <a:tailEnd type="none" w="med" len="med"/>
          </a:ln>
          <a:effectLst/>
        </p:spPr>
      </p:cxnSp>
      <p:cxnSp>
        <p:nvCxnSpPr>
          <p:cNvPr id="25" name="カギ線コネクタ 24"/>
          <p:cNvCxnSpPr>
            <a:stCxn id="3" idx="2"/>
            <a:endCxn id="13" idx="1"/>
          </p:cNvCxnSpPr>
          <p:nvPr/>
        </p:nvCxnSpPr>
        <p:spPr bwMode="auto">
          <a:xfrm rot="16200000" flipH="1">
            <a:off x="198957" y="3178772"/>
            <a:ext cx="4163279" cy="1588593"/>
          </a:xfrm>
          <a:prstGeom prst="bentConnector2">
            <a:avLst/>
          </a:prstGeom>
          <a:solidFill>
            <a:srgbClr val="FFFF99"/>
          </a:solidFill>
          <a:ln w="9525" cap="flat" cmpd="sng" algn="ctr">
            <a:solidFill>
              <a:srgbClr val="8A71C9"/>
            </a:solidFill>
            <a:prstDash val="solid"/>
            <a:round/>
            <a:headEnd type="none" w="med" len="med"/>
            <a:tailEnd type="none" w="med" len="med"/>
          </a:ln>
          <a:effectLst/>
        </p:spPr>
      </p:cxnSp>
      <p:sp>
        <p:nvSpPr>
          <p:cNvPr id="27" name="角丸四角形 26"/>
          <p:cNvSpPr/>
          <p:nvPr/>
        </p:nvSpPr>
        <p:spPr bwMode="auto">
          <a:xfrm>
            <a:off x="5962140" y="3154208"/>
            <a:ext cx="2213177" cy="29914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観察の重要性</a:t>
            </a:r>
          </a:p>
        </p:txBody>
      </p:sp>
      <p:sp>
        <p:nvSpPr>
          <p:cNvPr id="45" name="角丸四角形 44"/>
          <p:cNvSpPr/>
          <p:nvPr/>
        </p:nvSpPr>
        <p:spPr bwMode="auto">
          <a:xfrm>
            <a:off x="5962140" y="3605534"/>
            <a:ext cx="2213177" cy="29914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身体的側面のアセスメント</a:t>
            </a:r>
          </a:p>
        </p:txBody>
      </p:sp>
      <p:sp>
        <p:nvSpPr>
          <p:cNvPr id="46" name="角丸四角形 45"/>
          <p:cNvSpPr/>
          <p:nvPr/>
        </p:nvSpPr>
        <p:spPr bwMode="auto">
          <a:xfrm>
            <a:off x="5962140" y="4098649"/>
            <a:ext cx="2213177" cy="29914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身体的</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側面</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アセスメント</a:t>
            </a:r>
            <a:endPar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角丸四角形 46"/>
          <p:cNvSpPr/>
          <p:nvPr/>
        </p:nvSpPr>
        <p:spPr bwMode="auto">
          <a:xfrm>
            <a:off x="5943227" y="4591764"/>
            <a:ext cx="2213177" cy="29914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心理的側面のアセスメント</a:t>
            </a:r>
          </a:p>
        </p:txBody>
      </p:sp>
      <p:sp>
        <p:nvSpPr>
          <p:cNvPr id="48" name="角丸四角形 47"/>
          <p:cNvSpPr/>
          <p:nvPr/>
        </p:nvSpPr>
        <p:spPr bwMode="auto">
          <a:xfrm>
            <a:off x="5962140" y="5043090"/>
            <a:ext cx="2213177" cy="29914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社会的側面のアセスメント</a:t>
            </a:r>
          </a:p>
        </p:txBody>
      </p:sp>
      <p:sp>
        <p:nvSpPr>
          <p:cNvPr id="49" name="角丸四角形 48"/>
          <p:cNvSpPr/>
          <p:nvPr/>
        </p:nvSpPr>
        <p:spPr bwMode="auto">
          <a:xfrm>
            <a:off x="5943226" y="5494415"/>
            <a:ext cx="2213177" cy="29914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環境のアセスメント</a:t>
            </a:r>
          </a:p>
        </p:txBody>
      </p:sp>
      <p:sp>
        <p:nvSpPr>
          <p:cNvPr id="50" name="角丸四角形 49"/>
          <p:cNvSpPr/>
          <p:nvPr/>
        </p:nvSpPr>
        <p:spPr bwMode="auto">
          <a:xfrm>
            <a:off x="5962141" y="1126434"/>
            <a:ext cx="2213177" cy="29914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認知症者のアセスメント</a:t>
            </a:r>
          </a:p>
        </p:txBody>
      </p:sp>
      <p:sp>
        <p:nvSpPr>
          <p:cNvPr id="51" name="角丸四角形 50"/>
          <p:cNvSpPr/>
          <p:nvPr/>
        </p:nvSpPr>
        <p:spPr bwMode="auto">
          <a:xfrm>
            <a:off x="5962141" y="1574047"/>
            <a:ext cx="2517980" cy="31738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認知症ケアにおけるアセスメントの目的</a:t>
            </a:r>
          </a:p>
        </p:txBody>
      </p:sp>
      <p:sp>
        <p:nvSpPr>
          <p:cNvPr id="52" name="角丸四角形 51"/>
          <p:cNvSpPr/>
          <p:nvPr/>
        </p:nvSpPr>
        <p:spPr bwMode="auto">
          <a:xfrm>
            <a:off x="5962141" y="2070008"/>
            <a:ext cx="2213177" cy="29914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認知症者のアセスメントの視点</a:t>
            </a:r>
          </a:p>
        </p:txBody>
      </p:sp>
      <p:sp>
        <p:nvSpPr>
          <p:cNvPr id="53" name="角丸四角形 52"/>
          <p:cNvSpPr/>
          <p:nvPr/>
        </p:nvSpPr>
        <p:spPr bwMode="auto">
          <a:xfrm>
            <a:off x="5962140" y="2537323"/>
            <a:ext cx="2213177" cy="299141"/>
          </a:xfrm>
          <a:prstGeom prst="roundRect">
            <a:avLst/>
          </a:prstGeom>
          <a:solidFill>
            <a:schemeClr val="accent2">
              <a:lumMod val="40000"/>
              <a:lumOff val="60000"/>
            </a:schemeClr>
          </a:solidFill>
          <a:ln w="9525" cap="flat" cmpd="sng" algn="ctr">
            <a:solidFill>
              <a:srgbClr val="8A71C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アセスメントに必要な情報</a:t>
            </a:r>
          </a:p>
        </p:txBody>
      </p:sp>
      <p:cxnSp>
        <p:nvCxnSpPr>
          <p:cNvPr id="149517" name="カギ線コネクタ 149516"/>
          <p:cNvCxnSpPr>
            <a:stCxn id="6" idx="3"/>
            <a:endCxn id="50" idx="1"/>
          </p:cNvCxnSpPr>
          <p:nvPr/>
        </p:nvCxnSpPr>
        <p:spPr bwMode="auto">
          <a:xfrm flipV="1">
            <a:off x="5288072" y="1276005"/>
            <a:ext cx="674069" cy="371168"/>
          </a:xfrm>
          <a:prstGeom prst="bentConnector3">
            <a:avLst/>
          </a:prstGeom>
          <a:solidFill>
            <a:srgbClr val="FFFF99"/>
          </a:solidFill>
          <a:ln w="9525" cap="flat" cmpd="sng" algn="ctr">
            <a:solidFill>
              <a:srgbClr val="764CEE"/>
            </a:solidFill>
            <a:prstDash val="solid"/>
            <a:round/>
            <a:headEnd type="none" w="med" len="med"/>
            <a:tailEnd type="none" w="med" len="med"/>
          </a:ln>
          <a:effectLst/>
        </p:spPr>
      </p:cxnSp>
      <p:cxnSp>
        <p:nvCxnSpPr>
          <p:cNvPr id="149519" name="カギ線コネクタ 149518"/>
          <p:cNvCxnSpPr>
            <a:stCxn id="6" idx="3"/>
            <a:endCxn id="51" idx="1"/>
          </p:cNvCxnSpPr>
          <p:nvPr/>
        </p:nvCxnSpPr>
        <p:spPr bwMode="auto">
          <a:xfrm>
            <a:off x="5288072" y="1647173"/>
            <a:ext cx="674069" cy="85565"/>
          </a:xfrm>
          <a:prstGeom prst="bentConnector3">
            <a:avLst/>
          </a:prstGeom>
          <a:solidFill>
            <a:srgbClr val="FFFF99"/>
          </a:solidFill>
          <a:ln w="9525" cap="flat" cmpd="sng" algn="ctr">
            <a:solidFill>
              <a:srgbClr val="8A71C9"/>
            </a:solidFill>
            <a:prstDash val="solid"/>
            <a:round/>
            <a:headEnd type="none" w="med" len="med"/>
            <a:tailEnd type="none" w="med" len="med"/>
          </a:ln>
          <a:effectLst/>
        </p:spPr>
      </p:cxnSp>
      <p:cxnSp>
        <p:nvCxnSpPr>
          <p:cNvPr id="149521" name="カギ線コネクタ 149520"/>
          <p:cNvCxnSpPr>
            <a:stCxn id="8" idx="3"/>
            <a:endCxn id="52" idx="1"/>
          </p:cNvCxnSpPr>
          <p:nvPr/>
        </p:nvCxnSpPr>
        <p:spPr bwMode="auto">
          <a:xfrm flipV="1">
            <a:off x="5288072" y="2219579"/>
            <a:ext cx="674069" cy="98920"/>
          </a:xfrm>
          <a:prstGeom prst="bentConnector3">
            <a:avLst/>
          </a:prstGeom>
          <a:solidFill>
            <a:srgbClr val="FFFF99"/>
          </a:solidFill>
          <a:ln w="9525" cap="flat" cmpd="sng" algn="ctr">
            <a:solidFill>
              <a:srgbClr val="764CEE"/>
            </a:solidFill>
            <a:prstDash val="solid"/>
            <a:round/>
            <a:headEnd type="none" w="med" len="med"/>
            <a:tailEnd type="none" w="med" len="med"/>
          </a:ln>
          <a:effectLst/>
        </p:spPr>
      </p:cxnSp>
      <p:cxnSp>
        <p:nvCxnSpPr>
          <p:cNvPr id="149523" name="カギ線コネクタ 149522"/>
          <p:cNvCxnSpPr>
            <a:stCxn id="8" idx="3"/>
            <a:endCxn id="53" idx="1"/>
          </p:cNvCxnSpPr>
          <p:nvPr/>
        </p:nvCxnSpPr>
        <p:spPr bwMode="auto">
          <a:xfrm>
            <a:off x="5288072" y="2318499"/>
            <a:ext cx="674068" cy="368395"/>
          </a:xfrm>
          <a:prstGeom prst="bentConnector3">
            <a:avLst/>
          </a:prstGeom>
          <a:solidFill>
            <a:srgbClr val="FFFF99"/>
          </a:solidFill>
          <a:ln w="9525" cap="flat" cmpd="sng" algn="ctr">
            <a:solidFill>
              <a:srgbClr val="8A71C9"/>
            </a:solidFill>
            <a:prstDash val="solid"/>
            <a:round/>
            <a:headEnd type="none" w="med" len="med"/>
            <a:tailEnd type="none" w="med" len="med"/>
          </a:ln>
          <a:effectLst/>
        </p:spPr>
      </p:cxnSp>
      <p:cxnSp>
        <p:nvCxnSpPr>
          <p:cNvPr id="149525" name="カギ線コネクタ 149524"/>
          <p:cNvCxnSpPr>
            <a:stCxn id="9" idx="3"/>
            <a:endCxn id="27" idx="1"/>
          </p:cNvCxnSpPr>
          <p:nvPr/>
        </p:nvCxnSpPr>
        <p:spPr bwMode="auto">
          <a:xfrm>
            <a:off x="5288072" y="3059902"/>
            <a:ext cx="674068" cy="243877"/>
          </a:xfrm>
          <a:prstGeom prst="bentConnector3">
            <a:avLst>
              <a:gd name="adj1" fmla="val 50000"/>
            </a:avLst>
          </a:prstGeom>
          <a:solidFill>
            <a:srgbClr val="FFFF99"/>
          </a:solidFill>
          <a:ln w="9525" cap="flat" cmpd="sng" algn="ctr">
            <a:solidFill>
              <a:srgbClr val="764CEE"/>
            </a:solidFill>
            <a:prstDash val="solid"/>
            <a:round/>
            <a:headEnd type="none" w="med" len="med"/>
            <a:tailEnd type="none" w="med" len="med"/>
          </a:ln>
          <a:effectLst/>
        </p:spPr>
      </p:cxnSp>
      <p:cxnSp>
        <p:nvCxnSpPr>
          <p:cNvPr id="149530" name="カギ線コネクタ 149529"/>
          <p:cNvCxnSpPr>
            <a:stCxn id="9" idx="3"/>
            <a:endCxn id="45" idx="1"/>
          </p:cNvCxnSpPr>
          <p:nvPr/>
        </p:nvCxnSpPr>
        <p:spPr bwMode="auto">
          <a:xfrm>
            <a:off x="5288072" y="3059902"/>
            <a:ext cx="674068" cy="695203"/>
          </a:xfrm>
          <a:prstGeom prst="bentConnector3">
            <a:avLst/>
          </a:prstGeom>
          <a:solidFill>
            <a:srgbClr val="FFFF99"/>
          </a:solidFill>
          <a:ln w="9525" cap="flat" cmpd="sng" algn="ctr">
            <a:solidFill>
              <a:srgbClr val="8A71C9"/>
            </a:solidFill>
            <a:prstDash val="solid"/>
            <a:round/>
            <a:headEnd type="none" w="med" len="med"/>
            <a:tailEnd type="none" w="med" len="med"/>
          </a:ln>
          <a:effectLst/>
        </p:spPr>
      </p:cxnSp>
      <p:cxnSp>
        <p:nvCxnSpPr>
          <p:cNvPr id="149534" name="カギ線コネクタ 149533"/>
          <p:cNvCxnSpPr>
            <a:stCxn id="9" idx="3"/>
            <a:endCxn id="46" idx="1"/>
          </p:cNvCxnSpPr>
          <p:nvPr/>
        </p:nvCxnSpPr>
        <p:spPr bwMode="auto">
          <a:xfrm>
            <a:off x="5288072" y="3059902"/>
            <a:ext cx="674068" cy="1188318"/>
          </a:xfrm>
          <a:prstGeom prst="bentConnector3">
            <a:avLst/>
          </a:prstGeom>
          <a:solidFill>
            <a:srgbClr val="FFFF99"/>
          </a:solidFill>
          <a:ln w="9525" cap="flat" cmpd="sng" algn="ctr">
            <a:solidFill>
              <a:srgbClr val="764CEE"/>
            </a:solidFill>
            <a:prstDash val="solid"/>
            <a:round/>
            <a:headEnd type="none" w="med" len="med"/>
            <a:tailEnd type="none" w="med" len="med"/>
          </a:ln>
          <a:effectLst/>
        </p:spPr>
      </p:cxnSp>
      <p:cxnSp>
        <p:nvCxnSpPr>
          <p:cNvPr id="32" name="カギ線コネクタ 31"/>
          <p:cNvCxnSpPr>
            <a:stCxn id="9" idx="3"/>
            <a:endCxn id="47" idx="1"/>
          </p:cNvCxnSpPr>
          <p:nvPr/>
        </p:nvCxnSpPr>
        <p:spPr bwMode="auto">
          <a:xfrm>
            <a:off x="5288072" y="3059902"/>
            <a:ext cx="655155" cy="1681433"/>
          </a:xfrm>
          <a:prstGeom prst="bentConnector3">
            <a:avLst/>
          </a:prstGeom>
          <a:solidFill>
            <a:srgbClr val="FFFF99"/>
          </a:solidFill>
          <a:ln w="9525" cap="flat" cmpd="sng" algn="ctr">
            <a:solidFill>
              <a:srgbClr val="8A71C9"/>
            </a:solidFill>
            <a:prstDash val="solid"/>
            <a:round/>
            <a:headEnd type="none" w="med" len="med"/>
            <a:tailEnd type="none" w="med" len="med"/>
          </a:ln>
          <a:effectLst/>
        </p:spPr>
      </p:cxnSp>
      <p:cxnSp>
        <p:nvCxnSpPr>
          <p:cNvPr id="34" name="カギ線コネクタ 33"/>
          <p:cNvCxnSpPr>
            <a:stCxn id="9" idx="3"/>
            <a:endCxn id="48" idx="1"/>
          </p:cNvCxnSpPr>
          <p:nvPr/>
        </p:nvCxnSpPr>
        <p:spPr bwMode="auto">
          <a:xfrm>
            <a:off x="5288072" y="3059902"/>
            <a:ext cx="674068" cy="2132759"/>
          </a:xfrm>
          <a:prstGeom prst="bentConnector3">
            <a:avLst/>
          </a:prstGeom>
          <a:solidFill>
            <a:srgbClr val="FFFF99"/>
          </a:solidFill>
          <a:ln w="9525" cap="flat" cmpd="sng" algn="ctr">
            <a:solidFill>
              <a:srgbClr val="764CEE"/>
            </a:solidFill>
            <a:prstDash val="solid"/>
            <a:round/>
            <a:headEnd type="none" w="med" len="med"/>
            <a:tailEnd type="none" w="med" len="med"/>
          </a:ln>
          <a:effectLst/>
        </p:spPr>
      </p:cxnSp>
      <p:cxnSp>
        <p:nvCxnSpPr>
          <p:cNvPr id="36" name="カギ線コネクタ 35"/>
          <p:cNvCxnSpPr>
            <a:stCxn id="9" idx="3"/>
            <a:endCxn id="49" idx="1"/>
          </p:cNvCxnSpPr>
          <p:nvPr/>
        </p:nvCxnSpPr>
        <p:spPr bwMode="auto">
          <a:xfrm>
            <a:off x="5288072" y="3059902"/>
            <a:ext cx="655154" cy="2584084"/>
          </a:xfrm>
          <a:prstGeom prst="bentConnector3">
            <a:avLst/>
          </a:prstGeom>
          <a:solidFill>
            <a:srgbClr val="FFFF99"/>
          </a:solidFill>
          <a:ln w="9525" cap="flat" cmpd="sng" algn="ctr">
            <a:solidFill>
              <a:srgbClr val="8A71C9"/>
            </a:solidFill>
            <a:prstDash val="solid"/>
            <a:round/>
            <a:headEnd type="none" w="med" len="med"/>
            <a:tailEnd type="none" w="med" len="med"/>
          </a:ln>
          <a:effectLst/>
        </p:spPr>
      </p:cxnSp>
      <p:sp>
        <p:nvSpPr>
          <p:cNvPr id="40" name="フリーフォーム 39"/>
          <p:cNvSpPr/>
          <p:nvPr/>
        </p:nvSpPr>
        <p:spPr bwMode="auto">
          <a:xfrm>
            <a:off x="237995" y="1039660"/>
            <a:ext cx="8655484" cy="4860099"/>
          </a:xfrm>
          <a:custGeom>
            <a:avLst/>
            <a:gdLst>
              <a:gd name="connsiteX0" fmla="*/ 0 w 8655484"/>
              <a:gd name="connsiteY0" fmla="*/ 25052 h 4860099"/>
              <a:gd name="connsiteX1" fmla="*/ 8655484 w 8655484"/>
              <a:gd name="connsiteY1" fmla="*/ 0 h 4860099"/>
              <a:gd name="connsiteX2" fmla="*/ 8630432 w 8655484"/>
              <a:gd name="connsiteY2" fmla="*/ 4835047 h 4860099"/>
              <a:gd name="connsiteX3" fmla="*/ 5198301 w 8655484"/>
              <a:gd name="connsiteY3" fmla="*/ 4860099 h 4860099"/>
              <a:gd name="connsiteX4" fmla="*/ 5185775 w 8655484"/>
              <a:gd name="connsiteY4" fmla="*/ 2379945 h 4860099"/>
              <a:gd name="connsiteX5" fmla="*/ 25052 w 8655484"/>
              <a:gd name="connsiteY5" fmla="*/ 2417524 h 4860099"/>
              <a:gd name="connsiteX6" fmla="*/ 0 w 8655484"/>
              <a:gd name="connsiteY6" fmla="*/ 25052 h 4860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55484" h="4860099">
                <a:moveTo>
                  <a:pt x="0" y="25052"/>
                </a:moveTo>
                <a:lnTo>
                  <a:pt x="8655484" y="0"/>
                </a:lnTo>
                <a:lnTo>
                  <a:pt x="8630432" y="4835047"/>
                </a:lnTo>
                <a:lnTo>
                  <a:pt x="5198301" y="4860099"/>
                </a:lnTo>
                <a:cubicBezTo>
                  <a:pt x="5194126" y="4033381"/>
                  <a:pt x="5189950" y="3206663"/>
                  <a:pt x="5185775" y="2379945"/>
                </a:cubicBezTo>
                <a:lnTo>
                  <a:pt x="25052" y="2417524"/>
                </a:lnTo>
                <a:lnTo>
                  <a:pt x="0" y="25052"/>
                </a:lnTo>
                <a:close/>
              </a:path>
            </a:pathLst>
          </a:custGeom>
          <a:noFill/>
          <a:ln w="19050" cap="flat" cmpd="sng" algn="ctr">
            <a:solidFill>
              <a:srgbClr val="C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Tree>
    <p:extLst>
      <p:ext uri="{BB962C8B-B14F-4D97-AF65-F5344CB8AC3E}">
        <p14:creationId xmlns:p14="http://schemas.microsoft.com/office/powerpoint/2010/main" val="739136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指導計画を作成する</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982980" y="975846"/>
            <a:ext cx="7486650" cy="2224112"/>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600"/>
              </a:lnSpc>
              <a:buFont typeface="Wingdings"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とは認知症ケアに関する研修を全体をどう展開するのかの計画である</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600"/>
              </a:lnSpc>
              <a:buFont typeface="Wingdings"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は次の視点から検討する</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914400" lvl="1" indent="-514350">
              <a:lnSpc>
                <a:spcPts val="3600"/>
              </a:lnSpc>
              <a:buFont typeface="Arial" panose="020B0604020202020204" pitchFamily="34" charset="0"/>
              <a:buChar char="•"/>
              <a:defRPr/>
            </a:pPr>
            <a:r>
              <a:rPr lang="ja-JP" altLang="en-US" sz="20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指導上の小単位をつくり、主題名をつける→指導順序を決める→指導のねらい、主な指導内容を決める→時間を配分する→指導方法を検討す</a:t>
            </a:r>
            <a:r>
              <a:rPr lang="ja-JP" altLang="en-US" sz="2000" b="1"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る</a:t>
            </a:r>
            <a:endParaRPr lang="en-US" altLang="ja-JP" sz="20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600"/>
              </a:lnSpc>
              <a:buFont typeface="Wingdings" pitchFamily="2" charset="2"/>
              <a:buChar char="l"/>
              <a:defRPr/>
            </a:pP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作成</a:t>
            </a: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あ</a:t>
            </a: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たっては、研修の設定理由（学習者観、教材観、指導者観）や指導目標などを考慮する</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600"/>
              </a:lnSpc>
              <a:buFont typeface="Wingdings" pitchFamily="2" charset="2"/>
              <a:buChar char="l"/>
              <a:defRPr/>
            </a:pPr>
            <a:r>
              <a:rPr lang="ja-JP" altLang="en-US" sz="2000" b="1"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学習者</a:t>
            </a:r>
            <a:r>
              <a:rPr lang="ja-JP" altLang="en-US" sz="20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の反応を確認し、計画を微調整しながら実施する</a:t>
            </a:r>
            <a:endParaRPr lang="en-US" altLang="ja-JP" sz="20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bwMode="auto">
          <a:xfrm>
            <a:off x="622076" y="5349922"/>
            <a:ext cx="8194378" cy="140572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342900" marR="0" indent="-342900" defTabSz="914400" rtl="0" eaLnBrk="1" fontAlgn="base" latinLnBrk="0" hangingPunct="1">
              <a:lnSpc>
                <a:spcPct val="100000"/>
              </a:lnSpc>
              <a:spcBef>
                <a:spcPct val="0"/>
              </a:spcBef>
              <a:spcAft>
                <a:spcPct val="0"/>
              </a:spcAft>
              <a:buClrTx/>
              <a:buSzTx/>
              <a:buFont typeface="Wingdings" panose="05000000000000000000" pitchFamily="2" charset="2"/>
              <a:buChar char="n"/>
              <a:tabLst/>
            </a:pPr>
            <a:r>
              <a:rPr lang="ja-JP" altLang="en-US" sz="2000" b="1" dirty="0" smtClean="0">
                <a:solidFill>
                  <a:schemeClr val="tx1"/>
                </a:solidFill>
                <a:latin typeface="HG創英角ﾎﾟｯﾌﾟ体" panose="040B0A09000000000000" pitchFamily="49" charset="-128"/>
                <a:ea typeface="HG創英角ﾎﾟｯﾌﾟ体" panose="040B0A09000000000000" pitchFamily="49" charset="-128"/>
              </a:rPr>
              <a:t>パイロットテストをやってみても</a:t>
            </a:r>
            <a:r>
              <a:rPr lang="ja-JP" altLang="en-US" sz="2000" b="1" dirty="0" err="1" smtClean="0">
                <a:solidFill>
                  <a:schemeClr val="tx1"/>
                </a:solidFill>
                <a:latin typeface="HG創英角ﾎﾟｯﾌﾟ体" panose="040B0A09000000000000" pitchFamily="49" charset="-128"/>
                <a:ea typeface="HG創英角ﾎﾟｯﾌﾟ体" panose="040B0A09000000000000" pitchFamily="49" charset="-128"/>
              </a:rPr>
              <a:t>よで</a:t>
            </a:r>
            <a:r>
              <a:rPr lang="ja-JP" altLang="en-US" sz="2000" b="1" dirty="0" smtClean="0">
                <a:solidFill>
                  <a:schemeClr val="tx1"/>
                </a:solidFill>
                <a:latin typeface="HG創英角ﾎﾟｯﾌﾟ体" panose="040B0A09000000000000" pitchFamily="49" charset="-128"/>
                <a:ea typeface="HG創英角ﾎﾟｯﾌﾟ体" panose="040B0A09000000000000" pitchFamily="49" charset="-128"/>
              </a:rPr>
              <a:t>しょう。</a:t>
            </a:r>
            <a:endParaRPr lang="en-US" altLang="ja-JP" sz="2000" b="1" dirty="0" smtClean="0">
              <a:solidFill>
                <a:schemeClr val="tx1"/>
              </a:solidFill>
              <a:latin typeface="HG創英角ﾎﾟｯﾌﾟ体" panose="040B0A09000000000000" pitchFamily="49" charset="-128"/>
              <a:ea typeface="HG創英角ﾎﾟｯﾌﾟ体" panose="040B0A09000000000000" pitchFamily="49" charset="-128"/>
            </a:endParaRPr>
          </a:p>
          <a:p>
            <a:pPr marL="342900" marR="0" indent="-342900" defTabSz="914400" rtl="0" eaLnBrk="1" fontAlgn="base" latinLnBrk="0" hangingPunct="1">
              <a:lnSpc>
                <a:spcPct val="100000"/>
              </a:lnSpc>
              <a:spcBef>
                <a:spcPct val="0"/>
              </a:spcBef>
              <a:spcAft>
                <a:spcPct val="0"/>
              </a:spcAft>
              <a:buClrTx/>
              <a:buSzTx/>
              <a:buFont typeface="Wingdings" panose="05000000000000000000" pitchFamily="2" charset="2"/>
              <a:buChar char="n"/>
              <a:tabLst/>
            </a:pPr>
            <a:r>
              <a:rPr lang="ja-JP" altLang="en-US" sz="2000" b="1" dirty="0">
                <a:solidFill>
                  <a:schemeClr val="tx1"/>
                </a:solidFill>
                <a:latin typeface="HG創英角ﾎﾟｯﾌﾟ体" panose="040B0A09000000000000" pitchFamily="49" charset="-128"/>
                <a:ea typeface="HG創英角ﾎﾟｯﾌﾟ体" panose="040B0A09000000000000" pitchFamily="49" charset="-128"/>
              </a:rPr>
              <a:t>現状</a:t>
            </a:r>
            <a:r>
              <a:rPr lang="ja-JP" altLang="en-US" sz="2000" b="1" dirty="0" smtClean="0">
                <a:solidFill>
                  <a:schemeClr val="tx1"/>
                </a:solidFill>
                <a:latin typeface="HG創英角ﾎﾟｯﾌﾟ体" panose="040B0A09000000000000" pitchFamily="49" charset="-128"/>
                <a:ea typeface="HG創英角ﾎﾟｯﾌﾟ体" panose="040B0A09000000000000" pitchFamily="49" charset="-128"/>
              </a:rPr>
              <a:t>分析が必要：主観性と客観性をもって適切に</a:t>
            </a:r>
            <a:endParaRPr lang="en-US" altLang="ja-JP" sz="2000" b="1" dirty="0" smtClean="0">
              <a:solidFill>
                <a:schemeClr val="tx1"/>
              </a:solidFill>
              <a:latin typeface="HG創英角ﾎﾟｯﾌﾟ体" panose="040B0A09000000000000" pitchFamily="49" charset="-128"/>
              <a:ea typeface="HG創英角ﾎﾟｯﾌﾟ体" panose="040B0A09000000000000" pitchFamily="49" charset="-128"/>
            </a:endParaRPr>
          </a:p>
          <a:p>
            <a:pPr marL="342900" marR="0" indent="-342900" defTabSz="914400" rtl="0" eaLnBrk="1" fontAlgn="base" latinLnBrk="0" hangingPunct="1">
              <a:lnSpc>
                <a:spcPct val="100000"/>
              </a:lnSpc>
              <a:spcBef>
                <a:spcPct val="0"/>
              </a:spcBef>
              <a:spcAft>
                <a:spcPct val="0"/>
              </a:spcAft>
              <a:buClrTx/>
              <a:buSzTx/>
              <a:buFont typeface="Wingdings" panose="05000000000000000000" pitchFamily="2" charset="2"/>
              <a:buChar char="n"/>
              <a:tabLst/>
            </a:pPr>
            <a:r>
              <a:rPr lang="ja-JP" altLang="en-US" sz="2000" b="1" dirty="0" smtClean="0">
                <a:solidFill>
                  <a:schemeClr val="tx1"/>
                </a:solidFill>
                <a:latin typeface="HG創英角ﾎﾟｯﾌﾟ体" panose="040B0A09000000000000" pitchFamily="49" charset="-128"/>
                <a:ea typeface="HG創英角ﾎﾟｯﾌﾟ体" panose="040B0A09000000000000" pitchFamily="49" charset="-128"/>
              </a:rPr>
              <a:t>認知症ケアのように包括的に、多職種、多機関などを</a:t>
            </a:r>
            <a:endParaRPr lang="en-US" altLang="ja-JP" sz="2000" b="1" dirty="0" smtClean="0">
              <a:solidFill>
                <a:schemeClr val="tx1"/>
              </a:solidFill>
              <a:latin typeface="HG創英角ﾎﾟｯﾌﾟ体" panose="040B0A09000000000000" pitchFamily="49" charset="-128"/>
              <a:ea typeface="HG創英角ﾎﾟｯﾌﾟ体" panose="040B0A09000000000000" pitchFamily="49" charset="-128"/>
            </a:endParaRPr>
          </a:p>
          <a:p>
            <a:pPr marR="0" defTabSz="914400" rtl="0" eaLnBrk="1" fontAlgn="base" latinLnBrk="0" hangingPunct="1">
              <a:lnSpc>
                <a:spcPct val="100000"/>
              </a:lnSpc>
              <a:spcBef>
                <a:spcPct val="0"/>
              </a:spcBef>
              <a:spcAft>
                <a:spcPct val="0"/>
              </a:spcAft>
              <a:buClrTx/>
              <a:buSzTx/>
              <a:tabLst/>
            </a:pPr>
            <a:r>
              <a:rPr lang="ja-JP" altLang="en-US" sz="2000" b="1" dirty="0">
                <a:solidFill>
                  <a:schemeClr val="tx1"/>
                </a:solidFill>
                <a:latin typeface="HG創英角ﾎﾟｯﾌﾟ体" panose="040B0A09000000000000" pitchFamily="49" charset="-128"/>
                <a:ea typeface="HG創英角ﾎﾟｯﾌﾟ体" panose="040B0A09000000000000" pitchFamily="49" charset="-128"/>
              </a:rPr>
              <a:t>　</a:t>
            </a:r>
            <a:r>
              <a:rPr lang="ja-JP" altLang="en-US" sz="2000" b="1" dirty="0" smtClean="0">
                <a:solidFill>
                  <a:schemeClr val="tx1"/>
                </a:solidFill>
                <a:latin typeface="HG創英角ﾎﾟｯﾌﾟ体" panose="040B0A09000000000000" pitchFamily="49" charset="-128"/>
                <a:ea typeface="HG創英角ﾎﾟｯﾌﾟ体" panose="040B0A09000000000000" pitchFamily="49" charset="-128"/>
              </a:rPr>
              <a:t>　構成に含めてみると良い。</a:t>
            </a:r>
            <a:endParaRPr lang="en-US" altLang="ja-JP" sz="2000" b="1" dirty="0" smtClean="0">
              <a:solidFill>
                <a:schemeClr val="tx1"/>
              </a:solidFill>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4062144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指導計画のフォーマット</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2" name="表 1"/>
          <p:cNvGraphicFramePr>
            <a:graphicFrameLocks noGrp="1"/>
          </p:cNvGraphicFramePr>
          <p:nvPr>
            <p:extLst>
              <p:ext uri="{D42A27DB-BD31-4B8C-83A1-F6EECF244321}">
                <p14:modId xmlns:p14="http://schemas.microsoft.com/office/powerpoint/2010/main" val="1143820641"/>
              </p:ext>
            </p:extLst>
          </p:nvPr>
        </p:nvGraphicFramePr>
        <p:xfrm>
          <a:off x="379709" y="1263183"/>
          <a:ext cx="8457904" cy="5110962"/>
        </p:xfrm>
        <a:graphic>
          <a:graphicData uri="http://schemas.openxmlformats.org/drawingml/2006/table">
            <a:tbl>
              <a:tblPr firstRow="1" bandRow="1">
                <a:tableStyleId>{21E4AEA4-8DFA-4A89-87EB-49C32662AFE0}</a:tableStyleId>
              </a:tblPr>
              <a:tblGrid>
                <a:gridCol w="689884"/>
                <a:gridCol w="918183"/>
                <a:gridCol w="1870240"/>
                <a:gridCol w="1489782"/>
                <a:gridCol w="3489815"/>
              </a:tblGrid>
              <a:tr h="315096">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時間</a:t>
                      </a:r>
                      <a:endParaRPr kumimoji="1" lang="ja-JP" altLang="en-US"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主題</a:t>
                      </a:r>
                      <a:endParaRPr kumimoji="1" lang="ja-JP" altLang="en-US"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指導のねらい</a:t>
                      </a:r>
                      <a:endParaRPr kumimoji="1" lang="ja-JP" altLang="en-US"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指導内容</a:t>
                      </a:r>
                      <a:endParaRPr kumimoji="1" lang="ja-JP" altLang="en-US"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指導方法・指導上の留意点</a:t>
                      </a:r>
                    </a:p>
                  </a:txBody>
                  <a:tcPr/>
                </a:tc>
              </a:tr>
              <a:tr h="1427027">
                <a:tc>
                  <a:txBody>
                    <a:bodyPr/>
                    <a:lstStyle/>
                    <a:p>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分</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アセスメントの目的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認知症者のアセスメントの目的について理解できる。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認知症者のアセスメント</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認知症ケアにおけるアセスメントの目的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日常的なアセスメントの例を示しながら、認知症者の特性と関連付けながら学習する。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r>
              <a:tr h="1427027">
                <a:tc>
                  <a:txBody>
                    <a:bodyPr/>
                    <a:lstStyle/>
                    <a:p>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分</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アセスメントの視点</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認知症者のアセスメントの視点について理解できる。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p>
                  </a:txBody>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r>
              <a:tr h="1855135">
                <a:tc>
                  <a:txBody>
                    <a:bodyPr/>
                    <a:lstStyle/>
                    <a:p>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分</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B w="38100" cap="flat" cmpd="sng" algn="ctr">
                      <a:solidFill>
                        <a:srgbClr val="764CEE"/>
                      </a:solidFill>
                      <a:prstDash val="sysDash"/>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観察とアセスメント</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B w="38100" cap="flat" cmpd="sng" algn="ctr">
                      <a:solidFill>
                        <a:srgbClr val="764CEE"/>
                      </a:solidFill>
                      <a:prstDash val="sysDash"/>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多角的な観察とアセスメントの必要性について理解できる。</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B w="38100" cap="flat" cmpd="sng" algn="ctr">
                      <a:solidFill>
                        <a:srgbClr val="764CEE"/>
                      </a:solidFill>
                      <a:prstDash val="sysDash"/>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B w="38100" cap="flat" cmpd="sng" algn="ctr">
                      <a:solidFill>
                        <a:srgbClr val="764CEE"/>
                      </a:solidFill>
                      <a:prstDash val="sysDash"/>
                      <a:round/>
                      <a:headEnd type="none" w="med" len="med"/>
                      <a:tailEnd type="none" w="med" len="med"/>
                    </a:lnB>
                  </a:tcPr>
                </a:tc>
                <a:tc>
                  <a: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lnB w="38100" cap="flat" cmpd="sng" algn="ctr">
                      <a:solidFill>
                        <a:srgbClr val="764CEE"/>
                      </a:solidFill>
                      <a:prstDash val="sysDash"/>
                      <a:round/>
                      <a:headEnd type="none" w="med" len="med"/>
                      <a:tailEnd type="none" w="med" len="med"/>
                    </a:lnB>
                  </a:tcPr>
                </a:tc>
              </a:tr>
            </a:tbl>
          </a:graphicData>
        </a:graphic>
      </p:graphicFrame>
    </p:spTree>
    <p:extLst>
      <p:ext uri="{BB962C8B-B14F-4D97-AF65-F5344CB8AC3E}">
        <p14:creationId xmlns:p14="http://schemas.microsoft.com/office/powerpoint/2010/main" val="2316955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研修結果の評価</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78466" y="1762126"/>
            <a:ext cx="8470570" cy="4160152"/>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研修会</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ごとに研修委員会で評価する（研修会委員や　　　関係者による質的な評価、受講した職員アンケート　から見る評価など）</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buNone/>
              <a:defRPr/>
            </a:pPr>
            <a:r>
              <a:rPr lang="ja-JP" altLang="en-US" sz="28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質的評価</a:t>
            </a: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受講した職員の反応や、研修後のケアや　　意欲の変化など、数字では表しにくいが重要な情報が　　得られる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buNone/>
              <a:defRPr/>
            </a:pPr>
            <a:r>
              <a:rPr lang="ja-JP" altLang="en-US" sz="28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アンケート評価</a:t>
            </a: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内容</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が興味や関心に沿っていたか、テーマや講師の選定が適切であったかなどに加えて、　開催の時期や回数・時間、今後のケアに役立つ内容であったかなどの情報が得られる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647555" y="1158110"/>
            <a:ext cx="8183839" cy="523220"/>
          </a:xfrm>
          <a:prstGeom prst="rect">
            <a:avLst/>
          </a:prstGeom>
        </p:spPr>
        <p:txBody>
          <a:bodyPr wrap="square">
            <a:spAutoFit/>
          </a:bodyPr>
          <a:lstStyle/>
          <a:p>
            <a:r>
              <a:rPr lang="ja-JP" altLang="en-US" sz="2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研修結果を評価し、次年度の計画に反映する</a:t>
            </a:r>
            <a:endParaRPr lang="ja-JP" altLang="en-US" sz="2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19592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指導案の作成</a:t>
            </a:r>
          </a:p>
        </p:txBody>
      </p:sp>
      <p:sp>
        <p:nvSpPr>
          <p:cNvPr id="7" name="Rectangle 3"/>
          <p:cNvSpPr>
            <a:spLocks noChangeArrowheads="1"/>
          </p:cNvSpPr>
          <p:nvPr/>
        </p:nvSpPr>
        <p:spPr bwMode="auto">
          <a:xfrm>
            <a:off x="379711" y="82332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5" name="コンテンツ プレースホルダ 2"/>
          <p:cNvSpPr txBox="1">
            <a:spLocks/>
          </p:cNvSpPr>
          <p:nvPr/>
        </p:nvSpPr>
        <p:spPr>
          <a:xfrm>
            <a:off x="695640" y="1364284"/>
            <a:ext cx="7924800" cy="5029200"/>
          </a:xfrm>
          <a:prstGeom prst="rect">
            <a:avLst/>
          </a:prstGeom>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FontTx/>
              <a:buNone/>
            </a:pPr>
            <a:r>
              <a:rPr lang="ja-JP" altLang="en-US" sz="2800" b="1" kern="0" dirty="0" smtClean="0">
                <a:latin typeface="Meiryo UI" panose="020B0604030504040204" pitchFamily="50" charset="-128"/>
                <a:ea typeface="Meiryo UI" panose="020B0604030504040204" pitchFamily="50" charset="-128"/>
              </a:rPr>
              <a:t>研修名</a:t>
            </a:r>
            <a:r>
              <a:rPr lang="ja-JP" altLang="en-US" sz="2800" b="1" kern="0" dirty="0">
                <a:latin typeface="Meiryo UI" panose="020B0604030504040204" pitchFamily="50" charset="-128"/>
                <a:ea typeface="Meiryo UI" panose="020B0604030504040204" pitchFamily="50" charset="-128"/>
              </a:rPr>
              <a:t>：看護職員向け認知症対応力向上</a:t>
            </a:r>
            <a:r>
              <a:rPr lang="ja-JP" altLang="en-US" sz="2800" b="1" kern="0" dirty="0" smtClean="0">
                <a:latin typeface="Meiryo UI" panose="020B0604030504040204" pitchFamily="50" charset="-128"/>
                <a:ea typeface="Meiryo UI" panose="020B0604030504040204" pitchFamily="50" charset="-128"/>
              </a:rPr>
              <a:t>研修</a:t>
            </a:r>
            <a:endParaRPr lang="en-US" altLang="ja-JP" sz="2800" b="1" kern="0" dirty="0" smtClean="0">
              <a:latin typeface="Meiryo UI" panose="020B0604030504040204" pitchFamily="50" charset="-128"/>
              <a:ea typeface="Meiryo UI" panose="020B0604030504040204" pitchFamily="50" charset="-128"/>
            </a:endParaRPr>
          </a:p>
          <a:p>
            <a:pPr>
              <a:buFontTx/>
              <a:buNone/>
            </a:pPr>
            <a:r>
              <a:rPr lang="ja-JP" altLang="en-US" sz="2800" b="1" kern="0" dirty="0">
                <a:latin typeface="Meiryo UI" panose="020B0604030504040204" pitchFamily="50" charset="-128"/>
                <a:ea typeface="Meiryo UI" panose="020B0604030504040204" pitchFamily="50" charset="-128"/>
              </a:rPr>
              <a:t>　</a:t>
            </a:r>
            <a:r>
              <a:rPr lang="ja-JP" altLang="en-US" sz="2800" b="1" kern="0" dirty="0" smtClean="0">
                <a:latin typeface="Meiryo UI" panose="020B0604030504040204" pitchFamily="50" charset="-128"/>
                <a:ea typeface="Meiryo UI" panose="020B0604030504040204" pitchFamily="50" charset="-128"/>
              </a:rPr>
              <a:t>　　　　（</a:t>
            </a:r>
            <a:r>
              <a:rPr lang="ja-JP" altLang="en-US" sz="2800" b="1" kern="0" dirty="0">
                <a:latin typeface="Meiryo UI" panose="020B0604030504040204" pitchFamily="50" charset="-128"/>
                <a:ea typeface="Meiryo UI" panose="020B0604030504040204" pitchFamily="50" charset="-128"/>
              </a:rPr>
              <a:t>基礎知識編）</a:t>
            </a:r>
            <a:endParaRPr lang="en-US" altLang="ja-JP" sz="2800" b="1" kern="0" dirty="0" smtClean="0">
              <a:latin typeface="Meiryo UI" panose="020B0604030504040204" pitchFamily="50" charset="-128"/>
              <a:ea typeface="Meiryo UI" panose="020B0604030504040204" pitchFamily="50" charset="-128"/>
            </a:endParaRPr>
          </a:p>
          <a:p>
            <a:pPr>
              <a:buFontTx/>
              <a:buNone/>
            </a:pPr>
            <a:r>
              <a:rPr lang="ja-JP" altLang="ja-JP" sz="2800" b="1" kern="0" dirty="0" smtClean="0">
                <a:latin typeface="Meiryo UI" panose="020B0604030504040204" pitchFamily="50" charset="-128"/>
                <a:ea typeface="Meiryo UI" panose="020B0604030504040204" pitchFamily="50" charset="-128"/>
              </a:rPr>
              <a:t>施設名：○○○ </a:t>
            </a:r>
            <a:r>
              <a:rPr lang="ja-JP" altLang="en-US" sz="2800" b="1" kern="0" dirty="0" smtClean="0">
                <a:latin typeface="Meiryo UI" panose="020B0604030504040204" pitchFamily="50" charset="-128"/>
                <a:ea typeface="Meiryo UI" panose="020B0604030504040204" pitchFamily="50" charset="-128"/>
              </a:rPr>
              <a:t>　　　</a:t>
            </a:r>
            <a:r>
              <a:rPr lang="ja-JP" altLang="ja-JP" sz="2800" b="1" kern="0" dirty="0" smtClean="0">
                <a:latin typeface="Meiryo UI" panose="020B0604030504040204" pitchFamily="50" charset="-128"/>
                <a:ea typeface="Meiryo UI" panose="020B0604030504040204" pitchFamily="50" charset="-128"/>
              </a:rPr>
              <a:t>指導者：○、○、○・・・</a:t>
            </a:r>
          </a:p>
          <a:p>
            <a:pPr>
              <a:buFontTx/>
              <a:buNone/>
            </a:pPr>
            <a:r>
              <a:rPr lang="ja-JP" altLang="ja-JP" sz="2800" b="1" kern="0" dirty="0" smtClean="0">
                <a:latin typeface="Meiryo UI" panose="020B0604030504040204" pitchFamily="50" charset="-128"/>
                <a:ea typeface="Meiryo UI" panose="020B0604030504040204" pitchFamily="50" charset="-128"/>
              </a:rPr>
              <a:t>対象者：○病棟・○名</a:t>
            </a:r>
            <a:r>
              <a:rPr lang="en-US" altLang="ja-JP" sz="2800" b="1" kern="0" dirty="0" smtClean="0">
                <a:latin typeface="Meiryo UI" panose="020B0604030504040204" pitchFamily="50" charset="-128"/>
                <a:ea typeface="Meiryo UI" panose="020B0604030504040204" pitchFamily="50" charset="-128"/>
              </a:rPr>
              <a:t>(</a:t>
            </a:r>
            <a:r>
              <a:rPr lang="ja-JP" altLang="en-US" sz="2800" b="1" kern="0" dirty="0" smtClean="0">
                <a:latin typeface="Meiryo UI" panose="020B0604030504040204" pitchFamily="50" charset="-128"/>
                <a:ea typeface="Meiryo UI" panose="020B0604030504040204" pitchFamily="50" charset="-128"/>
              </a:rPr>
              <a:t>新人　名、既卒　名</a:t>
            </a:r>
            <a:r>
              <a:rPr lang="en-US" altLang="ja-JP" sz="2800" b="1" kern="0" dirty="0" smtClean="0">
                <a:latin typeface="Meiryo UI" panose="020B0604030504040204" pitchFamily="50" charset="-128"/>
                <a:ea typeface="Meiryo UI" panose="020B0604030504040204" pitchFamily="50" charset="-128"/>
              </a:rPr>
              <a:t>)</a:t>
            </a:r>
            <a:endParaRPr lang="ja-JP" altLang="ja-JP" sz="2800" b="1" kern="0" dirty="0" smtClean="0">
              <a:latin typeface="Meiryo UI" panose="020B0604030504040204" pitchFamily="50" charset="-128"/>
              <a:ea typeface="Meiryo UI" panose="020B0604030504040204" pitchFamily="50" charset="-128"/>
            </a:endParaRPr>
          </a:p>
          <a:p>
            <a:pPr>
              <a:buFontTx/>
              <a:buNone/>
            </a:pPr>
            <a:r>
              <a:rPr lang="ja-JP" altLang="ja-JP" sz="2800" b="1" kern="0" dirty="0" smtClean="0">
                <a:latin typeface="Meiryo UI" panose="020B0604030504040204" pitchFamily="50" charset="-128"/>
                <a:ea typeface="Meiryo UI" panose="020B0604030504040204" pitchFamily="50" charset="-128"/>
              </a:rPr>
              <a:t>指導年月日：○○年○月○日</a:t>
            </a:r>
            <a:r>
              <a:rPr lang="ja-JP" altLang="en-US" sz="2800" b="1" kern="0" dirty="0" smtClean="0">
                <a:latin typeface="Meiryo UI" panose="020B0604030504040204" pitchFamily="50" charset="-128"/>
                <a:ea typeface="Meiryo UI" panose="020B0604030504040204" pitchFamily="50" charset="-128"/>
              </a:rPr>
              <a:t>　　</a:t>
            </a:r>
            <a:r>
              <a:rPr lang="ja-JP" altLang="ja-JP" sz="2800" b="1" kern="0" dirty="0" smtClean="0">
                <a:latin typeface="Meiryo UI" panose="020B0604030504040204" pitchFamily="50" charset="-128"/>
                <a:ea typeface="Meiryo UI" panose="020B0604030504040204" pitchFamily="50" charset="-128"/>
              </a:rPr>
              <a:t>○：○～○：○</a:t>
            </a:r>
          </a:p>
          <a:p>
            <a:pPr>
              <a:buFontTx/>
              <a:buNone/>
            </a:pPr>
            <a:r>
              <a:rPr lang="en-US" altLang="ja-JP" sz="2800" b="1" kern="0" dirty="0" smtClean="0">
                <a:latin typeface="Meiryo UI" panose="020B0604030504040204" pitchFamily="50" charset="-128"/>
                <a:ea typeface="Meiryo UI" panose="020B0604030504040204" pitchFamily="50" charset="-128"/>
              </a:rPr>
              <a:t>Ⅰ.</a:t>
            </a:r>
            <a:r>
              <a:rPr lang="ja-JP" altLang="en-US" sz="2800" b="1" kern="0" dirty="0" smtClean="0">
                <a:latin typeface="Meiryo UI" panose="020B0604030504040204" pitchFamily="50" charset="-128"/>
                <a:ea typeface="Meiryo UI" panose="020B0604030504040204" pitchFamily="50" charset="-128"/>
              </a:rPr>
              <a:t> 教材の方略</a:t>
            </a:r>
            <a:r>
              <a:rPr lang="ja-JP" altLang="ja-JP" sz="2800" b="1" kern="0" dirty="0" smtClean="0">
                <a:latin typeface="Meiryo UI" panose="020B0604030504040204" pitchFamily="50" charset="-128"/>
                <a:ea typeface="Meiryo UI" panose="020B0604030504040204" pitchFamily="50" charset="-128"/>
              </a:rPr>
              <a:t>（教材観、</a:t>
            </a:r>
            <a:r>
              <a:rPr lang="ja-JP" altLang="en-US" sz="2800" b="1" kern="0" dirty="0" smtClean="0">
                <a:latin typeface="Meiryo UI" panose="020B0604030504040204" pitchFamily="50" charset="-128"/>
                <a:ea typeface="Meiryo UI" panose="020B0604030504040204" pitchFamily="50" charset="-128"/>
              </a:rPr>
              <a:t>学習者</a:t>
            </a:r>
            <a:r>
              <a:rPr lang="ja-JP" altLang="ja-JP" sz="2800" b="1" kern="0" dirty="0" smtClean="0">
                <a:latin typeface="Meiryo UI" panose="020B0604030504040204" pitchFamily="50" charset="-128"/>
                <a:ea typeface="Meiryo UI" panose="020B0604030504040204" pitchFamily="50" charset="-128"/>
              </a:rPr>
              <a:t>観、指導観）</a:t>
            </a:r>
          </a:p>
          <a:p>
            <a:pPr>
              <a:buFontTx/>
              <a:buNone/>
            </a:pPr>
            <a:r>
              <a:rPr lang="en-US" altLang="ja-JP" sz="2800" b="1" kern="0" dirty="0" smtClean="0">
                <a:latin typeface="Meiryo UI" panose="020B0604030504040204" pitchFamily="50" charset="-128"/>
                <a:ea typeface="Meiryo UI" panose="020B0604030504040204" pitchFamily="50" charset="-128"/>
              </a:rPr>
              <a:t>Ⅱ.</a:t>
            </a:r>
            <a:r>
              <a:rPr lang="ja-JP" altLang="en-US" sz="2800" b="1" kern="0" dirty="0" smtClean="0">
                <a:latin typeface="Meiryo UI" panose="020B0604030504040204" pitchFamily="50" charset="-128"/>
                <a:ea typeface="Meiryo UI" panose="020B0604030504040204" pitchFamily="50" charset="-128"/>
              </a:rPr>
              <a:t> </a:t>
            </a:r>
            <a:r>
              <a:rPr lang="ja-JP" altLang="ja-JP" sz="2800" b="1" kern="0" dirty="0" smtClean="0">
                <a:latin typeface="Meiryo UI" panose="020B0604030504040204" pitchFamily="50" charset="-128"/>
                <a:ea typeface="Meiryo UI" panose="020B0604030504040204" pitchFamily="50" charset="-128"/>
              </a:rPr>
              <a:t>指導目標</a:t>
            </a:r>
          </a:p>
          <a:p>
            <a:pPr>
              <a:buFontTx/>
              <a:buNone/>
            </a:pPr>
            <a:r>
              <a:rPr lang="en-US" altLang="ja-JP" sz="2800" b="1" kern="0" dirty="0" smtClean="0">
                <a:latin typeface="Meiryo UI" panose="020B0604030504040204" pitchFamily="50" charset="-128"/>
                <a:ea typeface="Meiryo UI" panose="020B0604030504040204" pitchFamily="50" charset="-128"/>
              </a:rPr>
              <a:t>Ⅲ.</a:t>
            </a:r>
            <a:r>
              <a:rPr lang="ja-JP" altLang="en-US" sz="2800" b="1" kern="0" dirty="0" smtClean="0">
                <a:latin typeface="Meiryo UI" panose="020B0604030504040204" pitchFamily="50" charset="-128"/>
                <a:ea typeface="Meiryo UI" panose="020B0604030504040204" pitchFamily="50" charset="-128"/>
              </a:rPr>
              <a:t> </a:t>
            </a:r>
            <a:r>
              <a:rPr lang="ja-JP" altLang="ja-JP" sz="2800" b="1" kern="0" dirty="0" smtClean="0">
                <a:latin typeface="Meiryo UI" panose="020B0604030504040204" pitchFamily="50" charset="-128"/>
                <a:ea typeface="Meiryo UI" panose="020B0604030504040204" pitchFamily="50" charset="-128"/>
              </a:rPr>
              <a:t>指導</a:t>
            </a:r>
            <a:r>
              <a:rPr lang="ja-JP" altLang="en-US" sz="2800" b="1" kern="0" dirty="0" smtClean="0">
                <a:latin typeface="Meiryo UI" panose="020B0604030504040204" pitchFamily="50" charset="-128"/>
                <a:ea typeface="Meiryo UI" panose="020B0604030504040204" pitchFamily="50" charset="-128"/>
              </a:rPr>
              <a:t>計画</a:t>
            </a:r>
            <a:endParaRPr lang="ja-JP" altLang="ja-JP" sz="2800" b="1" kern="0" dirty="0" smtClean="0">
              <a:latin typeface="Meiryo UI" panose="020B0604030504040204" pitchFamily="50" charset="-128"/>
              <a:ea typeface="Meiryo UI" panose="020B0604030504040204" pitchFamily="50" charset="-128"/>
            </a:endParaRPr>
          </a:p>
          <a:p>
            <a:pPr>
              <a:buFontTx/>
              <a:buNone/>
            </a:pPr>
            <a:r>
              <a:rPr lang="en-US" altLang="ja-JP" sz="2800" b="1" kern="0" dirty="0" smtClean="0">
                <a:latin typeface="Meiryo UI" panose="020B0604030504040204" pitchFamily="50" charset="-128"/>
                <a:ea typeface="Meiryo UI" panose="020B0604030504040204" pitchFamily="50" charset="-128"/>
              </a:rPr>
              <a:t>Ⅳ</a:t>
            </a:r>
            <a:r>
              <a:rPr lang="ja-JP" altLang="en-US" sz="2800" b="1" kern="0" dirty="0" err="1" smtClean="0">
                <a:latin typeface="Meiryo UI" panose="020B0604030504040204" pitchFamily="50" charset="-128"/>
                <a:ea typeface="Meiryo UI" panose="020B0604030504040204" pitchFamily="50" charset="-128"/>
              </a:rPr>
              <a:t>．</a:t>
            </a:r>
            <a:r>
              <a:rPr lang="ja-JP" altLang="ja-JP" sz="2800" b="1" kern="0" dirty="0" smtClean="0">
                <a:latin typeface="Meiryo UI" panose="020B0604030504040204" pitchFamily="50" charset="-128"/>
                <a:ea typeface="Meiryo UI" panose="020B0604030504040204" pitchFamily="50" charset="-128"/>
              </a:rPr>
              <a:t>本時の評価</a:t>
            </a:r>
          </a:p>
          <a:p>
            <a:endParaRPr lang="ja-JP" altLang="en-US" sz="2800" b="1" kern="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5659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869743" y="685650"/>
            <a:ext cx="6478605" cy="5454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36" tIns="41468" rIns="82936" bIns="41468" anchor="b">
            <a:spAutoFit/>
          </a:bodyPr>
          <a:lstStyle>
            <a:lvl1pPr defTabSz="908050" eaLnBrk="0" hangingPunct="0">
              <a:defRPr kumimoji="1" sz="3600">
                <a:solidFill>
                  <a:schemeClr val="tx1"/>
                </a:solidFill>
                <a:latin typeface="Arial" pitchFamily="34" charset="0"/>
                <a:ea typeface="ＭＳ Ｐゴシック" pitchFamily="50" charset="-128"/>
              </a:defRPr>
            </a:lvl1pPr>
            <a:lvl2pPr marL="742950" indent="-285750" defTabSz="908050" eaLnBrk="0" hangingPunct="0">
              <a:defRPr kumimoji="1" sz="3600">
                <a:solidFill>
                  <a:schemeClr val="tx1"/>
                </a:solidFill>
                <a:latin typeface="Arial" pitchFamily="34" charset="0"/>
                <a:ea typeface="ＭＳ Ｐゴシック" pitchFamily="50" charset="-128"/>
              </a:defRPr>
            </a:lvl2pPr>
            <a:lvl3pPr marL="1143000" indent="-228600" defTabSz="908050" eaLnBrk="0" hangingPunct="0">
              <a:defRPr kumimoji="1" sz="3600">
                <a:solidFill>
                  <a:schemeClr val="tx1"/>
                </a:solidFill>
                <a:latin typeface="Arial" pitchFamily="34" charset="0"/>
                <a:ea typeface="ＭＳ Ｐゴシック" pitchFamily="50" charset="-128"/>
              </a:defRPr>
            </a:lvl3pPr>
            <a:lvl4pPr marL="1600200" indent="-228600" defTabSz="908050" eaLnBrk="0" hangingPunct="0">
              <a:defRPr kumimoji="1" sz="3600">
                <a:solidFill>
                  <a:schemeClr val="tx1"/>
                </a:solidFill>
                <a:latin typeface="Arial" pitchFamily="34" charset="0"/>
                <a:ea typeface="ＭＳ Ｐゴシック" pitchFamily="50" charset="-128"/>
              </a:defRPr>
            </a:lvl4pPr>
            <a:lvl5pPr marL="2057400" indent="-228600" defTabSz="908050" eaLnBrk="0" hangingPunct="0">
              <a:defRPr kumimoji="1" sz="3600">
                <a:solidFill>
                  <a:schemeClr val="tx1"/>
                </a:solidFill>
                <a:latin typeface="Arial" pitchFamily="34" charset="0"/>
                <a:ea typeface="ＭＳ Ｐゴシック" pitchFamily="50" charset="-128"/>
              </a:defRPr>
            </a:lvl5pPr>
            <a:lvl6pPr marL="25146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2400"/>
              </a:spcBef>
            </a:pPr>
            <a:r>
              <a:rPr lang="ja-JP" altLang="en-US"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基本知識 編</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180</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対応力向上</a:t>
            </a:r>
            <a:r>
              <a:rPr lang="ja-JP" altLang="en-US" sz="2400" b="1" i="1" u="sng"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編（</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480</a:t>
            </a:r>
            <a:r>
              <a:rPr lang="ja-JP" altLang="en-US" sz="21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endPar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認知症</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せん妄</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地域連携</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事例検討</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認知症、せん妄</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rgbClr val="6344B2"/>
                </a:solidFill>
                <a:latin typeface="Meiryo UI" pitchFamily="50" charset="-128"/>
                <a:ea typeface="Meiryo UI" pitchFamily="50" charset="-128"/>
                <a:cs typeface="Meiryo UI" pitchFamily="50" charset="-128"/>
              </a:rPr>
              <a:t> </a:t>
            </a:r>
            <a:r>
              <a:rPr lang="en-US" altLang="ja-JP" sz="2400" b="1" u="sng" dirty="0" smtClean="0">
                <a:solidFill>
                  <a:srgbClr val="6344B2"/>
                </a:solidFill>
                <a:latin typeface="Trebuchet MS" panose="020B0603020202020204" pitchFamily="34" charset="0"/>
                <a:ea typeface="Meiryo UI" pitchFamily="50" charset="-128"/>
                <a:cs typeface="Meiryo UI" pitchFamily="50" charset="-128"/>
              </a:rPr>
              <a:t>3</a:t>
            </a:r>
            <a:r>
              <a:rPr lang="en-US" altLang="ja-JP" sz="2400" b="1" u="sng" dirty="0" smtClean="0">
                <a:solidFill>
                  <a:srgbClr val="6344B2"/>
                </a:solidFill>
                <a:latin typeface="Meiryo UI" pitchFamily="50" charset="-128"/>
                <a:ea typeface="Meiryo UI" pitchFamily="50" charset="-128"/>
                <a:cs typeface="Meiryo UI" pitchFamily="50" charset="-128"/>
              </a:rPr>
              <a:t>.</a:t>
            </a:r>
            <a:r>
              <a:rPr lang="ja-JP" altLang="en-US" sz="2400" b="1" u="sng" dirty="0" smtClean="0">
                <a:solidFill>
                  <a:srgbClr val="6344B2"/>
                </a:solidFill>
                <a:latin typeface="Meiryo UI" pitchFamily="50" charset="-128"/>
                <a:ea typeface="Meiryo UI" pitchFamily="50" charset="-128"/>
                <a:cs typeface="Meiryo UI" pitchFamily="50" charset="-128"/>
              </a:rPr>
              <a:t> マネジメント</a:t>
            </a:r>
            <a:r>
              <a:rPr lang="ja-JP" altLang="en-US" sz="2400" b="1" u="sng" dirty="0">
                <a:solidFill>
                  <a:srgbClr val="6344B2"/>
                </a:solidFill>
                <a:latin typeface="Meiryo UI" pitchFamily="50" charset="-128"/>
                <a:ea typeface="Meiryo UI" pitchFamily="50" charset="-128"/>
                <a:cs typeface="Meiryo UI" pitchFamily="50" charset="-128"/>
              </a:rPr>
              <a:t> </a:t>
            </a:r>
            <a:r>
              <a:rPr lang="ja-JP" altLang="en-US" sz="2400" b="1" i="1" u="sng" dirty="0" smtClean="0">
                <a:solidFill>
                  <a:srgbClr val="6344B2"/>
                </a:solidFill>
                <a:latin typeface="Meiryo UI" pitchFamily="50" charset="-128"/>
                <a:ea typeface="Meiryo UI" pitchFamily="50" charset="-128"/>
                <a:cs typeface="Meiryo UI" pitchFamily="50" charset="-128"/>
              </a:rPr>
              <a:t>編（</a:t>
            </a:r>
            <a:r>
              <a:rPr lang="en-US" altLang="ja-JP" sz="2400" b="1" u="sng" dirty="0" smtClean="0">
                <a:solidFill>
                  <a:srgbClr val="6344B2"/>
                </a:solidFill>
                <a:latin typeface="Trebuchet MS" panose="020B0603020202020204" pitchFamily="34" charset="0"/>
                <a:ea typeface="Meiryo UI" pitchFamily="50" charset="-128"/>
                <a:cs typeface="Meiryo UI" pitchFamily="50" charset="-128"/>
              </a:rPr>
              <a:t>420</a:t>
            </a:r>
            <a:r>
              <a:rPr lang="ja-JP" altLang="en-US" sz="2100" b="1" u="sng" dirty="0" smtClean="0">
                <a:solidFill>
                  <a:srgbClr val="6344B2"/>
                </a:solidFill>
                <a:latin typeface="Meiryo UI" pitchFamily="50" charset="-128"/>
                <a:ea typeface="Meiryo UI" pitchFamily="50" charset="-128"/>
                <a:cs typeface="Meiryo UI" pitchFamily="50" charset="-128"/>
              </a:rPr>
              <a:t>分</a:t>
            </a:r>
            <a:r>
              <a:rPr lang="ja-JP" altLang="en-US" sz="2400" b="1" u="sng" dirty="0" smtClean="0">
                <a:solidFill>
                  <a:srgbClr val="6344B2"/>
                </a:solidFill>
                <a:latin typeface="Meiryo UI" pitchFamily="50" charset="-128"/>
                <a:ea typeface="Meiryo UI" pitchFamily="50" charset="-128"/>
                <a:cs typeface="Meiryo UI" pitchFamily="50" charset="-128"/>
              </a:rPr>
              <a:t>）</a:t>
            </a:r>
            <a:endParaRPr lang="en-US" altLang="ja-JP" sz="2400" b="1" u="sng" dirty="0" smtClean="0">
              <a:solidFill>
                <a:srgbClr val="6344B2"/>
              </a:solidFill>
              <a:latin typeface="Meiryo UI" pitchFamily="50" charset="-128"/>
              <a:ea typeface="Meiryo UI" pitchFamily="50" charset="-128"/>
              <a:cs typeface="Meiryo UI" pitchFamily="50" charset="-128"/>
            </a:endParaRPr>
          </a:p>
          <a:p>
            <a:pPr eaLnBrk="1" hangingPunct="1">
              <a:spcBef>
                <a:spcPts val="600"/>
              </a:spcBef>
              <a:spcAft>
                <a:spcPts val="0"/>
              </a:spcAft>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マネジメント</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1200"/>
              </a:spcBef>
              <a:spcAft>
                <a:spcPts val="1200"/>
              </a:spcAft>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人材育成</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800" b="1" dirty="0">
                <a:solidFill>
                  <a:srgbClr val="6344B2"/>
                </a:solidFill>
                <a:latin typeface="Meiryo UI" pitchFamily="50" charset="-128"/>
                <a:ea typeface="Meiryo UI" pitchFamily="50" charset="-128"/>
                <a:cs typeface="Meiryo UI" pitchFamily="50" charset="-128"/>
              </a:rPr>
              <a:t> </a:t>
            </a:r>
            <a:r>
              <a:rPr lang="ja-JP" altLang="en-US" sz="2800" b="1" dirty="0" smtClean="0">
                <a:solidFill>
                  <a:srgbClr val="6344B2"/>
                </a:solidFill>
                <a:latin typeface="Meiryo UI" pitchFamily="50" charset="-128"/>
                <a:ea typeface="Meiryo UI" pitchFamily="50" charset="-128"/>
                <a:cs typeface="Meiryo UI" pitchFamily="50" charset="-128"/>
              </a:rPr>
              <a:t>  </a:t>
            </a:r>
            <a:r>
              <a:rPr lang="en-US" altLang="ja-JP" sz="2800" b="1" dirty="0" smtClean="0">
                <a:solidFill>
                  <a:srgbClr val="6344B2"/>
                </a:solidFill>
                <a:latin typeface="Meiryo UI" pitchFamily="50" charset="-128"/>
                <a:ea typeface="Meiryo UI" pitchFamily="50" charset="-128"/>
                <a:cs typeface="Meiryo UI" pitchFamily="50" charset="-128"/>
              </a:rPr>
              <a:t>(</a:t>
            </a:r>
            <a:r>
              <a:rPr lang="en-US" altLang="ja-JP" sz="2800" b="1" dirty="0" smtClean="0">
                <a:solidFill>
                  <a:srgbClr val="6344B2"/>
                </a:solidFill>
                <a:latin typeface="Trebuchet MS" panose="020B0603020202020204" pitchFamily="34" charset="0"/>
                <a:ea typeface="Meiryo UI" pitchFamily="50" charset="-128"/>
                <a:cs typeface="Meiryo UI" pitchFamily="50" charset="-128"/>
              </a:rPr>
              <a:t>3</a:t>
            </a:r>
            <a:r>
              <a:rPr lang="en-US" altLang="ja-JP" sz="2800" b="1" dirty="0" smtClean="0">
                <a:solidFill>
                  <a:srgbClr val="6344B2"/>
                </a:solidFill>
                <a:latin typeface="Meiryo UI" pitchFamily="50" charset="-128"/>
                <a:ea typeface="Meiryo UI" pitchFamily="50" charset="-128"/>
                <a:cs typeface="Meiryo UI" pitchFamily="50" charset="-128"/>
              </a:rPr>
              <a:t>)</a:t>
            </a:r>
            <a:r>
              <a:rPr lang="ja-JP" altLang="en-US" sz="2800" b="1" dirty="0" smtClean="0">
                <a:solidFill>
                  <a:srgbClr val="6344B2"/>
                </a:solidFill>
                <a:latin typeface="Meiryo UI" pitchFamily="50" charset="-128"/>
                <a:ea typeface="Meiryo UI" pitchFamily="50" charset="-128"/>
                <a:cs typeface="Meiryo UI" pitchFamily="50" charset="-128"/>
              </a:rPr>
              <a:t> </a:t>
            </a:r>
            <a:r>
              <a:rPr lang="en-US" altLang="ja-JP" sz="2800" b="1" dirty="0" smtClean="0">
                <a:solidFill>
                  <a:srgbClr val="6344B2"/>
                </a:solidFill>
                <a:latin typeface="Trebuchet MS" panose="020B0603020202020204" pitchFamily="34" charset="0"/>
                <a:ea typeface="Meiryo UI" pitchFamily="50" charset="-128"/>
                <a:cs typeface="Meiryo UI" pitchFamily="50" charset="-128"/>
              </a:rPr>
              <a:t>GW</a:t>
            </a:r>
            <a:r>
              <a:rPr lang="ja-JP" altLang="en-US" sz="2800" b="1" dirty="0" smtClean="0">
                <a:solidFill>
                  <a:srgbClr val="6344B2"/>
                </a:solidFill>
                <a:latin typeface="Meiryo UI" pitchFamily="50" charset="-128"/>
                <a:ea typeface="Meiryo UI" pitchFamily="50" charset="-128"/>
                <a:cs typeface="Meiryo UI" pitchFamily="50" charset="-128"/>
              </a:rPr>
              <a:t>  ①自施設の現状</a:t>
            </a:r>
            <a:endParaRPr lang="en-US" altLang="ja-JP" sz="2800" b="1" dirty="0" smtClean="0">
              <a:solidFill>
                <a:srgbClr val="6344B2"/>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000" b="1"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②人材育成計画の策定</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24421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組織を分析する</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67544" y="1556792"/>
            <a:ext cx="8352928"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PPM</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Product Portfolio Management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分析</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SWOT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分析</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マッキンゼーの７</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S</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による分析</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組織現象の統合的コンティンジェンシー・モデルによる分析</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379711" y="5147975"/>
            <a:ext cx="8590813" cy="584775"/>
          </a:xfrm>
          <a:prstGeom prst="rect">
            <a:avLst/>
          </a:prstGeom>
        </p:spPr>
        <p:txBody>
          <a:bodyPr wrap="none">
            <a:spAutoFit/>
          </a:bodyPr>
          <a:lstStyle/>
          <a:p>
            <a:r>
              <a:rPr lang="ja-JP" altLang="en-US" sz="3200" b="1"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医療現場で多く用いられている</a:t>
            </a:r>
            <a:r>
              <a:rPr lang="en-US" altLang="ja-JP" sz="3200" b="1"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SWOT</a:t>
            </a:r>
            <a:r>
              <a:rPr lang="ja-JP" altLang="en-US" sz="3200" b="1"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分析を紹介</a:t>
            </a:r>
            <a:endParaRPr lang="ja-JP" altLang="en-US" sz="3200" b="1" dirty="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645397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en-US" altLang="ja-JP" sz="2800" b="1" dirty="0" smtClean="0">
                <a:solidFill>
                  <a:srgbClr val="777777"/>
                </a:solidFill>
                <a:latin typeface="Meiryo UI" pitchFamily="50" charset="-128"/>
                <a:ea typeface="Meiryo UI" pitchFamily="50" charset="-128"/>
                <a:cs typeface="Meiryo UI" pitchFamily="50" charset="-128"/>
              </a:rPr>
              <a:t>SWOT</a:t>
            </a:r>
            <a:r>
              <a:rPr lang="ja-JP" altLang="en-US" sz="2800" b="1" dirty="0" smtClean="0">
                <a:solidFill>
                  <a:srgbClr val="777777"/>
                </a:solidFill>
                <a:latin typeface="Meiryo UI" pitchFamily="50" charset="-128"/>
                <a:ea typeface="Meiryo UI" pitchFamily="50" charset="-128"/>
                <a:cs typeface="Meiryo UI" pitchFamily="50" charset="-128"/>
              </a:rPr>
              <a:t>分析とは</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6" name="コンテンツ プレースホルダ 2"/>
          <p:cNvSpPr txBox="1">
            <a:spLocks/>
          </p:cNvSpPr>
          <p:nvPr/>
        </p:nvSpPr>
        <p:spPr>
          <a:xfrm>
            <a:off x="431540" y="1196752"/>
            <a:ext cx="8280920"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１９７０年代初頭に、経営学者ケネス・</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・アンドリュースが提唱した、組織のビジョンや戦略を立案する際に使用する現状分析の手法である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SWOT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とは分析の枠となる“</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Strength”,</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Weakness</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Opportunity”,</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Threat”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の４つの頭文字を並べたものである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buFontTx/>
              <a:buNone/>
              <a:defRPr/>
            </a:pP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184807906"/>
              </p:ext>
            </p:extLst>
          </p:nvPr>
        </p:nvGraphicFramePr>
        <p:xfrm>
          <a:off x="503693" y="4389573"/>
          <a:ext cx="8064896" cy="1994563"/>
        </p:xfrm>
        <a:graphic>
          <a:graphicData uri="http://schemas.openxmlformats.org/drawingml/2006/table">
            <a:tbl>
              <a:tblPr firstRow="1" bandRow="1">
                <a:tableStyleId>{5940675A-B579-460E-94D1-54222C63F5DA}</a:tableStyleId>
              </a:tblPr>
              <a:tblGrid>
                <a:gridCol w="853930"/>
                <a:gridCol w="3605483"/>
                <a:gridCol w="3605483"/>
              </a:tblGrid>
              <a:tr h="370840">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内部環境要因</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強み（</a:t>
                      </a:r>
                      <a:r>
                        <a:rPr kumimoji="1" lang="en-US" altLang="ja-JP"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S</a:t>
                      </a:r>
                      <a:r>
                        <a:rPr kumimoji="1" lang="ja-JP" altLang="en-US"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W</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r h="612803">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algn="ctr"/>
                      <a:r>
                        <a:rPr kumimoji="1"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組織のもっている強みは？</a:t>
                      </a:r>
                      <a:endParaRPr kumimoji="1"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組織のもっている弱みは？</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外部環境要因</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機会（</a:t>
                      </a:r>
                      <a:r>
                        <a:rPr kumimoji="1" lang="en-US" altLang="ja-JP"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O</a:t>
                      </a:r>
                      <a:r>
                        <a:rPr kumimoji="1" lang="ja-JP" altLang="en-US"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脅威（</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T</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r h="370840">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algn="ctr"/>
                      <a:r>
                        <a:rPr kumimoji="1"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組織を成長させていくために</a:t>
                      </a:r>
                      <a:endParaRPr kumimoji="1" lang="en-US" altLang="ja-JP"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利用可能な環境要因は？</a:t>
                      </a:r>
                      <a:endParaRPr kumimoji="1"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組織が成長していくうえで</a:t>
                      </a:r>
                      <a:endParaRPr kumimoji="1" lang="en-US" altLang="ja-JP"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妨げとなる環境要因は？</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2" name="正方形/長方形 1"/>
          <p:cNvSpPr/>
          <p:nvPr/>
        </p:nvSpPr>
        <p:spPr>
          <a:xfrm>
            <a:off x="-189711" y="6384136"/>
            <a:ext cx="4572000" cy="338554"/>
          </a:xfrm>
          <a:prstGeom prst="rect">
            <a:avLst/>
          </a:prstGeom>
        </p:spPr>
        <p:txBody>
          <a:bodyPr>
            <a:spAutoFit/>
          </a:bodyPr>
          <a:lstStyle/>
          <a:p>
            <a:pPr algn="ct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図：</a:t>
            </a:r>
            <a:r>
              <a:rPr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SWOT</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分析の基本フレームワーク</a:t>
            </a:r>
            <a:endPar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60596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en-US" altLang="ja-JP" sz="2800" b="1" dirty="0" smtClean="0">
                <a:solidFill>
                  <a:srgbClr val="777777"/>
                </a:solidFill>
                <a:latin typeface="Meiryo UI" pitchFamily="50" charset="-128"/>
                <a:ea typeface="Meiryo UI" pitchFamily="50" charset="-128"/>
                <a:cs typeface="Meiryo UI" pitchFamily="50" charset="-128"/>
              </a:rPr>
              <a:t>SWOT</a:t>
            </a:r>
            <a:r>
              <a:rPr lang="ja-JP" altLang="en-US" sz="2800" b="1" dirty="0" smtClean="0">
                <a:solidFill>
                  <a:srgbClr val="777777"/>
                </a:solidFill>
                <a:latin typeface="Meiryo UI" pitchFamily="50" charset="-128"/>
                <a:ea typeface="Meiryo UI" pitchFamily="50" charset="-128"/>
                <a:cs typeface="Meiryo UI" pitchFamily="50" charset="-128"/>
              </a:rPr>
              <a:t>分析の例</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10" name="表 9"/>
          <p:cNvGraphicFramePr>
            <a:graphicFrameLocks noGrp="1"/>
          </p:cNvGraphicFramePr>
          <p:nvPr>
            <p:extLst>
              <p:ext uri="{D42A27DB-BD31-4B8C-83A1-F6EECF244321}">
                <p14:modId xmlns:p14="http://schemas.microsoft.com/office/powerpoint/2010/main" val="3279127769"/>
              </p:ext>
            </p:extLst>
          </p:nvPr>
        </p:nvGraphicFramePr>
        <p:xfrm>
          <a:off x="251520" y="1700808"/>
          <a:ext cx="8640961" cy="4328160"/>
        </p:xfrm>
        <a:graphic>
          <a:graphicData uri="http://schemas.openxmlformats.org/drawingml/2006/table">
            <a:tbl>
              <a:tblPr firstRow="1" bandRow="1">
                <a:tableStyleId>{5940675A-B579-460E-94D1-54222C63F5DA}</a:tableStyleId>
              </a:tblPr>
              <a:tblGrid>
                <a:gridCol w="1152128"/>
                <a:gridCol w="3600400"/>
                <a:gridCol w="3888433"/>
              </a:tblGrid>
              <a:tr h="360040">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内部環境要因</a:t>
                      </a:r>
                      <a:endPar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（病棟内）</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強み（</a:t>
                      </a:r>
                      <a:r>
                        <a:rPr kumimoji="1" lang="en-US" altLang="ja-JP"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S</a:t>
                      </a:r>
                      <a:r>
                        <a:rPr kumimoji="1" lang="ja-JP" altLang="en-US"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W</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r h="929187">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救急入院を受けて、患者増に貢献している</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スタッフの転倒防止に対する意識が高い</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安全リンクナースが活躍して、レベル０～１のインシデントレポートが増化した</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安全管理の研修会への参加率が高い</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入院時、転倒転落アセスメントシートを活用し、実施率が９０％である</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認知症高齢者の大腿骨頸部骨折用パスを作成中である</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医師と関係がよい</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認知症看護認定看護師がいる</a:t>
                      </a:r>
                      <a:endPar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病床利用率</a:t>
                      </a:r>
                      <a:r>
                        <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80.2</a:t>
                      </a: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％、平均在院日数</a:t>
                      </a:r>
                      <a:r>
                        <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20.5</a:t>
                      </a: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日である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後方連携病院がなく退院調整が困難である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認知症高齢者の入院が多く、転倒アクシデントが病棟全体の</a:t>
                      </a:r>
                      <a:r>
                        <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％を占める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転倒転落予測アセスメントシートが複雑で時間がかかる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認知症や在宅支援に関する看護師の知識が不足している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新人看護師の転倒リスクのアセスメント力が弱い</a:t>
                      </a:r>
                      <a:endPar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1237">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外部環境要因</a:t>
                      </a:r>
                      <a:endPar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（病棟外・院外）</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機会（</a:t>
                      </a:r>
                      <a:r>
                        <a:rPr kumimoji="1" lang="en-US" altLang="ja-JP"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O</a:t>
                      </a:r>
                      <a:r>
                        <a:rPr kumimoji="1" lang="ja-JP" altLang="en-US" b="1" dirty="0" smtClean="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脅威（</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T</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r h="970547">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地域連携室と連携がよい</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認知症ケア加算が新設された</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登録医制度をとっている</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キャリア開発システムが確立している</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病院機能評価の更新がある</a:t>
                      </a:r>
                      <a:endPar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退院にリアルタイムに対応ができないときがある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高齢化が進み認知症高齢者が増化する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退院調整がますます困難になる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合併症をもつ認知症高齢者の入院が増化する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退院先がなく急性期病院として機能しなくなる</a:t>
                      </a:r>
                      <a:endPar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302009301"/>
              </p:ext>
            </p:extLst>
          </p:nvPr>
        </p:nvGraphicFramePr>
        <p:xfrm>
          <a:off x="251520" y="1052736"/>
          <a:ext cx="8640960" cy="370840"/>
        </p:xfrm>
        <a:graphic>
          <a:graphicData uri="http://schemas.openxmlformats.org/drawingml/2006/table">
            <a:tbl>
              <a:tblPr firstRow="1" bandRow="1">
                <a:tableStyleId>{5C22544A-7EE6-4342-B048-85BDC9FD1C3A}</a:tableStyleId>
              </a:tblPr>
              <a:tblGrid>
                <a:gridCol w="8640960"/>
              </a:tblGrid>
              <a:tr h="370840">
                <a:tc>
                  <a:txBody>
                    <a:bodyPr/>
                    <a:lstStyle/>
                    <a:p>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例：看護部目標→医療事故を防ぎ、安全で安心できる質の高い看護を提供する</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bl>
          </a:graphicData>
        </a:graphic>
      </p:graphicFrame>
      <p:sp>
        <p:nvSpPr>
          <p:cNvPr id="12" name="ストライプ矢印 11"/>
          <p:cNvSpPr/>
          <p:nvPr/>
        </p:nvSpPr>
        <p:spPr>
          <a:xfrm rot="5400000">
            <a:off x="4499992" y="908720"/>
            <a:ext cx="144016" cy="1296144"/>
          </a:xfrm>
          <a:prstGeom prst="stripedRightArrow">
            <a:avLst/>
          </a:prstGeom>
          <a:solidFill>
            <a:schemeClr val="accent2">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0" dirty="0" smtClean="0">
              <a:solidFill>
                <a:schemeClr val="accent2"/>
              </a:solidFill>
              <a:latin typeface="+mn-ea"/>
            </a:endParaRPr>
          </a:p>
        </p:txBody>
      </p:sp>
      <p:sp>
        <p:nvSpPr>
          <p:cNvPr id="9" name="正方形/長方形 8"/>
          <p:cNvSpPr/>
          <p:nvPr/>
        </p:nvSpPr>
        <p:spPr>
          <a:xfrm>
            <a:off x="0" y="6561168"/>
            <a:ext cx="8949036" cy="276999"/>
          </a:xfrm>
          <a:prstGeom prst="rect">
            <a:avLst/>
          </a:prstGeom>
        </p:spPr>
        <p:txBody>
          <a:bodyPr wrap="square">
            <a:spAutoFit/>
          </a:bodyPr>
          <a:lstStyle/>
          <a:p>
            <a:pPr algn="ct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出典：原玲子</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看護師長・主任のための成果のみえる病棟目標の立て方</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,P62-63,</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日本看護協会出版会</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,2010</a:t>
            </a:r>
            <a:r>
              <a:rPr lang="ja-JP" altLang="en-US" sz="1200" b="1"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一部</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改変</a:t>
            </a:r>
          </a:p>
        </p:txBody>
      </p:sp>
    </p:spTree>
    <p:extLst>
      <p:ext uri="{BB962C8B-B14F-4D97-AF65-F5344CB8AC3E}">
        <p14:creationId xmlns:p14="http://schemas.microsoft.com/office/powerpoint/2010/main" val="35482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教育のプロセス</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948690" y="3173710"/>
            <a:ext cx="7780342"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教育のプロセス</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計画 </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plan </a:t>
            </a:r>
            <a:r>
              <a:rPr lang="ja-JP" altLang="en-US" sz="2800" b="1" kern="0" dirty="0" err="1">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実施 </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do </a:t>
            </a:r>
            <a:r>
              <a:rPr lang="ja-JP" altLang="en-US" sz="2800" b="1" kern="0"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評価</a:t>
            </a:r>
            <a:r>
              <a:rPr lang="en-US" altLang="ja-JP"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see </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の一連の過程である。</a:t>
            </a:r>
          </a:p>
          <a:p>
            <a:pPr marL="514350" indent="-514350">
              <a:lnSpc>
                <a:spcPts val="3800"/>
              </a:lnSpc>
              <a:spcBef>
                <a:spcPts val="1800"/>
              </a:spcBef>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その中で一番重きをおかれるのが指導計画</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で</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あり、重要</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な位置づけにある</a:t>
            </a: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bwMode="auto">
          <a:xfrm>
            <a:off x="259308" y="1241946"/>
            <a:ext cx="8469724" cy="1514902"/>
          </a:xfrm>
          <a:prstGeom prst="roundRect">
            <a:avLst/>
          </a:prstGeom>
          <a:solidFill>
            <a:srgbClr val="FFFF9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800" b="1" i="0" u="none" strike="noStrike" cap="none" normalizeH="0" baseline="0" dirty="0" smtClean="0">
                <a:ln>
                  <a:noFill/>
                </a:ln>
                <a:solidFill>
                  <a:schemeClr val="tx1"/>
                </a:solidFill>
                <a:latin typeface="Arial" charset="0"/>
                <a:ea typeface="ＭＳ Ｐゴシック" pitchFamily="50" charset="-128"/>
              </a:rPr>
              <a:t>「教育」というカリキュラムがあるため、この研修参加</a:t>
            </a:r>
            <a:endParaRPr kumimoji="1" lang="en-US" altLang="ja-JP" sz="2800" b="1" i="0" u="none" strike="noStrike" cap="none" normalizeH="0" baseline="0" dirty="0" smtClean="0">
              <a:ln>
                <a:noFill/>
              </a:ln>
              <a:solidFill>
                <a:schemeClr val="tx1"/>
              </a:solidFill>
              <a:latin typeface="Arial" charset="0"/>
              <a:ea typeface="ＭＳ Ｐゴシック"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800" b="1" i="0" u="none" strike="noStrike" cap="none" normalizeH="0" baseline="0" dirty="0" smtClean="0">
                <a:ln>
                  <a:noFill/>
                </a:ln>
                <a:solidFill>
                  <a:schemeClr val="tx1"/>
                </a:solidFill>
                <a:latin typeface="Arial" charset="0"/>
                <a:ea typeface="ＭＳ Ｐゴシック" pitchFamily="50" charset="-128"/>
              </a:rPr>
              <a:t>対象者要件を実習指導者研修を受けたレベル以上と</a:t>
            </a:r>
            <a:endParaRPr kumimoji="1" lang="en-US" altLang="ja-JP" sz="2800" b="1" i="0" u="none" strike="noStrike" cap="none" normalizeH="0" baseline="0" dirty="0" smtClean="0">
              <a:ln>
                <a:noFill/>
              </a:ln>
              <a:solidFill>
                <a:schemeClr val="tx1"/>
              </a:solidFill>
              <a:latin typeface="Arial" charset="0"/>
              <a:ea typeface="ＭＳ Ｐゴシック"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2800" b="1" dirty="0" smtClean="0">
                <a:latin typeface="Arial" charset="0"/>
              </a:rPr>
              <a:t>しました</a:t>
            </a:r>
            <a:r>
              <a:rPr lang="ja-JP" altLang="en-US" sz="2800" b="1" dirty="0">
                <a:latin typeface="Arial" charset="0"/>
              </a:rPr>
              <a:t>。</a:t>
            </a:r>
            <a:endParaRPr kumimoji="1" lang="ja-JP" altLang="en-US" sz="2800" b="1" i="0" u="none" strike="noStrike" cap="none" normalizeH="0" baseline="0" dirty="0" smtClean="0">
              <a:ln>
                <a:noFill/>
              </a:ln>
              <a:solidFill>
                <a:schemeClr val="tx1"/>
              </a:solidFill>
              <a:latin typeface="Arial" charset="0"/>
              <a:ea typeface="ＭＳ Ｐゴシック" pitchFamily="50" charset="-128"/>
            </a:endParaRPr>
          </a:p>
        </p:txBody>
      </p:sp>
    </p:spTree>
    <p:extLst>
      <p:ext uri="{BB962C8B-B14F-4D97-AF65-F5344CB8AC3E}">
        <p14:creationId xmlns:p14="http://schemas.microsoft.com/office/powerpoint/2010/main" val="26463830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クロス</a:t>
            </a:r>
            <a:r>
              <a:rPr lang="en-US" altLang="ja-JP" sz="2800" b="1" dirty="0" smtClean="0">
                <a:solidFill>
                  <a:srgbClr val="777777"/>
                </a:solidFill>
                <a:latin typeface="Meiryo UI" pitchFamily="50" charset="-128"/>
                <a:ea typeface="Meiryo UI" pitchFamily="50" charset="-128"/>
                <a:cs typeface="Meiryo UI" pitchFamily="50" charset="-128"/>
              </a:rPr>
              <a:t>SWOT</a:t>
            </a:r>
            <a:r>
              <a:rPr lang="ja-JP" altLang="en-US" sz="2800" b="1" dirty="0" smtClean="0">
                <a:solidFill>
                  <a:srgbClr val="777777"/>
                </a:solidFill>
                <a:latin typeface="Meiryo UI" pitchFamily="50" charset="-128"/>
                <a:ea typeface="Meiryo UI" pitchFamily="50" charset="-128"/>
                <a:cs typeface="Meiryo UI" pitchFamily="50" charset="-128"/>
              </a:rPr>
              <a:t>分析の方法</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15" name="コンテンツ プレースホルダ 2"/>
          <p:cNvSpPr txBox="1">
            <a:spLocks/>
          </p:cNvSpPr>
          <p:nvPr/>
        </p:nvSpPr>
        <p:spPr>
          <a:xfrm>
            <a:off x="395536" y="1196752"/>
            <a:ext cx="8352928" cy="3264829"/>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「強み</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機会」は、機会を利用して強みをさらに　　　　　　　　　　　　強化する「積極的戦略」は何かを検討する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「強み</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脅威」は、強みを活かし独自の戦略でチャンスをつくる「差別化戦略」を考える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「弱み</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機会」は、弱みを改善・克服する機会を　　　　　　　　逃さないためにはどうしたらよいかを検討する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「弱み</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脅威」では、病棟の弱みのために最悪の　　事態が起こらないように回避策を検討する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683568" y="5445224"/>
            <a:ext cx="8183839" cy="954107"/>
          </a:xfrm>
          <a:prstGeom prst="rect">
            <a:avLst/>
          </a:prstGeom>
        </p:spPr>
        <p:txBody>
          <a:bodyPr wrap="square">
            <a:spAutoFit/>
          </a:bodyPr>
          <a:lstStyle/>
          <a:p>
            <a:r>
              <a:rPr lang="ja-JP" altLang="en-US" sz="2800" b="1"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病院</a:t>
            </a:r>
            <a:r>
              <a:rPr lang="ja-JP" altLang="en-US" sz="2800" b="1"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の理念や看護部の目標を具現化していくために、</a:t>
            </a:r>
            <a:endParaRPr lang="en-US" altLang="ja-JP" sz="2800" b="1"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病棟で重点的に取り組むべき課題を検討する</a:t>
            </a:r>
            <a:endParaRPr lang="ja-JP" altLang="en-US" sz="2800" b="1" dirty="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728566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クロス</a:t>
            </a:r>
            <a:r>
              <a:rPr lang="en-US" altLang="ja-JP" sz="2800" b="1" dirty="0" smtClean="0">
                <a:solidFill>
                  <a:srgbClr val="777777"/>
                </a:solidFill>
                <a:latin typeface="Meiryo UI" pitchFamily="50" charset="-128"/>
                <a:ea typeface="Meiryo UI" pitchFamily="50" charset="-128"/>
                <a:cs typeface="Meiryo UI" pitchFamily="50" charset="-128"/>
              </a:rPr>
              <a:t>SWOT</a:t>
            </a:r>
            <a:r>
              <a:rPr lang="ja-JP" altLang="en-US" sz="2800" b="1" dirty="0" smtClean="0">
                <a:solidFill>
                  <a:srgbClr val="777777"/>
                </a:solidFill>
                <a:latin typeface="Meiryo UI" pitchFamily="50" charset="-128"/>
                <a:ea typeface="Meiryo UI" pitchFamily="50" charset="-128"/>
                <a:cs typeface="Meiryo UI" pitchFamily="50" charset="-128"/>
              </a:rPr>
              <a:t>分析の例①</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6" name="表 5"/>
          <p:cNvGraphicFramePr>
            <a:graphicFrameLocks noGrp="1"/>
          </p:cNvGraphicFramePr>
          <p:nvPr>
            <p:extLst>
              <p:ext uri="{D42A27DB-BD31-4B8C-83A1-F6EECF244321}">
                <p14:modId xmlns:p14="http://schemas.microsoft.com/office/powerpoint/2010/main" val="4071320976"/>
              </p:ext>
            </p:extLst>
          </p:nvPr>
        </p:nvGraphicFramePr>
        <p:xfrm>
          <a:off x="251520" y="1700808"/>
          <a:ext cx="8640961" cy="4328160"/>
        </p:xfrm>
        <a:graphic>
          <a:graphicData uri="http://schemas.openxmlformats.org/drawingml/2006/table">
            <a:tbl>
              <a:tblPr firstRow="1" bandRow="1">
                <a:tableStyleId>{5940675A-B579-460E-94D1-54222C63F5DA}</a:tableStyleId>
              </a:tblPr>
              <a:tblGrid>
                <a:gridCol w="1152128"/>
                <a:gridCol w="3600400"/>
                <a:gridCol w="3888433"/>
              </a:tblGrid>
              <a:tr h="360040">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内部環境要因</a:t>
                      </a:r>
                      <a:endPar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（病棟内）</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強み（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S</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W</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r h="929187">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救急入院を受けて、患者増に貢献している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スタッフの転倒防止に対する意識が高い</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安全リンクナースが活躍して、レベル０～１のインシデントレポートが増化した</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安全管理の研修会への参加率が高い</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入院時、転倒転落アセスメントシートを活用し、実施率が９０％である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認知症高齢者の大腿骨頸部骨折用パスを作成中である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医師と関係がよい</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認知症看護認定看護師がいる</a:t>
                      </a:r>
                      <a:endPar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indent="-180000" algn="l">
                        <a:buFont typeface="Arial" panose="020B0604020202020204" pitchFamily="34" charset="0"/>
                        <a:buChar char="•"/>
                      </a:pPr>
                      <a:r>
                        <a:rPr kumimoji="1" lang="ja-JP" altLang="en-US"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病床利用率</a:t>
                      </a:r>
                      <a:r>
                        <a:rPr kumimoji="1" lang="en-US" altLang="ja-JP"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80.2</a:t>
                      </a:r>
                      <a:r>
                        <a:rPr kumimoji="1" lang="ja-JP" altLang="en-US"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％、平均在院日数</a:t>
                      </a:r>
                      <a:r>
                        <a:rPr kumimoji="1" lang="en-US" altLang="ja-JP"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20.5</a:t>
                      </a:r>
                      <a:r>
                        <a:rPr kumimoji="1" lang="ja-JP" altLang="en-US"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日である</a:t>
                      </a:r>
                      <a:endParaRPr kumimoji="1" lang="en-US" altLang="ja-JP"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後方連携病院がなく退院調整が困難である</a:t>
                      </a:r>
                      <a:endParaRPr kumimoji="1" lang="en-US" altLang="ja-JP"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認知症高齢者の入院が多く、転倒アクシデントが病棟全体の</a:t>
                      </a:r>
                      <a:r>
                        <a:rPr kumimoji="1" lang="en-US" altLang="ja-JP"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％を占める</a:t>
                      </a:r>
                      <a:endParaRPr kumimoji="1" lang="en-US" altLang="ja-JP"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転倒転落予測アセスメントシートが複雑で時間がかかる</a:t>
                      </a:r>
                      <a:endParaRPr kumimoji="1" lang="en-US" altLang="ja-JP"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認知症や在宅支援に関する看護師の知識が不足している</a:t>
                      </a:r>
                      <a:endParaRPr kumimoji="1" lang="en-US" altLang="ja-JP"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新人看護師の転倒リスクのアセスメント力が弱い</a:t>
                      </a:r>
                      <a:endPar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1237">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外部環境要因</a:t>
                      </a:r>
                      <a:endPar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（病棟外・院外）</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機会（</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O</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脅威（</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T</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r h="970547">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地域連携室と連携がよい</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認知症ケア加算が新設された</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登録医制度をとっている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キャリア開発システムが確立している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病院機能評価の更新がある</a:t>
                      </a:r>
                      <a:endPar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退院にリアルタイムに対応ができないときがある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高齢化が進み認知症高齢者が増化する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退院調整がますます困難になる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合併症をもつ認知症高齢者の入院が増化する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退院先がなく急性期病院として機能しなくなる</a:t>
                      </a:r>
                      <a:endParaRPr kumimoji="1" lang="ja-JP" altLang="en-US" sz="14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06571312"/>
              </p:ext>
            </p:extLst>
          </p:nvPr>
        </p:nvGraphicFramePr>
        <p:xfrm>
          <a:off x="251520" y="1052736"/>
          <a:ext cx="8640960" cy="370840"/>
        </p:xfrm>
        <a:graphic>
          <a:graphicData uri="http://schemas.openxmlformats.org/drawingml/2006/table">
            <a:tbl>
              <a:tblPr firstRow="1" bandRow="1">
                <a:tableStyleId>{5C22544A-7EE6-4342-B048-85BDC9FD1C3A}</a:tableStyleId>
              </a:tblPr>
              <a:tblGrid>
                <a:gridCol w="8640960"/>
              </a:tblGrid>
              <a:tr h="370840">
                <a:tc>
                  <a:txBody>
                    <a:bodyPr/>
                    <a:lstStyle/>
                    <a:p>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例：看護部目標→医療事故を防ぎ、安全で安心できる質の高い看護を提供する</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bl>
          </a:graphicData>
        </a:graphic>
      </p:graphicFrame>
      <p:sp>
        <p:nvSpPr>
          <p:cNvPr id="9" name="ストライプ矢印 8"/>
          <p:cNvSpPr/>
          <p:nvPr/>
        </p:nvSpPr>
        <p:spPr>
          <a:xfrm rot="5400000">
            <a:off x="4499992" y="908720"/>
            <a:ext cx="144016" cy="1296144"/>
          </a:xfrm>
          <a:prstGeom prst="stripedRightArrow">
            <a:avLst/>
          </a:prstGeom>
          <a:solidFill>
            <a:schemeClr val="accent2">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0" dirty="0" smtClean="0">
              <a:solidFill>
                <a:schemeClr val="accent2"/>
              </a:solidFill>
              <a:latin typeface="+mn-ea"/>
            </a:endParaRPr>
          </a:p>
        </p:txBody>
      </p:sp>
      <p:cxnSp>
        <p:nvCxnSpPr>
          <p:cNvPr id="10" name="直線矢印コネクタ 9"/>
          <p:cNvCxnSpPr/>
          <p:nvPr/>
        </p:nvCxnSpPr>
        <p:spPr>
          <a:xfrm flipV="1">
            <a:off x="1547664" y="4221088"/>
            <a:ext cx="20324" cy="936104"/>
          </a:xfrm>
          <a:prstGeom prst="straightConnector1">
            <a:avLst/>
          </a:prstGeom>
          <a:ln w="66675">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V="1">
            <a:off x="8676456" y="4221088"/>
            <a:ext cx="20324" cy="936104"/>
          </a:xfrm>
          <a:prstGeom prst="straightConnector1">
            <a:avLst/>
          </a:prstGeom>
          <a:ln w="66675">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2" name="グループ化 11"/>
          <p:cNvGrpSpPr/>
          <p:nvPr/>
        </p:nvGrpSpPr>
        <p:grpSpPr>
          <a:xfrm>
            <a:off x="4355976" y="4059140"/>
            <a:ext cx="1260000" cy="1260000"/>
            <a:chOff x="4411816" y="4036565"/>
            <a:chExt cx="1260000" cy="1260000"/>
          </a:xfrm>
        </p:grpSpPr>
        <p:cxnSp>
          <p:nvCxnSpPr>
            <p:cNvPr id="13" name="直線矢印コネクタ 12"/>
            <p:cNvCxnSpPr/>
            <p:nvPr/>
          </p:nvCxnSpPr>
          <p:spPr>
            <a:xfrm rot="2700000" flipV="1">
              <a:off x="5041816" y="4041801"/>
              <a:ext cx="0" cy="1260000"/>
            </a:xfrm>
            <a:prstGeom prst="straightConnector1">
              <a:avLst/>
            </a:prstGeom>
            <a:ln w="66675">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rot="-2700000" flipV="1">
              <a:off x="5044661" y="4036565"/>
              <a:ext cx="0" cy="1260000"/>
            </a:xfrm>
            <a:prstGeom prst="straightConnector1">
              <a:avLst/>
            </a:prstGeom>
            <a:ln w="66675">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7" name="正方形/長方形 16"/>
          <p:cNvSpPr/>
          <p:nvPr/>
        </p:nvSpPr>
        <p:spPr>
          <a:xfrm>
            <a:off x="0" y="6561168"/>
            <a:ext cx="8949036" cy="276999"/>
          </a:xfrm>
          <a:prstGeom prst="rect">
            <a:avLst/>
          </a:prstGeom>
        </p:spPr>
        <p:txBody>
          <a:bodyPr wrap="square">
            <a:spAutoFit/>
          </a:bodyPr>
          <a:lstStyle/>
          <a:p>
            <a:pPr algn="ct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出典：原玲子</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看護師長・主任のための成果のみえる病棟目標の立て方</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,P62-63,</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日本看護協会出版会</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,2010</a:t>
            </a:r>
            <a:r>
              <a:rPr lang="ja-JP" altLang="en-US" sz="1200" b="1"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一部</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改変</a:t>
            </a:r>
          </a:p>
        </p:txBody>
      </p:sp>
    </p:spTree>
    <p:extLst>
      <p:ext uri="{BB962C8B-B14F-4D97-AF65-F5344CB8AC3E}">
        <p14:creationId xmlns:p14="http://schemas.microsoft.com/office/powerpoint/2010/main" val="2812530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クロス</a:t>
            </a:r>
            <a:r>
              <a:rPr lang="en-US" altLang="ja-JP" sz="2800" b="1" dirty="0" smtClean="0">
                <a:solidFill>
                  <a:srgbClr val="777777"/>
                </a:solidFill>
                <a:latin typeface="Meiryo UI" pitchFamily="50" charset="-128"/>
                <a:ea typeface="Meiryo UI" pitchFamily="50" charset="-128"/>
                <a:cs typeface="Meiryo UI" pitchFamily="50" charset="-128"/>
              </a:rPr>
              <a:t>SWOT</a:t>
            </a:r>
            <a:r>
              <a:rPr lang="ja-JP" altLang="en-US" sz="2800" b="1" dirty="0" smtClean="0">
                <a:solidFill>
                  <a:srgbClr val="777777"/>
                </a:solidFill>
                <a:latin typeface="Meiryo UI" pitchFamily="50" charset="-128"/>
                <a:ea typeface="Meiryo UI" pitchFamily="50" charset="-128"/>
                <a:cs typeface="Meiryo UI" pitchFamily="50" charset="-128"/>
              </a:rPr>
              <a:t>分析の例②</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15" name="表 14"/>
          <p:cNvGraphicFramePr>
            <a:graphicFrameLocks noGrp="1"/>
          </p:cNvGraphicFramePr>
          <p:nvPr>
            <p:extLst>
              <p:ext uri="{D42A27DB-BD31-4B8C-83A1-F6EECF244321}">
                <p14:modId xmlns:p14="http://schemas.microsoft.com/office/powerpoint/2010/main" val="1841867819"/>
              </p:ext>
            </p:extLst>
          </p:nvPr>
        </p:nvGraphicFramePr>
        <p:xfrm>
          <a:off x="276225" y="1045712"/>
          <a:ext cx="8672811" cy="5516880"/>
        </p:xfrm>
        <a:graphic>
          <a:graphicData uri="http://schemas.openxmlformats.org/drawingml/2006/table">
            <a:tbl>
              <a:tblPr firstRow="1" bandRow="1">
                <a:tableStyleId>{5940675A-B579-460E-94D1-54222C63F5DA}</a:tableStyleId>
              </a:tblPr>
              <a:tblGrid>
                <a:gridCol w="1095375"/>
                <a:gridCol w="3705644"/>
                <a:gridCol w="3871792"/>
              </a:tblGrid>
              <a:tr h="347098">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強み（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S</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dirty="0" smtClean="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積極的戦略</a:t>
                      </a:r>
                      <a:endParaRPr kumimoji="1" lang="ja-JP" altLang="en-US" dirty="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txBody>
                  <a:tcPr>
                    <a:solidFill>
                      <a:schemeClr val="accent3">
                        <a:lumMod val="75000"/>
                      </a:schemeClr>
                    </a:solidFill>
                  </a:tcPr>
                </a:tc>
                <a:tc>
                  <a:txBody>
                    <a:bodyPr/>
                    <a:lstStyle/>
                    <a:p>
                      <a:pPr algn="ctr"/>
                      <a:r>
                        <a:rPr kumimoji="1" lang="ja-JP" altLang="en-US" dirty="0" smtClean="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差別化戦略</a:t>
                      </a:r>
                      <a:endParaRPr kumimoji="1" lang="ja-JP" altLang="en-US" dirty="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txBody>
                  <a:tcPr>
                    <a:solidFill>
                      <a:schemeClr val="accent3">
                        <a:lumMod val="75000"/>
                      </a:schemeClr>
                    </a:solidFill>
                  </a:tcPr>
                </a:tc>
              </a:tr>
              <a:tr h="1966886">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marL="105750" indent="0" algn="l">
                        <a:buFont typeface="Arial" panose="020B0604020202020204" pitchFamily="34" charset="0"/>
                        <a:buNone/>
                      </a:pP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「強み」を強化して「機会」を利用するための積極的取組みは？</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医師、</a:t>
                      </a:r>
                      <a:r>
                        <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PT</a:t>
                      </a:r>
                      <a:r>
                        <a:rPr kumimoji="1" lang="ja-JP" altLang="en-US" sz="1400" b="1"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認知症看護認定看護師と協力して認知症高齢者の大腿骨頸部骨折用の地域連携パスを完成させ利用する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認知症高齢者の早期退院支援のためのチームカンファレンスを実施する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登録医制度を活用し、地域との交流の機会をつくる</a:t>
                      </a:r>
                    </a:p>
                  </a:txBody>
                  <a:tcPr/>
                </a:tc>
                <a:tc>
                  <a:txBody>
                    <a:bodyPr/>
                    <a:lstStyle/>
                    <a:p>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強みを活かし独自の戦略でチャンスをつくる「差別化戦略」を考える</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看護計画作成の段階から、退院後に必要な支援について、患者家族を含めて検討する</a:t>
                      </a:r>
                    </a:p>
                  </a:txBody>
                  <a:tcPr/>
                </a:tc>
              </a:tr>
              <a:tr h="347098">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W</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弱み克服策</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75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最悪事態回避策</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75000"/>
                      </a:schemeClr>
                    </a:solidFill>
                  </a:tcPr>
                </a:tc>
              </a:tr>
              <a:tr h="2574307">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「弱み」を改善・克服しながら「機会」を利用するためには</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認知症高齢者が転倒のする要因を　分析して、予防策を検討する</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転倒転落予測アセスメントシートの見直しを行う</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事例を用いて認知症高齢者の理解を得るための学習会を行う</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新人看護師の転倒リスクのアセスメント力を高める学習会を行う</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在宅ケアに関する知識向上の機会を卒ご教育プログラムに取り入れる</a:t>
                      </a:r>
                    </a:p>
                  </a:txBody>
                  <a:tcPr/>
                </a:tc>
                <a:tc>
                  <a:txBody>
                    <a:bodyPr/>
                    <a:lstStyle/>
                    <a:p>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「弱み」と「脅威」から起こり得る最悪の事態を回避するための方策は？</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病院・開業医・訪問看護ステーション等と連携して退院先を確保する</a:t>
                      </a:r>
                    </a:p>
                  </a:txBody>
                  <a:tcPr/>
                </a:tc>
              </a:tr>
            </a:tbl>
          </a:graphicData>
        </a:graphic>
      </p:graphicFrame>
      <p:sp>
        <p:nvSpPr>
          <p:cNvPr id="5" name="正方形/長方形 4"/>
          <p:cNvSpPr/>
          <p:nvPr/>
        </p:nvSpPr>
        <p:spPr>
          <a:xfrm>
            <a:off x="0" y="6561168"/>
            <a:ext cx="8949036" cy="276999"/>
          </a:xfrm>
          <a:prstGeom prst="rect">
            <a:avLst/>
          </a:prstGeom>
        </p:spPr>
        <p:txBody>
          <a:bodyPr wrap="square">
            <a:spAutoFit/>
          </a:bodyPr>
          <a:lstStyle/>
          <a:p>
            <a:pPr algn="ct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出典：原玲子</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看護師長・主任のための成果のみえる病棟目標の立て方</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,P62-63,</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日本看護協会出版会</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,2010</a:t>
            </a:r>
            <a:r>
              <a:rPr lang="ja-JP" altLang="en-US" sz="1200" b="1"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一部</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改変</a:t>
            </a:r>
          </a:p>
        </p:txBody>
      </p:sp>
    </p:spTree>
    <p:extLst>
      <p:ext uri="{BB962C8B-B14F-4D97-AF65-F5344CB8AC3E}">
        <p14:creationId xmlns:p14="http://schemas.microsoft.com/office/powerpoint/2010/main" val="26208604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クロス</a:t>
            </a:r>
            <a:r>
              <a:rPr lang="en-US" altLang="ja-JP" sz="2800" b="1" dirty="0" smtClean="0">
                <a:solidFill>
                  <a:srgbClr val="777777"/>
                </a:solidFill>
                <a:latin typeface="Meiryo UI" pitchFamily="50" charset="-128"/>
                <a:ea typeface="Meiryo UI" pitchFamily="50" charset="-128"/>
                <a:cs typeface="Meiryo UI" pitchFamily="50" charset="-128"/>
              </a:rPr>
              <a:t>SWOT</a:t>
            </a:r>
            <a:r>
              <a:rPr lang="ja-JP" altLang="en-US" sz="2800" b="1" dirty="0" smtClean="0">
                <a:solidFill>
                  <a:srgbClr val="777777"/>
                </a:solidFill>
                <a:latin typeface="Meiryo UI" pitchFamily="50" charset="-128"/>
                <a:ea typeface="Meiryo UI" pitchFamily="50" charset="-128"/>
                <a:cs typeface="Meiryo UI" pitchFamily="50" charset="-128"/>
              </a:rPr>
              <a:t>分析の例③</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15" name="表 14"/>
          <p:cNvGraphicFramePr>
            <a:graphicFrameLocks noGrp="1"/>
          </p:cNvGraphicFramePr>
          <p:nvPr>
            <p:extLst>
              <p:ext uri="{D42A27DB-BD31-4B8C-83A1-F6EECF244321}">
                <p14:modId xmlns:p14="http://schemas.microsoft.com/office/powerpoint/2010/main" val="11464365"/>
              </p:ext>
            </p:extLst>
          </p:nvPr>
        </p:nvGraphicFramePr>
        <p:xfrm>
          <a:off x="276225" y="1045712"/>
          <a:ext cx="8672811" cy="5516880"/>
        </p:xfrm>
        <a:graphic>
          <a:graphicData uri="http://schemas.openxmlformats.org/drawingml/2006/table">
            <a:tbl>
              <a:tblPr firstRow="1" bandRow="1">
                <a:tableStyleId>{5940675A-B579-460E-94D1-54222C63F5DA}</a:tableStyleId>
              </a:tblPr>
              <a:tblGrid>
                <a:gridCol w="1063844"/>
                <a:gridCol w="3767959"/>
                <a:gridCol w="3841008"/>
              </a:tblGrid>
              <a:tr h="347098">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強み（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S</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dirty="0" smtClean="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積極的戦略</a:t>
                      </a:r>
                      <a:endParaRPr kumimoji="1" lang="ja-JP" altLang="en-US" dirty="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txBody>
                  <a:tcPr>
                    <a:solidFill>
                      <a:schemeClr val="accent3">
                        <a:lumMod val="75000"/>
                      </a:schemeClr>
                    </a:solidFill>
                  </a:tcPr>
                </a:tc>
                <a:tc>
                  <a:txBody>
                    <a:bodyPr/>
                    <a:lstStyle/>
                    <a:p>
                      <a:pPr algn="ctr"/>
                      <a:r>
                        <a:rPr kumimoji="1" lang="ja-JP" altLang="en-US" dirty="0" smtClean="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差別化戦略</a:t>
                      </a:r>
                      <a:endParaRPr kumimoji="1" lang="ja-JP" altLang="en-US" dirty="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txBody>
                  <a:tcPr>
                    <a:solidFill>
                      <a:schemeClr val="accent3">
                        <a:lumMod val="75000"/>
                      </a:schemeClr>
                    </a:solidFill>
                  </a:tcPr>
                </a:tc>
              </a:tr>
              <a:tr h="1966886">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marL="105750" indent="0" algn="l">
                        <a:buFont typeface="Arial" panose="020B0604020202020204" pitchFamily="34" charset="0"/>
                        <a:buNone/>
                      </a:pPr>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「強み」を強化して「機会」を利用するための積極的取組みは？</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医師、</a:t>
                      </a:r>
                      <a:r>
                        <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PT</a:t>
                      </a:r>
                      <a:r>
                        <a:rPr kumimoji="1" lang="ja-JP" altLang="en-US" sz="1400" b="1"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認知症看護認定看護師と協力して認知症高齢者の大腿骨頸部骨折用の地域連携パスを完成させ利用する</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→優先</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認知症高齢者の早期退院支援のためのチームカンファレンスを実施する</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→優先</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lgn="l">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登録医制度を活用し、地域との交流の機会をつくる</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→看護部に提案</a:t>
                      </a:r>
                    </a:p>
                  </a:txBody>
                  <a:tcPr/>
                </a:tc>
                <a:tc>
                  <a:txBody>
                    <a:bodyPr/>
                    <a:lstStyle/>
                    <a:p>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強みを活かし独自の戦略でチャンスをつくる「差別化戦略」を考える</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看護計画作成の段階から、退院後に必要な支援について、患者家族を含めて検討する　　　</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→優先</a:t>
                      </a:r>
                    </a:p>
                  </a:txBody>
                  <a:tcPr/>
                </a:tc>
              </a:tr>
              <a:tr h="347098">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W</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弱み克服策</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75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最悪事態回避策</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75000"/>
                      </a:schemeClr>
                    </a:solidFill>
                  </a:tcPr>
                </a:tc>
              </a:tr>
              <a:tr h="2574307">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「弱み」を改善・克服しながら「機会」を利用するためには</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認知症高齢者が転倒のする要因を分析して、予防策を検討する</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→優先</a:t>
                      </a:r>
                      <a:endParaRPr kumimoji="1" lang="en-US" altLang="ja-JP"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転倒転落予測アセスメントシートの見直しを行う</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→優先</a:t>
                      </a:r>
                      <a:endParaRPr kumimoji="1" lang="en-US" altLang="ja-JP"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事例を用いて認知症高齢者の理解を得るための学習会を行う</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→優先</a:t>
                      </a:r>
                      <a:endParaRPr kumimoji="1" lang="en-US" altLang="ja-JP"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新人看護師の転倒リスクのアセスメント力を高める学習会を行う</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→優先</a:t>
                      </a:r>
                      <a:endParaRPr kumimoji="1" lang="en-US" altLang="ja-JP"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在宅ケアに関する知識向上の機会を卒ご教育プログラムに取り入れる</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→看護部に提案</a:t>
                      </a:r>
                    </a:p>
                  </a:txBody>
                  <a:tcPr/>
                </a:tc>
                <a:tc>
                  <a:txBody>
                    <a:bodyPr/>
                    <a:lstStyle/>
                    <a:p>
                      <a:r>
                        <a:rPr kumimoji="1"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「弱み」と「脅威」から起こり得る最悪の事態を回避するための方策は？</a:t>
                      </a:r>
                      <a:endParaRPr kumimoji="1" lang="en-US" altLang="ja-JP" sz="16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180000">
                        <a:buFont typeface="Arial" panose="020B0604020202020204" pitchFamily="34" charset="0"/>
                        <a:buChar char="•"/>
                      </a:pPr>
                      <a:r>
                        <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病院・開業医・訪問看護ステーション等と連携して退院先を確保する</a:t>
                      </a:r>
                      <a:r>
                        <a:rPr kumimoji="1" lang="ja-JP" altLang="en-US" sz="1400" b="1"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→優先</a:t>
                      </a:r>
                      <a:endParaRPr kumimoji="1" lang="ja-JP" altLang="en-US" sz="14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5" name="正方形/長方形 4"/>
          <p:cNvSpPr/>
          <p:nvPr/>
        </p:nvSpPr>
        <p:spPr>
          <a:xfrm>
            <a:off x="0" y="6561168"/>
            <a:ext cx="8949036" cy="276999"/>
          </a:xfrm>
          <a:prstGeom prst="rect">
            <a:avLst/>
          </a:prstGeom>
        </p:spPr>
        <p:txBody>
          <a:bodyPr wrap="square">
            <a:spAutoFit/>
          </a:bodyPr>
          <a:lstStyle/>
          <a:p>
            <a:pPr algn="ct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出典：原玲子</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看護師長・主任のための成果のみえる病棟目標の立て方</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,P62-63,</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日本看護協会出版会</a:t>
            </a:r>
            <a:r>
              <a:rPr lang="en-US" altLang="ja-JP"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,2010</a:t>
            </a:r>
            <a:r>
              <a:rPr lang="ja-JP" altLang="en-US" sz="1200" b="1"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一部</a:t>
            </a:r>
            <a:r>
              <a:rPr lang="ja-JP" altLang="en-US" sz="1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改変</a:t>
            </a:r>
          </a:p>
        </p:txBody>
      </p:sp>
    </p:spTree>
    <p:extLst>
      <p:ext uri="{BB962C8B-B14F-4D97-AF65-F5344CB8AC3E}">
        <p14:creationId xmlns:p14="http://schemas.microsoft.com/office/powerpoint/2010/main" val="20781436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en-US" altLang="ja-JP" sz="2800" b="1" dirty="0" smtClean="0">
                <a:solidFill>
                  <a:srgbClr val="777777"/>
                </a:solidFill>
                <a:latin typeface="Meiryo UI" pitchFamily="50" charset="-128"/>
                <a:ea typeface="Meiryo UI" pitchFamily="50" charset="-128"/>
                <a:cs typeface="Meiryo UI" pitchFamily="50" charset="-128"/>
              </a:rPr>
              <a:t>GW</a:t>
            </a:r>
            <a:r>
              <a:rPr lang="ja-JP" altLang="en-US" sz="2800" b="1" dirty="0" smtClean="0">
                <a:solidFill>
                  <a:srgbClr val="777777"/>
                </a:solidFill>
                <a:latin typeface="Meiryo UI" pitchFamily="50" charset="-128"/>
                <a:ea typeface="Meiryo UI" pitchFamily="50" charset="-128"/>
                <a:cs typeface="Meiryo UI" pitchFamily="50" charset="-128"/>
              </a:rPr>
              <a:t>の進め方①</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6" name="表 5"/>
          <p:cNvGraphicFramePr>
            <a:graphicFrameLocks noGrp="1"/>
          </p:cNvGraphicFramePr>
          <p:nvPr>
            <p:extLst>
              <p:ext uri="{D42A27DB-BD31-4B8C-83A1-F6EECF244321}">
                <p14:modId xmlns:p14="http://schemas.microsoft.com/office/powerpoint/2010/main" val="2730004344"/>
              </p:ext>
            </p:extLst>
          </p:nvPr>
        </p:nvGraphicFramePr>
        <p:xfrm>
          <a:off x="629199" y="1541725"/>
          <a:ext cx="8064896" cy="2016224"/>
        </p:xfrm>
        <a:graphic>
          <a:graphicData uri="http://schemas.openxmlformats.org/drawingml/2006/table">
            <a:tbl>
              <a:tblPr firstRow="1" bandRow="1">
                <a:tableStyleId>{5940675A-B579-460E-94D1-54222C63F5DA}</a:tableStyleId>
              </a:tblPr>
              <a:tblGrid>
                <a:gridCol w="853930"/>
                <a:gridCol w="3605483"/>
                <a:gridCol w="3605483"/>
              </a:tblGrid>
              <a:tr h="370840">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内部環境要因</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強み（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S</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W</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r h="612803">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row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外部環境要因</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機会（</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O</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脅威（</a:t>
                      </a:r>
                      <a:r>
                        <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T</a:t>
                      </a: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r h="661741">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④</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689548671"/>
              </p:ext>
            </p:extLst>
          </p:nvPr>
        </p:nvGraphicFramePr>
        <p:xfrm>
          <a:off x="629199" y="3697653"/>
          <a:ext cx="8064896" cy="3024336"/>
        </p:xfrm>
        <a:graphic>
          <a:graphicData uri="http://schemas.openxmlformats.org/drawingml/2006/table">
            <a:tbl>
              <a:tblPr firstRow="1" bandRow="1">
                <a:tableStyleId>{5940675A-B579-460E-94D1-54222C63F5DA}</a:tableStyleId>
              </a:tblPr>
              <a:tblGrid>
                <a:gridCol w="432048"/>
                <a:gridCol w="1800200"/>
                <a:gridCol w="2880320"/>
                <a:gridCol w="2952328"/>
              </a:tblGrid>
              <a:tr h="432048">
                <a:tc rowSpan="3" gridSpan="2">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重点課題</a:t>
                      </a:r>
                      <a:endParaRPr kumimoji="1" lang="en-US" altLang="ja-JP"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検討フレーム</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3">
                        <a:lumMod val="50000"/>
                      </a:schemeClr>
                    </a:solidFill>
                  </a:tcPr>
                </a:tc>
                <a:tc rowSpan="3" hMerge="1">
                  <a:txBody>
                    <a:bodyPr/>
                    <a:lstStyle/>
                    <a:p>
                      <a:endParaRPr kumimoji="1" lang="ja-JP" altLang="en-US"/>
                    </a:p>
                  </a:txBody>
                  <a:tcPr/>
                </a:tc>
                <a:tc gridSpan="2">
                  <a:txBody>
                    <a:bodyPr/>
                    <a:lstStyle/>
                    <a:p>
                      <a:pPr algn="ctr"/>
                      <a:r>
                        <a:rPr kumimoji="1" lang="ja-JP" altLang="en-US" dirty="0" smtClean="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外部環境分析</a:t>
                      </a:r>
                      <a:endParaRPr kumimoji="1" lang="ja-JP" altLang="en-US" dirty="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txBody>
                  <a:tcPr>
                    <a:solidFill>
                      <a:schemeClr val="accent3">
                        <a:lumMod val="50000"/>
                      </a:schemeClr>
                    </a:solidFill>
                  </a:tcPr>
                </a:tc>
                <a:tc hMerge="1">
                  <a:txBody>
                    <a:bodyPr/>
                    <a:lstStyle/>
                    <a:p>
                      <a:endParaRPr kumimoji="1" lang="ja-JP" altLang="en-US"/>
                    </a:p>
                  </a:txBody>
                  <a:tcPr/>
                </a:tc>
              </a:tr>
              <a:tr h="432048">
                <a:tc gridSpan="2"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hMerge="1" vMerge="1">
                  <a:txBody>
                    <a:bodyPr/>
                    <a:lstStyle/>
                    <a:p>
                      <a:endParaRPr kumimoji="1" lang="ja-JP" altLang="en-US"/>
                    </a:p>
                  </a:txBody>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機会</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脅威</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r h="432048">
                <a:tc gridSpan="2"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hMerge="1" vMerge="1">
                  <a:txBody>
                    <a:bodyPr/>
                    <a:lstStyle/>
                    <a:p>
                      <a:endParaRPr kumimoji="1" lang="ja-JP" altLang="en-US"/>
                    </a:p>
                  </a:txBody>
                  <a:tcP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③</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④</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r>
              <a:tr h="432048">
                <a:tc rowSpan="4">
                  <a:txBody>
                    <a:bodyPr/>
                    <a:lstStyle/>
                    <a:p>
                      <a:pPr algn="ctr"/>
                      <a:r>
                        <a:rPr kumimoji="1" lang="ja-JP" altLang="en-US" dirty="0" smtClean="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rPr>
                        <a:t>内部環境分析</a:t>
                      </a:r>
                      <a:endParaRPr kumimoji="1" lang="ja-JP" altLang="en-US" dirty="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endParaRPr>
                    </a:p>
                  </a:txBody>
                  <a:tcPr vert="wordArtVertRtl">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強み</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積極的戦略</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75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差別化戦略</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75000"/>
                      </a:schemeClr>
                    </a:solidFill>
                  </a:tcPr>
                </a:tc>
              </a:tr>
              <a:tr h="432048">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①</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⑤</a:t>
                      </a:r>
                    </a:p>
                  </a:txBody>
                  <a:tcPr anchor="ctr"/>
                </a:tc>
                <a:tc>
                  <a:txBody>
                    <a:bodyPr/>
                    <a:lstStyle/>
                    <a:p>
                      <a:pPr algn="ctr"/>
                      <a:r>
                        <a:rPr kumimoji="1" lang="ja-JP" altLang="en-US" sz="1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⑥</a:t>
                      </a:r>
                    </a:p>
                  </a:txBody>
                  <a:tcPr anchor="ctr"/>
                </a:tc>
              </a:tr>
              <a:tr h="432048">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弱み克服策</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75000"/>
                      </a:schemeClr>
                    </a:solidFill>
                  </a:tcPr>
                </a:tc>
                <a:tc>
                  <a:txBody>
                    <a:bodyPr/>
                    <a:lstStyle/>
                    <a:p>
                      <a:pPr algn="ctr"/>
                      <a:r>
                        <a:rPr kumimoji="1" lang="ja-JP" altLang="en-US"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最悪事態回避策</a:t>
                      </a:r>
                      <a:endParaRPr kumimoji="1" lang="ja-JP" altLang="en-US"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75000"/>
                      </a:schemeClr>
                    </a:solidFill>
                  </a:tcPr>
                </a:tc>
              </a:tr>
              <a:tr h="432048">
                <a:tc vMerge="1">
                  <a:txBody>
                    <a:bodyPr/>
                    <a:lstStyle/>
                    <a:p>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txBody>
                  <a:tcPr/>
                </a:tc>
                <a:tc>
                  <a:txBody>
                    <a:bodyPr/>
                    <a:lstStyle/>
                    <a:p>
                      <a:pPr algn="ctr"/>
                      <a:r>
                        <a:rPr kumimoji="1" lang="ja-JP" altLang="en-US"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⑦</a:t>
                      </a:r>
                    </a:p>
                  </a:txBody>
                  <a:tcPr anchor="ctr"/>
                </a:tc>
                <a:tc>
                  <a:txBody>
                    <a:bodyPr/>
                    <a:lstStyle/>
                    <a:p>
                      <a:pPr algn="ctr"/>
                      <a:r>
                        <a:rPr kumimoji="1" lang="ja-JP" altLang="en-US" sz="1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⑧</a:t>
                      </a:r>
                    </a:p>
                  </a:txBody>
                  <a:tcPr anchor="ctr"/>
                </a:tc>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243480203"/>
              </p:ext>
            </p:extLst>
          </p:nvPr>
        </p:nvGraphicFramePr>
        <p:xfrm>
          <a:off x="591670" y="1052736"/>
          <a:ext cx="8102425" cy="370840"/>
        </p:xfrm>
        <a:graphic>
          <a:graphicData uri="http://schemas.openxmlformats.org/drawingml/2006/table">
            <a:tbl>
              <a:tblPr firstRow="1" bandRow="1">
                <a:tableStyleId>{5C22544A-7EE6-4342-B048-85BDC9FD1C3A}</a:tableStyleId>
              </a:tblPr>
              <a:tblGrid>
                <a:gridCol w="8102425"/>
              </a:tblGrid>
              <a:tr h="370840">
                <a:tc>
                  <a:txBody>
                    <a:bodyPr/>
                    <a:lstStyle/>
                    <a:p>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看護部目標・病棟理念→現状分析のテーマ</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3">
                        <a:lumMod val="50000"/>
                      </a:schemeClr>
                    </a:solidFill>
                  </a:tcPr>
                </a:tc>
              </a:tr>
            </a:tbl>
          </a:graphicData>
        </a:graphic>
      </p:graphicFrame>
    </p:spTree>
    <p:extLst>
      <p:ext uri="{BB962C8B-B14F-4D97-AF65-F5344CB8AC3E}">
        <p14:creationId xmlns:p14="http://schemas.microsoft.com/office/powerpoint/2010/main" val="35413093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665027" y="460009"/>
            <a:ext cx="6891143" cy="5823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36" tIns="41468" rIns="82936" bIns="41468" anchor="b">
            <a:spAutoFit/>
          </a:bodyPr>
          <a:lstStyle>
            <a:lvl1pPr defTabSz="908050" eaLnBrk="0" hangingPunct="0">
              <a:defRPr kumimoji="1" sz="3600">
                <a:solidFill>
                  <a:schemeClr val="tx1"/>
                </a:solidFill>
                <a:latin typeface="Arial" pitchFamily="34" charset="0"/>
                <a:ea typeface="ＭＳ Ｐゴシック" pitchFamily="50" charset="-128"/>
              </a:defRPr>
            </a:lvl1pPr>
            <a:lvl2pPr marL="742950" indent="-285750" defTabSz="908050" eaLnBrk="0" hangingPunct="0">
              <a:defRPr kumimoji="1" sz="3600">
                <a:solidFill>
                  <a:schemeClr val="tx1"/>
                </a:solidFill>
                <a:latin typeface="Arial" pitchFamily="34" charset="0"/>
                <a:ea typeface="ＭＳ Ｐゴシック" pitchFamily="50" charset="-128"/>
              </a:defRPr>
            </a:lvl2pPr>
            <a:lvl3pPr marL="1143000" indent="-228600" defTabSz="908050" eaLnBrk="0" hangingPunct="0">
              <a:defRPr kumimoji="1" sz="3600">
                <a:solidFill>
                  <a:schemeClr val="tx1"/>
                </a:solidFill>
                <a:latin typeface="Arial" pitchFamily="34" charset="0"/>
                <a:ea typeface="ＭＳ Ｐゴシック" pitchFamily="50" charset="-128"/>
              </a:defRPr>
            </a:lvl3pPr>
            <a:lvl4pPr marL="1600200" indent="-228600" defTabSz="908050" eaLnBrk="0" hangingPunct="0">
              <a:defRPr kumimoji="1" sz="3600">
                <a:solidFill>
                  <a:schemeClr val="tx1"/>
                </a:solidFill>
                <a:latin typeface="Arial" pitchFamily="34" charset="0"/>
                <a:ea typeface="ＭＳ Ｐゴシック" pitchFamily="50" charset="-128"/>
              </a:defRPr>
            </a:lvl4pPr>
            <a:lvl5pPr marL="2057400" indent="-228600" defTabSz="908050" eaLnBrk="0" hangingPunct="0">
              <a:defRPr kumimoji="1" sz="3600">
                <a:solidFill>
                  <a:schemeClr val="tx1"/>
                </a:solidFill>
                <a:latin typeface="Arial" pitchFamily="34" charset="0"/>
                <a:ea typeface="ＭＳ Ｐゴシック" pitchFamily="50" charset="-128"/>
              </a:defRPr>
            </a:lvl5pPr>
            <a:lvl6pPr marL="25146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0805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2400"/>
              </a:spcBef>
            </a:pPr>
            <a:r>
              <a:rPr lang="ja-JP" altLang="en-US"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基本知識 編</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180</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i="1" u="sng" dirty="0" smtClean="0">
                <a:solidFill>
                  <a:schemeClr val="tx1">
                    <a:lumMod val="65000"/>
                    <a:lumOff val="35000"/>
                  </a:schemeClr>
                </a:solidFill>
                <a:latin typeface="Meiryo UI" pitchFamily="50" charset="-128"/>
                <a:ea typeface="Meiryo UI" pitchFamily="50" charset="-128"/>
                <a:cs typeface="Meiryo UI" pitchFamily="50" charset="-128"/>
              </a:rPr>
              <a:t>対応力向上</a:t>
            </a:r>
            <a:r>
              <a:rPr lang="ja-JP" altLang="en-US" sz="2400" b="1" i="1" u="sng"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編（</a:t>
            </a:r>
            <a:r>
              <a:rPr lang="en-US" altLang="ja-JP" sz="2400" b="1" u="sng"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480</a:t>
            </a:r>
            <a:r>
              <a:rPr lang="ja-JP" altLang="en-US" sz="2100" b="1" u="sng" dirty="0" smtClean="0">
                <a:solidFill>
                  <a:schemeClr val="tx1">
                    <a:lumMod val="65000"/>
                    <a:lumOff val="35000"/>
                  </a:schemeClr>
                </a:solidFill>
                <a:latin typeface="Meiryo UI" pitchFamily="50" charset="-128"/>
                <a:ea typeface="Meiryo UI" pitchFamily="50" charset="-128"/>
                <a:cs typeface="Meiryo UI" pitchFamily="50" charset="-128"/>
              </a:rPr>
              <a:t>分</a:t>
            </a:r>
            <a:r>
              <a:rPr lang="ja-JP" altLang="en-US" sz="2400" b="1" u="sng" dirty="0" smtClean="0">
                <a:solidFill>
                  <a:schemeClr val="tx1">
                    <a:lumMod val="65000"/>
                    <a:lumOff val="35000"/>
                  </a:schemeClr>
                </a:solidFill>
                <a:latin typeface="Meiryo UI" pitchFamily="50" charset="-128"/>
                <a:ea typeface="Meiryo UI" pitchFamily="50" charset="-128"/>
                <a:cs typeface="Meiryo UI" pitchFamily="50" charset="-128"/>
              </a:rPr>
              <a:t>）</a:t>
            </a:r>
            <a:endParaRPr lang="en-US" altLang="ja-JP" sz="2400" b="1" u="sng"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認知症</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せん妄</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spcAft>
                <a:spcPts val="0"/>
              </a:spcAft>
            </a:pP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3</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地域連携</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spcAft>
                <a:spcPts val="0"/>
              </a:spcAft>
            </a:pP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4</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事例検討</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認知症、せん妄</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p>
          <a:p>
            <a:pPr eaLnBrk="1" hangingPunct="1">
              <a:spcBef>
                <a:spcPts val="2400"/>
              </a:spcBef>
            </a:pPr>
            <a:r>
              <a:rPr lang="ja-JP" altLang="en-US" sz="2400" b="1" u="sng" dirty="0" smtClean="0">
                <a:solidFill>
                  <a:srgbClr val="7456BE"/>
                </a:solidFill>
                <a:latin typeface="Meiryo UI" pitchFamily="50" charset="-128"/>
                <a:ea typeface="Meiryo UI" pitchFamily="50" charset="-128"/>
                <a:cs typeface="Meiryo UI" pitchFamily="50" charset="-128"/>
              </a:rPr>
              <a:t> </a:t>
            </a:r>
            <a:r>
              <a:rPr lang="en-US" altLang="ja-JP" sz="2400" b="1" u="sng" dirty="0" smtClean="0">
                <a:solidFill>
                  <a:srgbClr val="7456BE"/>
                </a:solidFill>
                <a:latin typeface="Trebuchet MS" panose="020B0603020202020204" pitchFamily="34" charset="0"/>
                <a:ea typeface="Meiryo UI" pitchFamily="50" charset="-128"/>
                <a:cs typeface="Meiryo UI" pitchFamily="50" charset="-128"/>
              </a:rPr>
              <a:t>3</a:t>
            </a:r>
            <a:r>
              <a:rPr lang="en-US" altLang="ja-JP" sz="2400" b="1" u="sng" dirty="0" smtClean="0">
                <a:solidFill>
                  <a:srgbClr val="7456BE"/>
                </a:solidFill>
                <a:latin typeface="Meiryo UI" pitchFamily="50" charset="-128"/>
                <a:ea typeface="Meiryo UI" pitchFamily="50" charset="-128"/>
                <a:cs typeface="Meiryo UI" pitchFamily="50" charset="-128"/>
              </a:rPr>
              <a:t>.</a:t>
            </a:r>
            <a:r>
              <a:rPr lang="ja-JP" altLang="en-US" sz="2400" b="1" u="sng" dirty="0" smtClean="0">
                <a:solidFill>
                  <a:srgbClr val="7456BE"/>
                </a:solidFill>
                <a:latin typeface="Meiryo UI" pitchFamily="50" charset="-128"/>
                <a:ea typeface="Meiryo UI" pitchFamily="50" charset="-128"/>
                <a:cs typeface="Meiryo UI" pitchFamily="50" charset="-128"/>
              </a:rPr>
              <a:t> マネジメント</a:t>
            </a:r>
            <a:r>
              <a:rPr lang="ja-JP" altLang="en-US" sz="2400" b="1" u="sng" dirty="0">
                <a:solidFill>
                  <a:srgbClr val="7456BE"/>
                </a:solidFill>
                <a:latin typeface="Meiryo UI" pitchFamily="50" charset="-128"/>
                <a:ea typeface="Meiryo UI" pitchFamily="50" charset="-128"/>
                <a:cs typeface="Meiryo UI" pitchFamily="50" charset="-128"/>
              </a:rPr>
              <a:t> </a:t>
            </a:r>
            <a:r>
              <a:rPr lang="ja-JP" altLang="en-US" sz="2400" b="1" i="1" u="sng" dirty="0" smtClean="0">
                <a:solidFill>
                  <a:srgbClr val="7456BE"/>
                </a:solidFill>
                <a:latin typeface="Meiryo UI" pitchFamily="50" charset="-128"/>
                <a:ea typeface="Meiryo UI" pitchFamily="50" charset="-128"/>
                <a:cs typeface="Meiryo UI" pitchFamily="50" charset="-128"/>
              </a:rPr>
              <a:t>編（</a:t>
            </a:r>
            <a:r>
              <a:rPr lang="en-US" altLang="ja-JP" sz="2400" b="1" u="sng" dirty="0" smtClean="0">
                <a:solidFill>
                  <a:srgbClr val="7456BE"/>
                </a:solidFill>
                <a:latin typeface="Trebuchet MS" panose="020B0603020202020204" pitchFamily="34" charset="0"/>
                <a:ea typeface="Meiryo UI" pitchFamily="50" charset="-128"/>
                <a:cs typeface="Meiryo UI" pitchFamily="50" charset="-128"/>
              </a:rPr>
              <a:t>420</a:t>
            </a:r>
            <a:r>
              <a:rPr lang="ja-JP" altLang="en-US" sz="2100" b="1" u="sng" dirty="0" smtClean="0">
                <a:solidFill>
                  <a:srgbClr val="7456BE"/>
                </a:solidFill>
                <a:latin typeface="Meiryo UI" pitchFamily="50" charset="-128"/>
                <a:ea typeface="Meiryo UI" pitchFamily="50" charset="-128"/>
                <a:cs typeface="Meiryo UI" pitchFamily="50" charset="-128"/>
              </a:rPr>
              <a:t>分</a:t>
            </a:r>
            <a:r>
              <a:rPr lang="ja-JP" altLang="en-US" sz="2400" b="1" u="sng" dirty="0" smtClean="0">
                <a:solidFill>
                  <a:srgbClr val="7456BE"/>
                </a:solidFill>
                <a:latin typeface="Meiryo UI" pitchFamily="50" charset="-128"/>
                <a:ea typeface="Meiryo UI" pitchFamily="50" charset="-128"/>
                <a:cs typeface="Meiryo UI" pitchFamily="50" charset="-128"/>
              </a:rPr>
              <a:t>）</a:t>
            </a:r>
            <a:endParaRPr lang="en-US" altLang="ja-JP" sz="2400" b="1" u="sng" dirty="0" smtClean="0">
              <a:solidFill>
                <a:srgbClr val="7456BE"/>
              </a:solidFill>
              <a:latin typeface="Meiryo UI" pitchFamily="50" charset="-128"/>
              <a:ea typeface="Meiryo UI" pitchFamily="50" charset="-128"/>
              <a:cs typeface="Meiryo UI" pitchFamily="50" charset="-128"/>
            </a:endParaRPr>
          </a:p>
          <a:p>
            <a:pPr eaLnBrk="1" hangingPunct="1">
              <a:spcBef>
                <a:spcPts val="600"/>
              </a:spcBef>
            </a:pPr>
            <a:r>
              <a:rPr lang="ja-JP" altLang="en-US" sz="2200" b="1" dirty="0">
                <a:solidFill>
                  <a:schemeClr val="tx1">
                    <a:lumMod val="65000"/>
                    <a:lumOff val="35000"/>
                  </a:schemeClr>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1</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マネジメント</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1200"/>
              </a:spcBef>
              <a:spcAft>
                <a:spcPts val="1200"/>
              </a:spcAft>
            </a:pP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en-US" altLang="ja-JP" sz="2200" b="1" dirty="0" smtClean="0">
                <a:solidFill>
                  <a:schemeClr val="tx1">
                    <a:lumMod val="65000"/>
                    <a:lumOff val="35000"/>
                  </a:schemeClr>
                </a:solidFill>
                <a:latin typeface="Trebuchet MS" panose="020B0603020202020204" pitchFamily="34" charset="0"/>
                <a:ea typeface="Meiryo UI" pitchFamily="50" charset="-128"/>
                <a:cs typeface="Meiryo UI" pitchFamily="50" charset="-128"/>
              </a:rPr>
              <a:t>2</a:t>
            </a:r>
            <a:r>
              <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rPr>
              <a:t>)</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 人材育成</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3000" b="1" dirty="0" smtClean="0">
                <a:solidFill>
                  <a:srgbClr val="7456BE"/>
                </a:solidFill>
                <a:latin typeface="Meiryo UI" pitchFamily="50" charset="-128"/>
                <a:ea typeface="Meiryo UI" pitchFamily="50" charset="-128"/>
                <a:cs typeface="Meiryo UI" pitchFamily="50" charset="-128"/>
              </a:rPr>
              <a:t>  </a:t>
            </a:r>
            <a:r>
              <a:rPr lang="en-US" altLang="ja-JP" sz="3000" b="1" dirty="0" smtClean="0">
                <a:solidFill>
                  <a:srgbClr val="7456BE"/>
                </a:solidFill>
                <a:latin typeface="Meiryo UI" pitchFamily="50" charset="-128"/>
                <a:ea typeface="Meiryo UI" pitchFamily="50" charset="-128"/>
                <a:cs typeface="Meiryo UI" pitchFamily="50" charset="-128"/>
              </a:rPr>
              <a:t>(</a:t>
            </a:r>
            <a:r>
              <a:rPr lang="en-US" altLang="ja-JP" sz="3000" b="1" dirty="0" smtClean="0">
                <a:solidFill>
                  <a:srgbClr val="7456BE"/>
                </a:solidFill>
                <a:latin typeface="Trebuchet MS" panose="020B0603020202020204" pitchFamily="34" charset="0"/>
                <a:ea typeface="Meiryo UI" pitchFamily="50" charset="-128"/>
                <a:cs typeface="Meiryo UI" pitchFamily="50" charset="-128"/>
              </a:rPr>
              <a:t>3</a:t>
            </a:r>
            <a:r>
              <a:rPr lang="en-US" altLang="ja-JP" sz="3000" b="1" dirty="0" smtClean="0">
                <a:solidFill>
                  <a:srgbClr val="7456BE"/>
                </a:solidFill>
                <a:latin typeface="Meiryo UI" pitchFamily="50" charset="-128"/>
                <a:ea typeface="Meiryo UI" pitchFamily="50" charset="-128"/>
                <a:cs typeface="Meiryo UI" pitchFamily="50" charset="-128"/>
              </a:rPr>
              <a:t>)</a:t>
            </a:r>
            <a:r>
              <a:rPr lang="ja-JP" altLang="en-US" sz="3000" b="1" dirty="0" smtClean="0">
                <a:solidFill>
                  <a:srgbClr val="7456BE"/>
                </a:solidFill>
                <a:latin typeface="Meiryo UI" pitchFamily="50" charset="-128"/>
                <a:ea typeface="Meiryo UI" pitchFamily="50" charset="-128"/>
                <a:cs typeface="Meiryo UI" pitchFamily="50" charset="-128"/>
              </a:rPr>
              <a:t> </a:t>
            </a:r>
            <a:r>
              <a:rPr lang="en-US" altLang="ja-JP" sz="3000" b="1" dirty="0" smtClean="0">
                <a:solidFill>
                  <a:srgbClr val="7456BE"/>
                </a:solidFill>
                <a:latin typeface="Trebuchet MS" panose="020B0603020202020204" pitchFamily="34" charset="0"/>
                <a:ea typeface="Meiryo UI" pitchFamily="50" charset="-128"/>
                <a:cs typeface="Meiryo UI" pitchFamily="50" charset="-128"/>
              </a:rPr>
              <a:t>GW</a:t>
            </a:r>
            <a:r>
              <a:rPr lang="ja-JP" altLang="en-US" sz="3000" b="1" dirty="0" smtClean="0">
                <a:solidFill>
                  <a:srgbClr val="7456BE"/>
                </a:solidFill>
                <a:latin typeface="Meiryo UI" pitchFamily="50" charset="-128"/>
                <a:ea typeface="Meiryo UI" pitchFamily="50" charset="-128"/>
                <a:cs typeface="Meiryo UI" pitchFamily="50" charset="-128"/>
              </a:rPr>
              <a:t> </a:t>
            </a:r>
            <a:r>
              <a:rPr lang="ja-JP" altLang="en-US" sz="2200" b="1" dirty="0" smtClean="0">
                <a:solidFill>
                  <a:srgbClr val="7456BE"/>
                </a:solidFill>
                <a:latin typeface="Meiryo UI" pitchFamily="50" charset="-128"/>
                <a:ea typeface="Meiryo UI" pitchFamily="50" charset="-128"/>
                <a:cs typeface="Meiryo UI" pitchFamily="50" charset="-128"/>
              </a:rPr>
              <a:t> </a:t>
            </a:r>
            <a:r>
              <a:rPr lang="ja-JP" altLang="en-US" sz="2200" b="1" dirty="0" smtClean="0">
                <a:solidFill>
                  <a:schemeClr val="tx1">
                    <a:lumMod val="65000"/>
                    <a:lumOff val="35000"/>
                  </a:schemeClr>
                </a:solidFill>
                <a:latin typeface="Meiryo UI" pitchFamily="50" charset="-128"/>
                <a:ea typeface="Meiryo UI" pitchFamily="50" charset="-128"/>
                <a:cs typeface="Meiryo UI" pitchFamily="50" charset="-128"/>
              </a:rPr>
              <a:t>①自施設の現状</a:t>
            </a:r>
            <a:endParaRPr lang="en-US" altLang="ja-JP" sz="2200" b="1" dirty="0" smtClean="0">
              <a:solidFill>
                <a:schemeClr val="tx1">
                  <a:lumMod val="65000"/>
                  <a:lumOff val="35000"/>
                </a:schemeClr>
              </a:solidFill>
              <a:latin typeface="Meiryo UI" pitchFamily="50" charset="-128"/>
              <a:ea typeface="Meiryo UI" pitchFamily="50" charset="-128"/>
              <a:cs typeface="Meiryo UI" pitchFamily="50" charset="-128"/>
            </a:endParaRPr>
          </a:p>
          <a:p>
            <a:pPr eaLnBrk="1" hangingPunct="1">
              <a:spcBef>
                <a:spcPts val="600"/>
              </a:spcBef>
            </a:pPr>
            <a:r>
              <a:rPr lang="ja-JP" altLang="en-US" sz="3000" b="1" dirty="0">
                <a:solidFill>
                  <a:srgbClr val="7456BE"/>
                </a:solidFill>
                <a:latin typeface="Meiryo UI" pitchFamily="50" charset="-128"/>
                <a:ea typeface="Meiryo UI" pitchFamily="50" charset="-128"/>
                <a:cs typeface="Meiryo UI" pitchFamily="50" charset="-128"/>
              </a:rPr>
              <a:t> </a:t>
            </a:r>
            <a:r>
              <a:rPr lang="ja-JP" altLang="en-US" sz="3000" b="1" dirty="0" smtClean="0">
                <a:solidFill>
                  <a:srgbClr val="7456BE"/>
                </a:solidFill>
                <a:latin typeface="Meiryo UI" pitchFamily="50" charset="-128"/>
                <a:ea typeface="Meiryo UI" pitchFamily="50" charset="-128"/>
                <a:cs typeface="Meiryo UI" pitchFamily="50" charset="-128"/>
              </a:rPr>
              <a:t>             ②人材育成計画の策定</a:t>
            </a:r>
            <a:endParaRPr lang="en-US" altLang="ja-JP" sz="3000" b="1" dirty="0" smtClean="0">
              <a:solidFill>
                <a:srgbClr val="7456B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533587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研修体制づくりと企画に向けて①</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1583139" y="1188302"/>
            <a:ext cx="7237331"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組織</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の理念や法令にもとづき、研修の基本方針を　確立する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多</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職種</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で構成された研修委員を設置し、定期的に　会議を開催する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の事業計画の柱のひとつに研修をおき、施設内研修や外部研修を企画する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施設内外の研修についての情報が、すべての職員に伝達できるような仕組みをつくる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buNone/>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左中かっこ 1"/>
          <p:cNvSpPr/>
          <p:nvPr/>
        </p:nvSpPr>
        <p:spPr bwMode="auto">
          <a:xfrm>
            <a:off x="1323833" y="1119116"/>
            <a:ext cx="305027" cy="4203511"/>
          </a:xfrm>
          <a:prstGeom prst="leftBrace">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3" name="テキスト ボックス 2"/>
          <p:cNvSpPr txBox="1"/>
          <p:nvPr/>
        </p:nvSpPr>
        <p:spPr>
          <a:xfrm>
            <a:off x="133489" y="1119115"/>
            <a:ext cx="1169551" cy="5595583"/>
          </a:xfrm>
          <a:prstGeom prst="rect">
            <a:avLst/>
          </a:prstGeom>
          <a:noFill/>
        </p:spPr>
        <p:txBody>
          <a:bodyPr vert="eaVert" wrap="square" rtlCol="0">
            <a:spAutoFit/>
          </a:bodyPr>
          <a:lstStyle/>
          <a:p>
            <a:r>
              <a:rPr kumimoji="1" lang="ja-JP" altLang="en-US" sz="3200" dirty="0" smtClean="0"/>
              <a:t>教育委員会・医療安全委員会等　特にやる気のある奴を入れる</a:t>
            </a:r>
            <a:endParaRPr kumimoji="1" lang="ja-JP" altLang="en-US" sz="3200" dirty="0"/>
          </a:p>
        </p:txBody>
      </p:sp>
    </p:spTree>
    <p:extLst>
      <p:ext uri="{BB962C8B-B14F-4D97-AF65-F5344CB8AC3E}">
        <p14:creationId xmlns:p14="http://schemas.microsoft.com/office/powerpoint/2010/main" val="20890974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研修体制づくりと企画に向けて②</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67544" y="1556792"/>
            <a:ext cx="8352928"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内容</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は全職種共通で理解すべきものと個々の職種の専門性に応じたものの双方が必要である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実務</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に直結した日々の業務のなかでの教育（</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OJT</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on the job training</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）も十分に活用する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の有効性を評価するために</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サイクルを　活用する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040688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研修の企画・実施のポイント</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78466" y="2729456"/>
            <a:ext cx="8352928"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職員のニーズに合ったテーマ</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日々</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の業務に生かせるような具体的内容を選択</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計画的・体系的に実施</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647555" y="1358135"/>
            <a:ext cx="8183839" cy="523220"/>
          </a:xfrm>
          <a:prstGeom prst="rect">
            <a:avLst/>
          </a:prstGeom>
        </p:spPr>
        <p:txBody>
          <a:bodyPr wrap="square">
            <a:spAutoFit/>
          </a:bodyPr>
          <a:lstStyle/>
          <a:p>
            <a:r>
              <a:rPr lang="ja-JP" altLang="en-US" sz="2800" b="1"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研修が認知症ケアの質の向上に結びつくように</a:t>
            </a:r>
            <a:endParaRPr lang="ja-JP" altLang="en-US" sz="2800" b="1" dirty="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トライプ矢印 5"/>
          <p:cNvSpPr/>
          <p:nvPr/>
        </p:nvSpPr>
        <p:spPr>
          <a:xfrm rot="5400000">
            <a:off x="1853716" y="1716668"/>
            <a:ext cx="202192" cy="1296144"/>
          </a:xfrm>
          <a:prstGeom prst="stripedRightArrow">
            <a:avLst/>
          </a:prstGeom>
          <a:solidFill>
            <a:schemeClr val="accent2">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0" b="1"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47491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研修内容を検討するうえでの視点</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67544" y="1556792"/>
            <a:ext cx="8352928"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施設およびそれぞれの部門の目標と達成状況</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基準</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などで求められる認知症ケアに関する知識</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全職員</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に共通して必要とされる認知症ケアの知識・技術</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それぞれの職種に必要とされる認知症ケアの専門的知識・技術</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職員一人ひとりの認知症ケアの経験や能力</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からの要望</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69182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指導案とは</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720090" y="1031384"/>
            <a:ext cx="7818120" cy="4672558"/>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4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指導案とは研修を</a:t>
            </a:r>
            <a:r>
              <a:rPr lang="ja-JP" altLang="en-US" sz="2400" b="1"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行う時の指導計画である。</a:t>
            </a:r>
          </a:p>
          <a:p>
            <a:pPr marL="514350" indent="-514350">
              <a:lnSpc>
                <a:spcPts val="3800"/>
              </a:lnSpc>
              <a:buFont typeface="Wingdings" pitchFamily="2" charset="2"/>
              <a:buChar char="l"/>
              <a:defRPr/>
            </a:pPr>
            <a:r>
              <a:rPr lang="ja-JP" altLang="en-US" sz="24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研修全体</a:t>
            </a:r>
            <a:r>
              <a:rPr lang="ja-JP" altLang="en-US" sz="2400" b="1"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がみえるものでなければならない。</a:t>
            </a:r>
          </a:p>
          <a:p>
            <a:pPr marL="514350" indent="-514350">
              <a:lnSpc>
                <a:spcPts val="3800"/>
              </a:lnSpc>
              <a:buFont typeface="Wingdings"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指導者</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の知識と努力の結集として表現</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された</a:t>
            </a:r>
            <a:endParaRPr lang="en-US" altLang="ja-JP"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もの</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である。</a:t>
            </a:r>
          </a:p>
          <a:p>
            <a:pPr marL="514350" indent="-514350">
              <a:lnSpc>
                <a:spcPts val="3800"/>
              </a:lnSpc>
              <a:buFont typeface="Wingdings"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案は仮説であり、学習者との関わりで</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される</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ものである。</a:t>
            </a:r>
          </a:p>
          <a:p>
            <a:pPr marL="514350" indent="-514350">
              <a:lnSpc>
                <a:spcPts val="3800"/>
              </a:lnSpc>
              <a:buFont typeface="Wingdings"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指導するテーマの単元</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の指導計画、日案、週案、月案、年次</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計画など</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様々なレベルで使われる。</a:t>
            </a:r>
          </a:p>
          <a:p>
            <a:pPr marL="514350" indent="-514350">
              <a:lnSpc>
                <a:spcPts val="3800"/>
              </a:lnSpc>
              <a:buFont typeface="Wingdings" pitchFamily="2" charset="2"/>
              <a:buChar char="l"/>
              <a:defRPr/>
            </a:pPr>
            <a:endPar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吹き出し 1"/>
          <p:cNvSpPr/>
          <p:nvPr/>
        </p:nvSpPr>
        <p:spPr bwMode="auto">
          <a:xfrm>
            <a:off x="586855" y="5322627"/>
            <a:ext cx="8052178" cy="1433015"/>
          </a:xfrm>
          <a:prstGeom prst="wedgeRoundRectCallout">
            <a:avLst>
              <a:gd name="adj1" fmla="val 30559"/>
              <a:gd name="adj2" fmla="val -79038"/>
              <a:gd name="adj3" fmla="val 16667"/>
            </a:avLst>
          </a:prstGeom>
          <a:solidFill>
            <a:srgbClr val="FFFF9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latin typeface="HGP創英角ﾎﾟｯﾌﾟ体" panose="040B0A00000000000000" pitchFamily="50" charset="-128"/>
                <a:ea typeface="HGP創英角ﾎﾟｯﾌﾟ体" panose="040B0A00000000000000" pitchFamily="50" charset="-128"/>
              </a:rPr>
              <a:t>看護研究のプロセスにとてもよく似ています。</a:t>
            </a:r>
            <a:endParaRPr kumimoji="1" lang="en-US" altLang="ja-JP" sz="2400" b="1" i="0" u="none" strike="noStrike" cap="none" normalizeH="0" baseline="0" dirty="0" smtClean="0">
              <a:ln>
                <a:noFill/>
              </a:ln>
              <a:solidFill>
                <a:schemeClr val="tx1"/>
              </a:solidFill>
              <a:latin typeface="HGP創英角ﾎﾟｯﾌﾟ体" panose="040B0A00000000000000" pitchFamily="50" charset="-128"/>
              <a:ea typeface="HGP創英角ﾎﾟｯﾌﾟ体" panose="040B0A00000000000000"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2400" b="1" dirty="0" smtClean="0">
                <a:latin typeface="HGP創英角ﾎﾟｯﾌﾟ体" panose="040B0A00000000000000" pitchFamily="50" charset="-128"/>
                <a:ea typeface="HGP創英角ﾎﾟｯﾌﾟ体" panose="040B0A00000000000000" pitchFamily="50" charset="-128"/>
              </a:rPr>
              <a:t>「看護</a:t>
            </a:r>
            <a:r>
              <a:rPr lang="ja-JP" altLang="en-US" sz="2400" b="1" dirty="0">
                <a:latin typeface="HGP創英角ﾎﾟｯﾌﾟ体" panose="040B0A00000000000000" pitchFamily="50" charset="-128"/>
                <a:ea typeface="HGP創英角ﾎﾟｯﾌﾟ体" panose="040B0A00000000000000" pitchFamily="50" charset="-128"/>
              </a:rPr>
              <a:t>研究</a:t>
            </a:r>
            <a:r>
              <a:rPr lang="ja-JP" altLang="en-US" sz="2400" b="1" dirty="0" smtClean="0">
                <a:latin typeface="HGP創英角ﾎﾟｯﾌﾟ体" panose="040B0A00000000000000" pitchFamily="50" charset="-128"/>
                <a:ea typeface="HGP創英角ﾎﾟｯﾌﾟ体" panose="040B0A00000000000000" pitchFamily="50" charset="-128"/>
              </a:rPr>
              <a:t>計画書」の出来によってその研究の成否が</a:t>
            </a:r>
            <a:endParaRPr lang="en-US" altLang="ja-JP" sz="2400" b="1" dirty="0" smtClean="0">
              <a:latin typeface="HGP創英角ﾎﾟｯﾌﾟ体" panose="040B0A00000000000000" pitchFamily="50" charset="-128"/>
              <a:ea typeface="HGP創英角ﾎﾟｯﾌﾟ体" panose="040B0A00000000000000"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latin typeface="HGP創英角ﾎﾟｯﾌﾟ体" panose="040B0A00000000000000" pitchFamily="50" charset="-128"/>
                <a:ea typeface="HGP創英角ﾎﾟｯﾌﾟ体" panose="040B0A00000000000000" pitchFamily="50" charset="-128"/>
              </a:rPr>
              <a:t>決まるのと同様に、綿密に指導案を立てることが、指導の</a:t>
            </a:r>
            <a:endParaRPr kumimoji="1" lang="en-US" altLang="ja-JP" sz="2400" b="1" i="0" u="none" strike="noStrike" cap="none" normalizeH="0" baseline="0" dirty="0" smtClean="0">
              <a:ln>
                <a:noFill/>
              </a:ln>
              <a:solidFill>
                <a:schemeClr val="tx1"/>
              </a:solidFill>
              <a:latin typeface="HGP創英角ﾎﾟｯﾌﾟ体" panose="040B0A00000000000000" pitchFamily="50" charset="-128"/>
              <a:ea typeface="HGP創英角ﾎﾟｯﾌﾟ体" panose="040B0A00000000000000"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latin typeface="HGP創英角ﾎﾟｯﾌﾟ体" panose="040B0A00000000000000" pitchFamily="50" charset="-128"/>
                <a:ea typeface="HGP創英角ﾎﾟｯﾌﾟ体" panose="040B0A00000000000000" pitchFamily="50" charset="-128"/>
              </a:rPr>
              <a:t>成否を左右します。</a:t>
            </a:r>
          </a:p>
        </p:txBody>
      </p:sp>
    </p:spTree>
    <p:extLst>
      <p:ext uri="{BB962C8B-B14F-4D97-AF65-F5344CB8AC3E}">
        <p14:creationId xmlns:p14="http://schemas.microsoft.com/office/powerpoint/2010/main" val="30190113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研修の企画（施設内研修）①</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67544" y="1190626"/>
            <a:ext cx="8352928" cy="3558988"/>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ts val="3100"/>
              </a:lnSpc>
              <a:buNone/>
              <a:defRPr/>
            </a:pP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研修会の目的</a:t>
            </a:r>
            <a:endParaRPr lang="en-US" altLang="ja-JP"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どのような目的で、研修会を行なうのか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研修テーマ・内容</a:t>
            </a:r>
            <a:endParaRPr lang="en-US" altLang="ja-JP"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研修会の目的に沿ったテーマ・内容であるか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自</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における認知症ケアの課題や職員の関心事、時代のニーズに合っているか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講師</a:t>
            </a:r>
            <a:endParaRPr lang="en-US" altLang="ja-JP"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研修目的・テーマに即した講師であるか、内部講師か外部講師か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800" b="1" kern="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研修対象者</a:t>
            </a:r>
            <a:endParaRPr lang="en-US" altLang="ja-JP" sz="2800" b="1" kern="0" dirty="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どの職位、職種、職務経験別か合同で実施するの</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275294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研修の企画（施設内研修）②</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78466" y="1010628"/>
            <a:ext cx="8352928"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ts val="3100"/>
              </a:lnSpc>
              <a:buNone/>
              <a:defRPr/>
            </a:pPr>
            <a:r>
              <a:rPr lang="ja-JP" altLang="en-US" sz="20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研修日程</a:t>
            </a:r>
            <a:endParaRPr lang="en-US" altLang="ja-JP" sz="20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いつ、どの程度の時間で何回行なうのが効果的で、目的に沿っているか</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0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研修時間帯</a:t>
            </a:r>
            <a:endParaRPr lang="en-US" altLang="ja-JP" sz="20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どの時間帯なら対象とする職員が受講可能か、　　　　　　　　　　　　業務内か、業務外か</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0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研修方法</a:t>
            </a:r>
            <a:endParaRPr lang="en-US" altLang="ja-JP" sz="20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講義形式、グループワーク、実技など、どの</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方法</a:t>
            </a: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が最も研修目的を達成するのに適しているか</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0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研修費用・評価</a:t>
            </a:r>
            <a:endParaRPr lang="en-US" altLang="ja-JP" sz="20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予算</a:t>
            </a: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に見合った費用か</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アンケート、関係者からの聞き取り、費用対効果など</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endPar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endPar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bwMode="auto">
          <a:xfrm>
            <a:off x="379710" y="5773004"/>
            <a:ext cx="8451683" cy="1084996"/>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91440" tIns="45720" rIns="91440" bIns="45720" numCol="1" spcCol="0" rtlCol="0" fromWordArt="0" anchor="ctr" anchorCtr="0" forceAA="0" compatLnSpc="1">
            <a:prstTxWarp prst="textNoShape">
              <a:avLst/>
            </a:prstTxWarp>
            <a:noAutofit/>
          </a:bodyPr>
          <a:lstStyle>
            <a:defPPr>
              <a:defRPr lang="ja-JP"/>
            </a:defPPr>
            <a:lvl1pPr algn="l" rtl="0" fontAlgn="base">
              <a:spcBef>
                <a:spcPct val="0"/>
              </a:spcBef>
              <a:spcAft>
                <a:spcPct val="0"/>
              </a:spcAft>
              <a:defRPr kumimoji="1" sz="3600" kern="1200">
                <a:solidFill>
                  <a:schemeClr val="lt1"/>
                </a:solidFill>
                <a:latin typeface="+mn-lt"/>
                <a:ea typeface="+mn-ea"/>
                <a:cs typeface="+mn-cs"/>
              </a:defRPr>
            </a:lvl1pPr>
            <a:lvl2pPr marL="457200" algn="l" rtl="0" fontAlgn="base">
              <a:spcBef>
                <a:spcPct val="0"/>
              </a:spcBef>
              <a:spcAft>
                <a:spcPct val="0"/>
              </a:spcAft>
              <a:defRPr kumimoji="1" sz="3600" kern="1200">
                <a:solidFill>
                  <a:schemeClr val="lt1"/>
                </a:solidFill>
                <a:latin typeface="+mn-lt"/>
                <a:ea typeface="+mn-ea"/>
                <a:cs typeface="+mn-cs"/>
              </a:defRPr>
            </a:lvl2pPr>
            <a:lvl3pPr marL="914400" algn="l" rtl="0" fontAlgn="base">
              <a:spcBef>
                <a:spcPct val="0"/>
              </a:spcBef>
              <a:spcAft>
                <a:spcPct val="0"/>
              </a:spcAft>
              <a:defRPr kumimoji="1" sz="3600" kern="1200">
                <a:solidFill>
                  <a:schemeClr val="lt1"/>
                </a:solidFill>
                <a:latin typeface="+mn-lt"/>
                <a:ea typeface="+mn-ea"/>
                <a:cs typeface="+mn-cs"/>
              </a:defRPr>
            </a:lvl3pPr>
            <a:lvl4pPr marL="1371600" algn="l" rtl="0" fontAlgn="base">
              <a:spcBef>
                <a:spcPct val="0"/>
              </a:spcBef>
              <a:spcAft>
                <a:spcPct val="0"/>
              </a:spcAft>
              <a:defRPr kumimoji="1" sz="3600" kern="1200">
                <a:solidFill>
                  <a:schemeClr val="lt1"/>
                </a:solidFill>
                <a:latin typeface="+mn-lt"/>
                <a:ea typeface="+mn-ea"/>
                <a:cs typeface="+mn-cs"/>
              </a:defRPr>
            </a:lvl4pPr>
            <a:lvl5pPr marL="1828800" algn="l" rtl="0" fontAlgn="base">
              <a:spcBef>
                <a:spcPct val="0"/>
              </a:spcBef>
              <a:spcAft>
                <a:spcPct val="0"/>
              </a:spcAft>
              <a:defRPr kumimoji="1" sz="3600" kern="1200">
                <a:solidFill>
                  <a:schemeClr val="lt1"/>
                </a:solidFill>
                <a:latin typeface="+mn-lt"/>
                <a:ea typeface="+mn-ea"/>
                <a:cs typeface="+mn-cs"/>
              </a:defRPr>
            </a:lvl5pPr>
            <a:lvl6pPr marL="2286000" algn="l" defTabSz="914400" rtl="0" eaLnBrk="1" latinLnBrk="0" hangingPunct="1">
              <a:defRPr kumimoji="1" sz="3600" kern="1200">
                <a:solidFill>
                  <a:schemeClr val="lt1"/>
                </a:solidFill>
                <a:latin typeface="+mn-lt"/>
                <a:ea typeface="+mn-ea"/>
                <a:cs typeface="+mn-cs"/>
              </a:defRPr>
            </a:lvl6pPr>
            <a:lvl7pPr marL="2743200" algn="l" defTabSz="914400" rtl="0" eaLnBrk="1" latinLnBrk="0" hangingPunct="1">
              <a:defRPr kumimoji="1" sz="3600" kern="1200">
                <a:solidFill>
                  <a:schemeClr val="lt1"/>
                </a:solidFill>
                <a:latin typeface="+mn-lt"/>
                <a:ea typeface="+mn-ea"/>
                <a:cs typeface="+mn-cs"/>
              </a:defRPr>
            </a:lvl7pPr>
            <a:lvl8pPr marL="3200400" algn="l" defTabSz="914400" rtl="0" eaLnBrk="1" latinLnBrk="0" hangingPunct="1">
              <a:defRPr kumimoji="1" sz="3600" kern="1200">
                <a:solidFill>
                  <a:schemeClr val="lt1"/>
                </a:solidFill>
                <a:latin typeface="+mn-lt"/>
                <a:ea typeface="+mn-ea"/>
                <a:cs typeface="+mn-cs"/>
              </a:defRPr>
            </a:lvl8pPr>
            <a:lvl9pPr marL="3657600" algn="l" defTabSz="914400" rtl="0" eaLnBrk="1" latinLnBrk="0" hangingPunct="1">
              <a:defRPr kumimoji="1" sz="3600" kern="1200">
                <a:solidFill>
                  <a:schemeClr val="lt1"/>
                </a:solidFill>
                <a:latin typeface="+mn-lt"/>
                <a:ea typeface="+mn-ea"/>
                <a:cs typeface="+mn-cs"/>
              </a:defRPr>
            </a:lvl9pPr>
          </a:lstStyle>
          <a:p>
            <a:pPr marL="0" marR="0" indent="0" defTabSz="914400" rtl="0" eaLnBrk="1" fontAlgn="base" latinLnBrk="0" hangingPunct="1">
              <a:lnSpc>
                <a:spcPct val="100000"/>
              </a:lnSpc>
              <a:spcBef>
                <a:spcPct val="0"/>
              </a:spcBef>
              <a:spcAft>
                <a:spcPct val="0"/>
              </a:spcAft>
              <a:buClrTx/>
              <a:buSzTx/>
              <a:buFontTx/>
              <a:buNone/>
              <a:tabLst/>
            </a:pPr>
            <a:r>
              <a:rPr lang="ja-JP" altLang="en-US" sz="2400" b="1" dirty="0">
                <a:solidFill>
                  <a:schemeClr val="tx1"/>
                </a:solidFill>
                <a:latin typeface="HG創英角ﾎﾟｯﾌﾟ体" panose="040B0A09000000000000" pitchFamily="49" charset="-128"/>
                <a:ea typeface="HG創英角ﾎﾟｯﾌﾟ体" panose="040B0A09000000000000" pitchFamily="49" charset="-128"/>
              </a:rPr>
              <a:t>出席した人</a:t>
            </a:r>
            <a:r>
              <a:rPr lang="ja-JP" altLang="en-US" sz="2400" b="1" dirty="0" smtClean="0">
                <a:solidFill>
                  <a:schemeClr val="tx1"/>
                </a:solidFill>
                <a:latin typeface="HG創英角ﾎﾟｯﾌﾟ体" panose="040B0A09000000000000" pitchFamily="49" charset="-128"/>
                <a:ea typeface="HG創英角ﾎﾟｯﾌﾟ体" panose="040B0A09000000000000" pitchFamily="49" charset="-128"/>
              </a:rPr>
              <a:t>が「ちょっと得したなぁ」と思ったら大成功です</a:t>
            </a:r>
            <a:endParaRPr lang="en-US" altLang="ja-JP" sz="2400" b="1" dirty="0" smtClean="0">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例えば、研修内容が</a:t>
            </a:r>
            <a:r>
              <a:rPr kumimoji="1" lang="ja-JP" altLang="en-US" sz="2400" b="1" i="0" u="none" strike="noStrike" cap="none" normalizeH="0" baseline="0" dirty="0" err="1" smtClean="0">
                <a:ln>
                  <a:noFill/>
                </a:ln>
                <a:solidFill>
                  <a:schemeClr val="tx1"/>
                </a:solidFill>
                <a:latin typeface="HG創英角ﾎﾟｯﾌﾟ体" panose="040B0A09000000000000" pitchFamily="49" charset="-128"/>
                <a:ea typeface="HG創英角ﾎﾟｯﾌﾟ体" panose="040B0A09000000000000" pitchFamily="49" charset="-128"/>
              </a:rPr>
              <a:t>大した</a:t>
            </a: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ことなくても、多職種と顔見知り</a:t>
            </a:r>
            <a:endParaRPr kumimoji="1" lang="en-US" altLang="ja-JP"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2400" b="1" dirty="0">
                <a:solidFill>
                  <a:schemeClr val="tx1"/>
                </a:solidFill>
                <a:latin typeface="HG創英角ﾎﾟｯﾌﾟ体" panose="040B0A09000000000000" pitchFamily="49" charset="-128"/>
                <a:ea typeface="HG創英角ﾎﾟｯﾌﾟ体" panose="040B0A09000000000000" pitchFamily="49" charset="-128"/>
              </a:rPr>
              <a:t>に</a:t>
            </a:r>
            <a:r>
              <a:rPr lang="ja-JP" altLang="en-US" sz="2400" b="1" dirty="0" smtClean="0">
                <a:solidFill>
                  <a:schemeClr val="tx1"/>
                </a:solidFill>
                <a:latin typeface="HG創英角ﾎﾟｯﾌﾟ体" panose="040B0A09000000000000" pitchFamily="49" charset="-128"/>
                <a:ea typeface="HG創英角ﾎﾟｯﾌﾟ体" panose="040B0A09000000000000" pitchFamily="49" charset="-128"/>
              </a:rPr>
              <a:t>なれた、出会いがあった！</a:t>
            </a:r>
            <a:endPar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p:txBody>
      </p:sp>
      <p:sp>
        <p:nvSpPr>
          <p:cNvPr id="2" name="テキスト ボックス 1"/>
          <p:cNvSpPr txBox="1"/>
          <p:nvPr/>
        </p:nvSpPr>
        <p:spPr>
          <a:xfrm>
            <a:off x="6843866" y="6581001"/>
            <a:ext cx="2105170" cy="276999"/>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kumimoji="1" lang="ja-JP" altLang="en-US" sz="1200" dirty="0" smtClean="0"/>
              <a:t>ぼくのいいわけですぅ。。</a:t>
            </a:r>
            <a:r>
              <a:rPr kumimoji="1" lang="ja-JP" altLang="en-US" sz="1200" dirty="0" err="1" smtClean="0"/>
              <a:t>。。</a:t>
            </a:r>
            <a:endParaRPr kumimoji="1" lang="ja-JP" altLang="en-US" sz="1200" dirty="0"/>
          </a:p>
        </p:txBody>
      </p:sp>
    </p:spTree>
    <p:extLst>
      <p:ext uri="{BB962C8B-B14F-4D97-AF65-F5344CB8AC3E}">
        <p14:creationId xmlns:p14="http://schemas.microsoft.com/office/powerpoint/2010/main" val="3502467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研修の企画（施設外研修）①</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67544" y="1190626"/>
            <a:ext cx="8352928" cy="3558988"/>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ts val="3100"/>
              </a:lnSpc>
              <a:buNone/>
              <a:defRPr/>
            </a:pP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研修会への派遣目的</a:t>
            </a:r>
            <a:endParaRPr lang="en-US" altLang="ja-JP"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なぜ、この研修が必要なのか、参加の目的をあらかじめ明確にする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全国</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規模</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の研修会などの場合は、人材育成にも　　　　　　　　　　配慮する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研修テーマ・内容</a:t>
            </a:r>
            <a:endParaRPr lang="en-US" altLang="ja-JP"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自施設における認知症ケアの課題や職員の関心事、時代のニーズに合っているか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8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講師</a:t>
            </a:r>
            <a:endParaRPr lang="en-US" altLang="ja-JP" sz="28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研修目的・テーマに即した講師であるか</a:t>
            </a: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074336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研修の企画（施設外研修）②</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67544" y="1190626"/>
            <a:ext cx="8352928" cy="3558988"/>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ts val="3100"/>
              </a:lnSpc>
              <a:buNone/>
              <a:defRPr/>
            </a:pP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研修受講者</a:t>
            </a:r>
            <a:endParaRPr lang="en-US" altLang="ja-JP"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どの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職種</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の誰が受講することが効果的か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研修日程</a:t>
            </a:r>
            <a:endParaRPr lang="en-US" altLang="ja-JP"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日程</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は内容に見合っているか、業務上、参加　可能な日程か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100"/>
              </a:lnSpc>
              <a:buNone/>
              <a:defRPr/>
            </a:pPr>
            <a:r>
              <a:rPr lang="ja-JP" altLang="en-US" sz="28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研修費用・評価</a:t>
            </a:r>
            <a:endParaRPr lang="en-US" altLang="ja-JP" sz="28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費用</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は適切か、予算の範囲内か、出張など業務扱いか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1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関係者からの聞き取り、費用対効果など</a:t>
            </a: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70455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2800" b="1" dirty="0" smtClean="0">
                <a:solidFill>
                  <a:srgbClr val="777777"/>
                </a:solidFill>
                <a:latin typeface="Meiryo UI" pitchFamily="50" charset="-128"/>
                <a:ea typeface="Meiryo UI" pitchFamily="50" charset="-128"/>
                <a:cs typeface="Meiryo UI" pitchFamily="50" charset="-128"/>
              </a:rPr>
              <a:t>研修結果の評価</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478466" y="1762126"/>
            <a:ext cx="8470570" cy="4160152"/>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研修会</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ごとに研修委員会で評価する（研修会委員や　　　関係者による質的な評価、受講した職員アンケート　から見る評価など）</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buNone/>
              <a:defRPr/>
            </a:pP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質的評価：</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受講した職員の反応や、研修後のケアや　　意欲の変化など、数字では表しにくいが重要な情報が　　得られる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buNone/>
              <a:defRPr/>
            </a:pPr>
            <a:r>
              <a:rPr lang="ja-JP" altLang="en-US" sz="2800" b="1" kern="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アンケート評価：</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研修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内容</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が興味や関心に沿っていたか、テーマや講師の選定が適切であったかなどに加えて、　開催の時期や回数・時間、今後のケアに役立つ内容であったかなどの情報が得られる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647555" y="1158110"/>
            <a:ext cx="8183839" cy="523220"/>
          </a:xfrm>
          <a:prstGeom prst="rect">
            <a:avLst/>
          </a:prstGeom>
        </p:spPr>
        <p:txBody>
          <a:bodyPr wrap="square">
            <a:spAutoFit/>
          </a:bodyPr>
          <a:lstStyle/>
          <a:p>
            <a:r>
              <a:rPr lang="ja-JP" altLang="en-US" sz="2800" b="1"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研修結果を評価し、次年度の計画に反映する</a:t>
            </a:r>
            <a:endParaRPr lang="ja-JP" altLang="en-US" sz="2800" b="1" dirty="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748495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en-US" altLang="ja-JP" sz="2800" b="1" dirty="0" smtClean="0">
                <a:solidFill>
                  <a:srgbClr val="777777"/>
                </a:solidFill>
                <a:latin typeface="Meiryo UI" pitchFamily="50" charset="-128"/>
                <a:ea typeface="Meiryo UI" pitchFamily="50" charset="-128"/>
                <a:cs typeface="Meiryo UI" pitchFamily="50" charset="-128"/>
              </a:rPr>
              <a:t>GW</a:t>
            </a:r>
            <a:r>
              <a:rPr lang="ja-JP" altLang="en-US" sz="2800" b="1" dirty="0" smtClean="0">
                <a:solidFill>
                  <a:srgbClr val="777777"/>
                </a:solidFill>
                <a:latin typeface="Meiryo UI" pitchFamily="50" charset="-128"/>
                <a:ea typeface="Meiryo UI" pitchFamily="50" charset="-128"/>
                <a:cs typeface="Meiryo UI" pitchFamily="50" charset="-128"/>
              </a:rPr>
              <a:t>の</a:t>
            </a:r>
            <a:r>
              <a:rPr lang="ja-JP" altLang="en-US" sz="2800" b="1" dirty="0">
                <a:solidFill>
                  <a:srgbClr val="777777"/>
                </a:solidFill>
                <a:latin typeface="Meiryo UI" pitchFamily="50" charset="-128"/>
                <a:ea typeface="Meiryo UI" pitchFamily="50" charset="-128"/>
                <a:cs typeface="Meiryo UI" pitchFamily="50" charset="-128"/>
              </a:rPr>
              <a:t>進め方（研修企画書）</a:t>
            </a:r>
            <a:endParaRPr lang="ja-JP" altLang="en-US" sz="28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graphicFrame>
        <p:nvGraphicFramePr>
          <p:cNvPr id="2" name="表 1"/>
          <p:cNvGraphicFramePr>
            <a:graphicFrameLocks noGrp="1"/>
          </p:cNvGraphicFramePr>
          <p:nvPr>
            <p:extLst>
              <p:ext uri="{D42A27DB-BD31-4B8C-83A1-F6EECF244321}">
                <p14:modId xmlns:p14="http://schemas.microsoft.com/office/powerpoint/2010/main" val="488823864"/>
              </p:ext>
            </p:extLst>
          </p:nvPr>
        </p:nvGraphicFramePr>
        <p:xfrm>
          <a:off x="266700" y="1133478"/>
          <a:ext cx="8682335" cy="5541776"/>
        </p:xfrm>
        <a:graphic>
          <a:graphicData uri="http://schemas.openxmlformats.org/drawingml/2006/table">
            <a:tbl>
              <a:tblPr firstRow="1" firstCol="1" lastRow="1" lastCol="1" bandRow="1" bandCol="1">
                <a:tableStyleId>{5940675A-B579-460E-94D1-54222C63F5DA}</a:tableStyleId>
              </a:tblPr>
              <a:tblGrid>
                <a:gridCol w="1847850"/>
                <a:gridCol w="6834485"/>
              </a:tblGrid>
              <a:tr h="388554">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１　</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目的</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どのような目的で、研修会を行なうのか</a:t>
                      </a:r>
                    </a:p>
                  </a:txBody>
                  <a:tcPr marL="44812" marR="44812" marT="0" marB="0" anchor="ctr"/>
                </a:tc>
              </a:tr>
              <a:tr h="415869">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２　</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テーマ</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u="none" strike="noStrike" kern="100" dirty="0" smtClean="0">
                          <a:effectLst/>
                          <a:latin typeface="Meiryo UI" panose="020B0604030504040204" pitchFamily="50" charset="-128"/>
                          <a:ea typeface="Meiryo UI" panose="020B0604030504040204" pitchFamily="50" charset="-128"/>
                          <a:cs typeface="Meiryo UI" panose="020B0604030504040204" pitchFamily="50" charset="-128"/>
                        </a:rPr>
                        <a:t>表題を記入</a:t>
                      </a:r>
                      <a:endParaRPr lang="ja-JP" sz="18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r>
              <a:tr h="388554">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３　</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背景</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u="none" strike="noStrike" kern="100" dirty="0" smtClean="0">
                          <a:effectLst/>
                          <a:latin typeface="Meiryo UI" panose="020B0604030504040204" pitchFamily="50" charset="-128"/>
                          <a:ea typeface="Meiryo UI" panose="020B0604030504040204" pitchFamily="50" charset="-128"/>
                          <a:cs typeface="Meiryo UI" panose="020B0604030504040204" pitchFamily="50" charset="-128"/>
                        </a:rPr>
                        <a:t>自施設における認知症ケアの課題や職員の関心事、時代のニーズ等</a:t>
                      </a:r>
                      <a:endParaRPr lang="ja-JP" sz="18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r>
              <a:tr h="777108">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４　具体的</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内容</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u="none" strike="noStrike" kern="100" dirty="0" smtClean="0">
                          <a:effectLst/>
                          <a:latin typeface="Meiryo UI" panose="020B0604030504040204" pitchFamily="50" charset="-128"/>
                          <a:ea typeface="Meiryo UI" panose="020B0604030504040204" pitchFamily="50" charset="-128"/>
                          <a:cs typeface="Meiryo UI" panose="020B0604030504040204" pitchFamily="50" charset="-128"/>
                        </a:rPr>
                        <a:t>自施設における認知症ケアの</a:t>
                      </a:r>
                      <a:r>
                        <a:rPr lang="ja-JP" altLang="en-US" sz="1800" b="1" u="none" strike="noStrike"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課題や職員の関心事</a:t>
                      </a:r>
                      <a:r>
                        <a:rPr lang="ja-JP" altLang="en-US" sz="1800" b="1" u="none" strike="noStrike"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b="1" u="none" strike="noStrike"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時代のニーズに</a:t>
                      </a:r>
                      <a:endParaRPr lang="en-US" altLang="ja-JP" sz="1800" b="1" u="none" strike="noStrike"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800" b="1" u="none" strike="noStrike"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合っているか、</a:t>
                      </a:r>
                    </a:p>
                    <a:p>
                      <a:pPr algn="just">
                        <a:spcAft>
                          <a:spcPts val="0"/>
                        </a:spcAft>
                      </a:pPr>
                      <a:r>
                        <a:rPr lang="ja-JP" altLang="en-US" sz="1800" b="1" u="none" strike="noStrike" kern="100" dirty="0" smtClean="0">
                          <a:effectLst/>
                          <a:latin typeface="Meiryo UI" panose="020B0604030504040204" pitchFamily="50" charset="-128"/>
                          <a:ea typeface="Meiryo UI" panose="020B0604030504040204" pitchFamily="50" charset="-128"/>
                          <a:cs typeface="Meiryo UI" panose="020B0604030504040204" pitchFamily="50" charset="-128"/>
                        </a:rPr>
                        <a:t>プログラムの骨子</a:t>
                      </a:r>
                      <a:endParaRPr lang="ja-JP" sz="18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r>
              <a:tr h="388554">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５　</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日時</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lvl="0" indent="0" algn="l">
                        <a:spcAft>
                          <a:spcPts val="0"/>
                        </a:spcAft>
                      </a:pPr>
                      <a:r>
                        <a:rPr lang="ja-JP" altLang="en-US" sz="18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時期、何月頃、平日か、休日か、時間は</a:t>
                      </a:r>
                    </a:p>
                  </a:txBody>
                  <a:tcPr marL="44812" marR="44812" marT="0" marB="0"/>
                </a:tc>
              </a:tr>
              <a:tr h="529644">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６　実施</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場所</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u="none" strike="noStrike" kern="100" dirty="0" smtClean="0">
                          <a:effectLst/>
                          <a:latin typeface="Meiryo UI" panose="020B0604030504040204" pitchFamily="50" charset="-128"/>
                          <a:ea typeface="Meiryo UI" panose="020B0604030504040204" pitchFamily="50" charset="-128"/>
                          <a:cs typeface="Meiryo UI" panose="020B0604030504040204" pitchFamily="50" charset="-128"/>
                        </a:rPr>
                        <a:t>会場はどこ　院内、院外</a:t>
                      </a:r>
                      <a:endParaRPr lang="ja-JP" sz="18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r>
              <a:tr h="388554">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７　</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講師</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u="none" strike="noStrike"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院内講師か院外講師か</a:t>
                      </a:r>
                      <a:endParaRPr lang="ja-JP" sz="1800" b="1"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r>
              <a:tr h="388554">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８　受講</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対象者</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誰に、人数</a:t>
                      </a:r>
                      <a:endParaRPr lang="ja-JP" sz="18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r>
              <a:tr h="388554">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９　実施</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プラン</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u="none" strike="noStrike"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どのように実施するか、全体の計画</a:t>
                      </a:r>
                      <a:endParaRPr lang="ja-JP" sz="1800" b="1"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r>
              <a:tr h="388554">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１０　予算費用</a:t>
                      </a:r>
                      <a:endParaRPr lang="ja-JP" sz="18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研修予算に見合った費用か</a:t>
                      </a:r>
                      <a:r>
                        <a:rPr lang="ja-JP" sz="1800" b="1"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44812" marR="44812" marT="0" marB="0" anchor="ctr"/>
                </a:tc>
              </a:tr>
              <a:tr h="388554">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１１　研修</a:t>
                      </a:r>
                      <a:r>
                        <a:rPr lang="ja-JP" sz="1800" b="1" kern="100" dirty="0" smtClean="0">
                          <a:effectLst/>
                          <a:latin typeface="Meiryo UI" panose="020B0604030504040204" pitchFamily="50" charset="-128"/>
                          <a:ea typeface="Meiryo UI" panose="020B0604030504040204" pitchFamily="50" charset="-128"/>
                          <a:cs typeface="Meiryo UI" panose="020B0604030504040204" pitchFamily="50" charset="-128"/>
                        </a:rPr>
                        <a:t>効果</a:t>
                      </a:r>
                      <a:endParaRPr lang="ja-JP" sz="18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u="none" strike="noStrike"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どんな効果が期待できるか</a:t>
                      </a:r>
                      <a:endParaRPr lang="ja-JP" sz="1800" b="1"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r>
              <a:tr h="664871">
                <a:tc>
                  <a:txBody>
                    <a:bodyPr/>
                    <a:lstStyle/>
                    <a:p>
                      <a:pPr algn="just">
                        <a:spcAft>
                          <a:spcPts val="0"/>
                        </a:spcAft>
                      </a:pPr>
                      <a:r>
                        <a:rPr lang="ja-JP" sz="1800" b="1" kern="100" dirty="0">
                          <a:effectLst/>
                          <a:latin typeface="Meiryo UI" panose="020B0604030504040204" pitchFamily="50" charset="-128"/>
                          <a:ea typeface="Meiryo UI" panose="020B0604030504040204" pitchFamily="50" charset="-128"/>
                          <a:cs typeface="Meiryo UI" panose="020B0604030504040204" pitchFamily="50" charset="-128"/>
                        </a:rPr>
                        <a:t>１２　評価方法</a:t>
                      </a:r>
                      <a:endParaRPr lang="ja-JP" sz="18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c>
                  <a:txBody>
                    <a:bodyPr/>
                    <a:lstStyle/>
                    <a:p>
                      <a:pPr algn="just">
                        <a:spcAft>
                          <a:spcPts val="0"/>
                        </a:spcAft>
                      </a:pPr>
                      <a:r>
                        <a:rPr lang="ja-JP" altLang="en-US" sz="1800" b="1"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研修の評価方法どのようにするか</a:t>
                      </a:r>
                      <a:endParaRPr lang="ja-JP" sz="18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4812" marR="44812" marT="0" marB="0" anchor="ctr"/>
                </a:tc>
              </a:tr>
            </a:tbl>
          </a:graphicData>
        </a:graphic>
      </p:graphicFrame>
    </p:spTree>
    <p:extLst>
      <p:ext uri="{BB962C8B-B14F-4D97-AF65-F5344CB8AC3E}">
        <p14:creationId xmlns:p14="http://schemas.microsoft.com/office/powerpoint/2010/main" val="3905434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指導案作成の流れ</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777630" y="1602512"/>
            <a:ext cx="7773486"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学習者観（どのような準備性がある学習者か）</a:t>
            </a: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教材</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観（この学習をするにあたって、この教材</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用いる</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ことの意味）</a:t>
            </a:r>
          </a:p>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指導観（上記を踏まえてどう教えるの</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か）</a:t>
            </a:r>
            <a:endParaRPr lang="en-US" altLang="ja-JP"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目標</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（何をどこまで</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内容の抽出、教える</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順序</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指導計画の立案</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計画</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吹き出し 1"/>
          <p:cNvSpPr/>
          <p:nvPr/>
        </p:nvSpPr>
        <p:spPr bwMode="auto">
          <a:xfrm>
            <a:off x="6073255" y="4080681"/>
            <a:ext cx="2477862" cy="2129050"/>
          </a:xfrm>
          <a:prstGeom prst="wedgeRoundRectCallout">
            <a:avLst>
              <a:gd name="adj1" fmla="val -79423"/>
              <a:gd name="adj2" fmla="val -52244"/>
              <a:gd name="adj3" fmla="val 16667"/>
            </a:avLst>
          </a:prstGeom>
          <a:solidFill>
            <a:srgbClr val="FFFF9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3600" b="1" i="0" u="none" strike="noStrike" cap="none" normalizeH="0" baseline="0" dirty="0" smtClean="0">
                <a:ln>
                  <a:noFill/>
                </a:ln>
                <a:solidFill>
                  <a:schemeClr val="tx1"/>
                </a:solidFill>
                <a:latin typeface="HGP創英角ﾎﾟｯﾌﾟ体" panose="040B0A00000000000000" pitchFamily="50" charset="-128"/>
                <a:ea typeface="HGP創英角ﾎﾟｯﾌﾟ体" panose="040B0A00000000000000" pitchFamily="50" charset="-128"/>
              </a:rPr>
              <a:t>５</a:t>
            </a:r>
            <a:r>
              <a:rPr kumimoji="1" lang="en-US" altLang="ja-JP" sz="3600" b="1" i="0" u="none" strike="noStrike" cap="none" normalizeH="0" baseline="0" dirty="0" smtClean="0">
                <a:ln>
                  <a:noFill/>
                </a:ln>
                <a:solidFill>
                  <a:schemeClr val="tx1"/>
                </a:solidFill>
                <a:latin typeface="HGP創英角ﾎﾟｯﾌﾟ体" panose="040B0A00000000000000" pitchFamily="50" charset="-128"/>
                <a:ea typeface="HGP創英角ﾎﾟｯﾌﾟ体" panose="040B0A00000000000000" pitchFamily="50" charset="-128"/>
              </a:rPr>
              <a:t>W1H</a:t>
            </a:r>
            <a:endParaRPr kumimoji="1" lang="ja-JP" altLang="en-US" sz="3600" b="1" i="0" u="none" strike="noStrike" cap="none" normalizeH="0" baseline="0" dirty="0" smtClean="0">
              <a:ln>
                <a:noFill/>
              </a:ln>
              <a:solidFill>
                <a:schemeClr val="tx1"/>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770733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教材に</a:t>
            </a:r>
            <a:r>
              <a:rPr lang="ja-JP" altLang="en-US" sz="3200" b="1" dirty="0">
                <a:solidFill>
                  <a:schemeClr val="tx1"/>
                </a:solidFill>
                <a:latin typeface="Meiryo UI" pitchFamily="50" charset="-128"/>
                <a:ea typeface="Meiryo UI" pitchFamily="50" charset="-128"/>
                <a:cs typeface="Meiryo UI" pitchFamily="50" charset="-128"/>
              </a:rPr>
              <a:t>関する方略（教材観）①</a:t>
            </a:r>
            <a:endParaRPr lang="ja-JP" altLang="en-US" sz="3200" b="1" dirty="0" smtClean="0">
              <a:solidFill>
                <a:schemeClr val="tx1"/>
              </a:solidFill>
              <a:latin typeface="Meiryo UI" pitchFamily="50" charset="-128"/>
              <a:ea typeface="Meiryo UI" pitchFamily="50" charset="-128"/>
              <a:cs typeface="Meiryo UI" pitchFamily="50" charset="-128"/>
            </a:endParaRP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662940" y="1556792"/>
            <a:ext cx="8012430"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ts val="3800"/>
              </a:lnSpc>
              <a:buNone/>
              <a:defRPr/>
            </a:pPr>
            <a:r>
              <a:rPr lang="en-US" altLang="ja-JP"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step1.</a:t>
            </a:r>
            <a:r>
              <a:rPr lang="ja-JP" altLang="en-US"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 教材</a:t>
            </a:r>
            <a:r>
              <a:rPr lang="ja-JP" altLang="en-US" sz="2800" b="1" kern="0" dirty="0">
                <a:solidFill>
                  <a:srgbClr val="8A71C9"/>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収集</a:t>
            </a:r>
            <a:endParaRPr lang="en-US" altLang="ja-JP"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既存のテキストや参考書、自身</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8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看護</a:t>
            </a:r>
            <a:r>
              <a:rPr lang="ja-JP" altLang="en-US" sz="28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経験</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など　</a:t>
            </a:r>
            <a:r>
              <a:rPr lang="ja-JP" altLang="en-US" sz="28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な場面を収集</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endParaRPr lang="en-US" altLang="ja-JP"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buNone/>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1800"/>
              </a:spcBef>
              <a:buNone/>
              <a:defRPr/>
            </a:pPr>
            <a:r>
              <a:rPr lang="en-US" altLang="ja-JP" sz="2800" b="1" kern="0" dirty="0">
                <a:solidFill>
                  <a:srgbClr val="8A71C9"/>
                </a:solidFill>
                <a:latin typeface="Meiryo UI" panose="020B0604030504040204" pitchFamily="50" charset="-128"/>
                <a:ea typeface="Meiryo UI" panose="020B0604030504040204" pitchFamily="50" charset="-128"/>
                <a:cs typeface="Meiryo UI" panose="020B0604030504040204" pitchFamily="50" charset="-128"/>
              </a:rPr>
              <a:t>step2</a:t>
            </a:r>
            <a:r>
              <a:rPr lang="en-US" altLang="ja-JP"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 教材</a:t>
            </a:r>
            <a:r>
              <a:rPr lang="ja-JP" altLang="en-US" sz="2800" b="1" kern="0" dirty="0">
                <a:solidFill>
                  <a:srgbClr val="8A71C9"/>
                </a:solidFill>
                <a:latin typeface="Meiryo UI" panose="020B0604030504040204" pitchFamily="50" charset="-128"/>
                <a:ea typeface="Meiryo UI" panose="020B0604030504040204" pitchFamily="50" charset="-128"/>
                <a:cs typeface="Meiryo UI" panose="020B0604030504040204" pitchFamily="50" charset="-128"/>
              </a:rPr>
              <a:t>の整理・</a:t>
            </a:r>
            <a:r>
              <a:rPr lang="ja-JP" altLang="en-US"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分析</a:t>
            </a:r>
            <a:endParaRPr lang="en-US" altLang="ja-JP" sz="2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収集</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したものを読み比べ、共通に記載されて</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内容</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や重要だと思われる内容、そこでしか</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学べない</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もの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を抽出し整理する</a:t>
            </a:r>
          </a:p>
          <a:p>
            <a:pPr marL="514350" indent="-514350">
              <a:lnSpc>
                <a:spcPts val="3800"/>
              </a:lnSpc>
              <a:buFont typeface="Wingdings" pitchFamily="2" charset="2"/>
              <a:buChar char="l"/>
              <a:defRPr/>
            </a:pP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吹き出し 1"/>
          <p:cNvSpPr/>
          <p:nvPr/>
        </p:nvSpPr>
        <p:spPr bwMode="auto">
          <a:xfrm>
            <a:off x="4421875" y="1132764"/>
            <a:ext cx="4253495" cy="846161"/>
          </a:xfrm>
          <a:prstGeom prst="wedgeRoundRectCallout">
            <a:avLst/>
          </a:prstGeom>
          <a:solidFill>
            <a:srgbClr val="FFFF9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latin typeface="HG平成明朝体W9" panose="02020A09000000000000" pitchFamily="17" charset="-128"/>
                <a:ea typeface="HG平成明朝体W9" panose="02020A09000000000000" pitchFamily="17" charset="-128"/>
              </a:rPr>
              <a:t>ナレッジマネジメントの活用</a:t>
            </a:r>
          </a:p>
        </p:txBody>
      </p:sp>
      <p:sp>
        <p:nvSpPr>
          <p:cNvPr id="3" name="角丸四角形吹き出し 2"/>
          <p:cNvSpPr/>
          <p:nvPr/>
        </p:nvSpPr>
        <p:spPr bwMode="auto">
          <a:xfrm>
            <a:off x="662940" y="3153203"/>
            <a:ext cx="7607603" cy="1282320"/>
          </a:xfrm>
          <a:prstGeom prst="wedgeRoundRectCallout">
            <a:avLst>
              <a:gd name="adj1" fmla="val -31622"/>
              <a:gd name="adj2" fmla="val -55286"/>
              <a:gd name="adj3" fmla="val 16667"/>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我々、臨床家は座学で学ぶのではなく、ケースや</a:t>
            </a:r>
            <a:endParaRPr kumimoji="1" lang="en-US" altLang="ja-JP"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2400" b="1" dirty="0">
                <a:solidFill>
                  <a:schemeClr val="tx1"/>
                </a:solidFill>
                <a:latin typeface="HG創英角ﾎﾟｯﾌﾟ体" panose="040B0A09000000000000" pitchFamily="49" charset="-128"/>
                <a:ea typeface="HG創英角ﾎﾟｯﾌﾟ体" panose="040B0A09000000000000" pitchFamily="49" charset="-128"/>
              </a:rPr>
              <a:t>患者さん</a:t>
            </a:r>
            <a:r>
              <a:rPr lang="ja-JP" altLang="en-US" sz="2400" b="1" dirty="0" smtClean="0">
                <a:solidFill>
                  <a:schemeClr val="tx1"/>
                </a:solidFill>
                <a:latin typeface="HG創英角ﾎﾟｯﾌﾟ体" panose="040B0A09000000000000" pitchFamily="49" charset="-128"/>
                <a:ea typeface="HG創英角ﾎﾟｯﾌﾟ体" panose="040B0A09000000000000" pitchFamily="49" charset="-128"/>
              </a:rPr>
              <a:t>から「学ばさせてもらう」ことがほとんど。</a:t>
            </a:r>
            <a:endParaRPr lang="en-US" altLang="ja-JP" sz="2400" b="1" dirty="0" smtClean="0">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a:ln>
                  <a:noFill/>
                </a:ln>
                <a:solidFill>
                  <a:schemeClr val="tx1"/>
                </a:solidFill>
                <a:latin typeface="HG創英角ﾎﾟｯﾌﾟ体" panose="040B0A09000000000000" pitchFamily="49" charset="-128"/>
                <a:ea typeface="HG創英角ﾎﾟｯﾌﾟ体" panose="040B0A09000000000000" pitchFamily="49" charset="-128"/>
              </a:rPr>
              <a:t>よって</a:t>
            </a: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、研修には具体的な事例を活用するのが良い</a:t>
            </a:r>
          </a:p>
        </p:txBody>
      </p:sp>
    </p:spTree>
    <p:extLst>
      <p:ext uri="{BB962C8B-B14F-4D97-AF65-F5344CB8AC3E}">
        <p14:creationId xmlns:p14="http://schemas.microsoft.com/office/powerpoint/2010/main" val="2924427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2"/>
            <a:ext cx="8359148" cy="562798"/>
          </a:xfrm>
        </p:spPr>
        <p:txBody>
          <a:bodyPr>
            <a:normAutofit fontScale="90000"/>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教材に</a:t>
            </a:r>
            <a:r>
              <a:rPr lang="ja-JP" altLang="en-US" sz="3200" b="1" dirty="0">
                <a:solidFill>
                  <a:schemeClr val="tx1"/>
                </a:solidFill>
                <a:latin typeface="Meiryo UI" pitchFamily="50" charset="-128"/>
                <a:ea typeface="Meiryo UI" pitchFamily="50" charset="-128"/>
                <a:cs typeface="Meiryo UI" pitchFamily="50" charset="-128"/>
              </a:rPr>
              <a:t>関する方略（教材</a:t>
            </a:r>
            <a:r>
              <a:rPr lang="ja-JP" altLang="en-US" sz="3200" b="1" dirty="0" smtClean="0">
                <a:solidFill>
                  <a:schemeClr val="tx1"/>
                </a:solidFill>
                <a:latin typeface="Meiryo UI" pitchFamily="50" charset="-128"/>
                <a:ea typeface="Meiryo UI" pitchFamily="50" charset="-128"/>
                <a:cs typeface="Meiryo UI" pitchFamily="50" charset="-128"/>
              </a:rPr>
              <a:t>観）②</a:t>
            </a:r>
          </a:p>
        </p:txBody>
      </p:sp>
      <p:sp>
        <p:nvSpPr>
          <p:cNvPr id="7" name="Rectangle 3"/>
          <p:cNvSpPr>
            <a:spLocks noChangeArrowheads="1"/>
          </p:cNvSpPr>
          <p:nvPr/>
        </p:nvSpPr>
        <p:spPr bwMode="auto">
          <a:xfrm>
            <a:off x="379708" y="723527"/>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622076" y="723527"/>
            <a:ext cx="8084591" cy="2745400"/>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ts val="3800"/>
              </a:lnSpc>
              <a:buNone/>
              <a:defRPr/>
            </a:pPr>
            <a:r>
              <a:rPr lang="en-US" altLang="ja-JP" sz="1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step3</a:t>
            </a:r>
            <a:r>
              <a:rPr lang="en-US" altLang="ja-JP" sz="1800" b="1" kern="0" dirty="0">
                <a:solidFill>
                  <a:srgbClr val="8A71C9"/>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kern="0" dirty="0">
                <a:solidFill>
                  <a:srgbClr val="8A71C9"/>
                </a:solidFill>
                <a:latin typeface="Meiryo UI" panose="020B0604030504040204" pitchFamily="50" charset="-128"/>
                <a:ea typeface="Meiryo UI" panose="020B0604030504040204" pitchFamily="50" charset="-128"/>
                <a:cs typeface="Meiryo UI" panose="020B0604030504040204" pitchFamily="50" charset="-128"/>
              </a:rPr>
              <a:t>教材・題材の</a:t>
            </a:r>
            <a:r>
              <a:rPr lang="ja-JP" altLang="en-US" sz="1800" b="1" kern="0" dirty="0" smtClean="0">
                <a:solidFill>
                  <a:srgbClr val="8A71C9"/>
                </a:solidFill>
                <a:latin typeface="Meiryo UI" panose="020B0604030504040204" pitchFamily="50" charset="-128"/>
                <a:ea typeface="Meiryo UI" panose="020B0604030504040204" pitchFamily="50" charset="-128"/>
                <a:cs typeface="Meiryo UI" panose="020B0604030504040204" pitchFamily="50" charset="-128"/>
              </a:rPr>
              <a:t>解釈</a:t>
            </a:r>
            <a:endParaRPr lang="ja-JP" altLang="en-US" sz="1800" b="1" kern="0" dirty="0">
              <a:solidFill>
                <a:srgbClr val="8A71C9"/>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抽出した認知症ケアに関する教材について、　主要</a:t>
            </a:r>
            <a:r>
              <a:rPr lang="ja-JP" altLang="en-US" sz="1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な内容を抽出</a:t>
            </a:r>
            <a:r>
              <a:rPr lang="ja-JP" altLang="en-US"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spcBef>
                <a:spcPts val="1800"/>
              </a:spcBef>
              <a:buFont typeface="Wingdings" pitchFamily="2" charset="2"/>
              <a:buChar char="l"/>
              <a:defRPr/>
            </a:pPr>
            <a:r>
              <a:rPr lang="ja-JP" altLang="en-US"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つまり</a:t>
            </a:r>
            <a:r>
              <a:rPr lang="ja-JP" altLang="en-US" sz="1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、今学んでもらおうとしていることは</a:t>
            </a:r>
            <a:r>
              <a:rPr lang="ja-JP" altLang="en-US"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a:t>
            </a:r>
            <a:endParaRPr lang="en-US" altLang="ja-JP"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ケア実践</a:t>
            </a:r>
            <a:r>
              <a:rPr lang="ja-JP" altLang="en-US" sz="1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にとってどのような内容なのか、何が</a:t>
            </a:r>
            <a:r>
              <a:rPr lang="ja-JP" altLang="en-US"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1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なのか</a:t>
            </a:r>
            <a:r>
              <a:rPr lang="ja-JP" altLang="en-US" sz="1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考える</a:t>
            </a:r>
            <a:endParaRPr lang="ja-JP" altLang="en-US" sz="1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bwMode="auto">
          <a:xfrm>
            <a:off x="622076" y="3370997"/>
            <a:ext cx="8194378" cy="3384645"/>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例えば、今回の研修会を例にとってみると・・・</a:t>
            </a:r>
            <a:endParaRPr kumimoji="1" lang="en-US" altLang="ja-JP"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2400" b="1" dirty="0" smtClean="0">
                <a:solidFill>
                  <a:schemeClr val="tx1"/>
                </a:solidFill>
                <a:latin typeface="HG創英角ﾎﾟｯﾌﾟ体" panose="040B0A09000000000000" pitchFamily="49" charset="-128"/>
                <a:ea typeface="HG創英角ﾎﾟｯﾌﾟ体" panose="040B0A09000000000000" pitchFamily="49" charset="-128"/>
              </a:rPr>
              <a:t>●　とても浅く、広く、具体性に欠ける教材です</a:t>
            </a:r>
            <a:r>
              <a:rPr lang="ja-JP" altLang="en-US" sz="2400" b="1" dirty="0" err="1" smtClean="0">
                <a:solidFill>
                  <a:schemeClr val="tx1"/>
                </a:solidFill>
                <a:latin typeface="HG創英角ﾎﾟｯﾌﾟ体" panose="040B0A09000000000000" pitchFamily="49" charset="-128"/>
                <a:ea typeface="HG創英角ﾎﾟｯﾌﾟ体" panose="040B0A09000000000000" pitchFamily="49" charset="-128"/>
              </a:rPr>
              <a:t>。。。</a:t>
            </a:r>
            <a:endParaRPr lang="en-US" altLang="ja-JP" sz="2400" b="1" dirty="0" smtClean="0">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sng" strike="noStrike" cap="none" normalizeH="0" baseline="0" dirty="0">
                <a:ln>
                  <a:noFill/>
                </a:ln>
                <a:solidFill>
                  <a:schemeClr val="tx1"/>
                </a:solidFill>
                <a:latin typeface="HG創英角ﾎﾟｯﾌﾟ体" panose="040B0A09000000000000" pitchFamily="49" charset="-128"/>
                <a:ea typeface="HG創英角ﾎﾟｯﾌﾟ体" panose="040B0A09000000000000" pitchFamily="49" charset="-128"/>
              </a:rPr>
              <a:t>その理由と</a:t>
            </a:r>
            <a:r>
              <a:rPr kumimoji="1" lang="ja-JP" altLang="en-US" sz="2400" b="1" i="0" u="sng"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して</a:t>
            </a:r>
            <a:endParaRPr kumimoji="1" lang="en-US" altLang="ja-JP" sz="2400" b="1" i="0" u="sng"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ja-JP" altLang="en-US" sz="2400" b="1" dirty="0">
                <a:solidFill>
                  <a:schemeClr val="tx1"/>
                </a:solidFill>
                <a:latin typeface="HG創英角ﾎﾟｯﾌﾟ体" panose="040B0A09000000000000" pitchFamily="49" charset="-128"/>
                <a:ea typeface="HG創英角ﾎﾟｯﾌﾟ体" panose="040B0A09000000000000" pitchFamily="49" charset="-128"/>
              </a:rPr>
              <a:t>レディネスが一致して</a:t>
            </a:r>
            <a:r>
              <a:rPr lang="ja-JP" altLang="en-US" sz="2400" b="1" dirty="0" smtClean="0">
                <a:solidFill>
                  <a:schemeClr val="tx1"/>
                </a:solidFill>
                <a:latin typeface="HG創英角ﾎﾟｯﾌﾟ体" panose="040B0A09000000000000" pitchFamily="49" charset="-128"/>
                <a:ea typeface="HG創英角ﾎﾟｯﾌﾟ体" panose="040B0A09000000000000" pitchFamily="49" charset="-128"/>
              </a:rPr>
              <a:t>いない</a:t>
            </a:r>
            <a:endParaRPr lang="en-US" altLang="ja-JP" sz="2400" b="1" dirty="0" smtClean="0">
              <a:solidFill>
                <a:schemeClr val="tx1"/>
              </a:solidFill>
              <a:latin typeface="HG創英角ﾎﾟｯﾌﾟ体" panose="040B0A09000000000000" pitchFamily="49" charset="-128"/>
              <a:ea typeface="HG創英角ﾎﾟｯﾌﾟ体" panose="040B0A09000000000000" pitchFamily="49" charset="-128"/>
            </a:endParaRPr>
          </a:p>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2400" b="1" i="0" u="none" strike="noStrike" cap="none" normalizeH="0" baseline="0" dirty="0">
                <a:ln>
                  <a:noFill/>
                </a:ln>
                <a:solidFill>
                  <a:schemeClr val="tx1"/>
                </a:solidFill>
                <a:latin typeface="HG創英角ﾎﾟｯﾌﾟ体" panose="040B0A09000000000000" pitchFamily="49" charset="-128"/>
                <a:ea typeface="HG創英角ﾎﾟｯﾌﾟ体" panose="040B0A09000000000000" pitchFamily="49" charset="-128"/>
              </a:rPr>
              <a:t>目標</a:t>
            </a: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は、一定水準を達成してもらえばよい</a:t>
            </a:r>
            <a:endParaRPr kumimoji="1" lang="en-US" altLang="ja-JP"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342900" marR="0" indent="-342900"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ja-JP" altLang="en-US" sz="2400" b="1" dirty="0">
                <a:solidFill>
                  <a:schemeClr val="tx1"/>
                </a:solidFill>
                <a:latin typeface="HG創英角ﾎﾟｯﾌﾟ体" panose="040B0A09000000000000" pitchFamily="49" charset="-128"/>
                <a:ea typeface="HG創英角ﾎﾟｯﾌﾟ体" panose="040B0A09000000000000" pitchFamily="49" charset="-128"/>
              </a:rPr>
              <a:t>大きな目標</a:t>
            </a:r>
            <a:r>
              <a:rPr lang="ja-JP" altLang="en-US" sz="2400" b="1" dirty="0" smtClean="0">
                <a:solidFill>
                  <a:schemeClr val="tx1"/>
                </a:solidFill>
                <a:latin typeface="HG創英角ﾎﾟｯﾌﾟ体" panose="040B0A09000000000000" pitchFamily="49" charset="-128"/>
                <a:ea typeface="HG創英角ﾎﾟｯﾌﾟ体" panose="040B0A09000000000000" pitchFamily="49" charset="-128"/>
              </a:rPr>
              <a:t>は、受講者一人に知識を付けてもらうだけ</a:t>
            </a:r>
            <a:endParaRPr lang="en-US" altLang="ja-JP" sz="2400" b="1" dirty="0" smtClean="0">
              <a:solidFill>
                <a:schemeClr val="tx1"/>
              </a:solidFill>
              <a:latin typeface="HG創英角ﾎﾟｯﾌﾟ体" panose="040B0A09000000000000" pitchFamily="49" charset="-128"/>
              <a:ea typeface="HG創英角ﾎﾟｯﾌﾟ体" panose="040B0A09000000000000" pitchFamily="49" charset="-128"/>
            </a:endParaRPr>
          </a:p>
          <a:p>
            <a:pPr marR="0" defTabSz="914400" rtl="0" eaLnBrk="1" fontAlgn="base" latinLnBrk="0" hangingPunct="1">
              <a:lnSpc>
                <a:spcPct val="100000"/>
              </a:lnSpc>
              <a:spcBef>
                <a:spcPct val="0"/>
              </a:spcBef>
              <a:spcAft>
                <a:spcPct val="0"/>
              </a:spcAft>
              <a:buClrTx/>
              <a:buSzTx/>
              <a:tabLst/>
            </a:pPr>
            <a:r>
              <a:rPr kumimoji="1" lang="ja-JP" altLang="en-US" sz="2400" b="1" i="0" u="none" strike="noStrike" cap="none" normalizeH="0" baseline="0" dirty="0">
                <a:ln>
                  <a:noFill/>
                </a:ln>
                <a:solidFill>
                  <a:schemeClr val="tx1"/>
                </a:solidFill>
                <a:latin typeface="HG創英角ﾎﾟｯﾌﾟ体" panose="040B0A09000000000000" pitchFamily="49" charset="-128"/>
                <a:ea typeface="HG創英角ﾎﾟｯﾌﾟ体" panose="040B0A09000000000000" pitchFamily="49" charset="-128"/>
              </a:rPr>
              <a:t>　</a:t>
            </a: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　ではなく、自施設に持ち帰ってもらい、如何に</a:t>
            </a:r>
            <a:endParaRPr kumimoji="1" lang="en-US" altLang="ja-JP"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R="0" defTabSz="914400" rtl="0" eaLnBrk="1" fontAlgn="base" latinLnBrk="0" hangingPunct="1">
              <a:lnSpc>
                <a:spcPct val="100000"/>
              </a:lnSpc>
              <a:spcBef>
                <a:spcPct val="0"/>
              </a:spcBef>
              <a:spcAft>
                <a:spcPct val="0"/>
              </a:spcAft>
              <a:buClrTx/>
              <a:buSzTx/>
              <a:tabLst/>
            </a:pP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　　「認知症ケア」の啓発や研修、システム構築を</a:t>
            </a:r>
            <a:endParaRPr lang="en-US" altLang="ja-JP" sz="2400" b="1" dirty="0">
              <a:solidFill>
                <a:schemeClr val="tx1"/>
              </a:solidFill>
              <a:latin typeface="HG創英角ﾎﾟｯﾌﾟ体" panose="040B0A09000000000000" pitchFamily="49" charset="-128"/>
              <a:ea typeface="HG創英角ﾎﾟｯﾌﾟ体" panose="040B0A09000000000000" pitchFamily="49" charset="-128"/>
            </a:endParaRPr>
          </a:p>
          <a:p>
            <a:pPr marR="0" defTabSz="914400" rtl="0" eaLnBrk="1" fontAlgn="base" latinLnBrk="0" hangingPunct="1">
              <a:lnSpc>
                <a:spcPct val="100000"/>
              </a:lnSpc>
              <a:spcBef>
                <a:spcPct val="0"/>
              </a:spcBef>
              <a:spcAft>
                <a:spcPct val="0"/>
              </a:spcAft>
              <a:buClrTx/>
              <a:buSzTx/>
              <a:tabLst/>
            </a:pP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　　　行ってもらうかがポイントである。</a:t>
            </a:r>
          </a:p>
        </p:txBody>
      </p:sp>
    </p:spTree>
    <p:extLst>
      <p:ext uri="{BB962C8B-B14F-4D97-AF65-F5344CB8AC3E}">
        <p14:creationId xmlns:p14="http://schemas.microsoft.com/office/powerpoint/2010/main" val="1413111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教材に</a:t>
            </a:r>
            <a:r>
              <a:rPr lang="ja-JP" altLang="en-US" sz="3200" b="1" dirty="0">
                <a:solidFill>
                  <a:schemeClr val="tx1"/>
                </a:solidFill>
                <a:latin typeface="Meiryo UI" pitchFamily="50" charset="-128"/>
                <a:ea typeface="Meiryo UI" pitchFamily="50" charset="-128"/>
                <a:cs typeface="Meiryo UI" pitchFamily="50" charset="-128"/>
              </a:rPr>
              <a:t>関する方略</a:t>
            </a:r>
            <a:r>
              <a:rPr lang="ja-JP" altLang="en-US" sz="3200" b="1" dirty="0" smtClean="0">
                <a:solidFill>
                  <a:schemeClr val="tx1"/>
                </a:solidFill>
                <a:latin typeface="Meiryo UI" pitchFamily="50" charset="-128"/>
                <a:ea typeface="Meiryo UI" pitchFamily="50" charset="-128"/>
                <a:cs typeface="Meiryo UI" pitchFamily="50" charset="-128"/>
              </a:rPr>
              <a:t>（学習者観）</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659902" y="990441"/>
            <a:ext cx="8008942" cy="3192821"/>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学習者</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の認知症ケアに関する実態</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や傾向を</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指導テーマの内容</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に関連づけて把握</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spcBef>
                <a:spcPts val="1800"/>
              </a:spcBef>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学習者</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の認知症に関する興味</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や関心、</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問題</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意識</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、知識や技能の有無、発達段階、生活</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経験</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など</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を把握</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spcBef>
                <a:spcPts val="1800"/>
              </a:spcBef>
              <a:buFont typeface="Wingdings" pitchFamily="2" charset="2"/>
              <a:buChar char="l"/>
              <a:defRPr/>
            </a:pP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つまり、学習者はこれ</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まで認知症ケアに関して、　　　　　　　　　　　　　どの</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ような学習や看護経験があり</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、認知症ケアを</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3800"/>
              </a:lnSpc>
              <a:spcBef>
                <a:spcPts val="0"/>
              </a:spcBef>
              <a:buNone/>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学ぶ</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ことは、どのような</a:t>
            </a:r>
            <a:r>
              <a:rPr lang="ja-JP" altLang="en-US" sz="28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意味づけがあるの</a:t>
            </a:r>
            <a:r>
              <a:rPr lang="ja-JP" altLang="en-US" sz="28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か</a:t>
            </a:r>
            <a:endParaRPr lang="ja-JP" altLang="en-US" sz="2800" b="1" u="sng"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bwMode="auto">
          <a:xfrm>
            <a:off x="622076" y="5459104"/>
            <a:ext cx="8194378" cy="1296538"/>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認知症ケアと同様に</a:t>
            </a:r>
            <a:r>
              <a:rPr kumimoji="1" lang="en-US" altLang="ja-JP"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PDCA</a:t>
            </a: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サイクルが必要で、動機づけを</a:t>
            </a:r>
            <a:endParaRPr kumimoji="1" lang="en-US" altLang="ja-JP"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高めながら、修正に修正を重ねて、毎年重厚化させていく。</a:t>
            </a:r>
          </a:p>
        </p:txBody>
      </p:sp>
    </p:spTree>
    <p:extLst>
      <p:ext uri="{BB962C8B-B14F-4D97-AF65-F5344CB8AC3E}">
        <p14:creationId xmlns:p14="http://schemas.microsoft.com/office/powerpoint/2010/main" val="1656710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教材に</a:t>
            </a:r>
            <a:r>
              <a:rPr lang="ja-JP" altLang="en-US" sz="3200" b="1" dirty="0">
                <a:solidFill>
                  <a:schemeClr val="tx1"/>
                </a:solidFill>
                <a:latin typeface="Meiryo UI" pitchFamily="50" charset="-128"/>
                <a:ea typeface="Meiryo UI" pitchFamily="50" charset="-128"/>
                <a:cs typeface="Meiryo UI" pitchFamily="50" charset="-128"/>
              </a:rPr>
              <a:t>関する方略</a:t>
            </a:r>
            <a:r>
              <a:rPr lang="ja-JP" altLang="en-US" sz="3200" b="1" dirty="0" smtClean="0">
                <a:solidFill>
                  <a:schemeClr val="tx1"/>
                </a:solidFill>
                <a:latin typeface="Meiryo UI" pitchFamily="50" charset="-128"/>
                <a:ea typeface="Meiryo UI" pitchFamily="50" charset="-128"/>
                <a:cs typeface="Meiryo UI" pitchFamily="50" charset="-128"/>
              </a:rPr>
              <a:t>（指導者観）</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379711" y="1082021"/>
            <a:ext cx="3957510" cy="3762934"/>
          </a:xfrm>
          <a:prstGeom prst="rect">
            <a:avLst/>
          </a:prstGeom>
          <a:ln>
            <a:solidFill>
              <a:schemeClr val="tx1"/>
            </a:solidFill>
          </a:ln>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認知症ケアに関する学習</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内容に意欲と関心</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をもって</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知識・技術・態度についての学習に</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取り組んで</a:t>
            </a:r>
            <a:r>
              <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もらうための、教える側の指導</a:t>
            </a:r>
            <a:r>
              <a:rPr lang="ja-JP" altLang="en-US" sz="24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方針</a:t>
            </a:r>
            <a:endParaRPr lang="ja-JP" altLang="en-US" sz="24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 2"/>
          <p:cNvSpPr txBox="1">
            <a:spLocks/>
          </p:cNvSpPr>
          <p:nvPr/>
        </p:nvSpPr>
        <p:spPr>
          <a:xfrm>
            <a:off x="4620031" y="979694"/>
            <a:ext cx="4329004" cy="3762934"/>
          </a:xfrm>
          <a:prstGeom prst="rect">
            <a:avLst/>
          </a:prstGeom>
          <a:ln>
            <a:solidFill>
              <a:schemeClr val="tx1"/>
            </a:solidFill>
          </a:ln>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nSpc>
                <a:spcPts val="3800"/>
              </a:lnSpc>
              <a:buNone/>
              <a:defRPr/>
            </a:pPr>
            <a:r>
              <a:rPr lang="ja-JP" altLang="en-US" sz="20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看護研究を例にとって・・・</a:t>
            </a:r>
            <a:endParaRPr lang="en-US" altLang="ja-JP" sz="2000" b="1" u="sng"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3800"/>
              </a:lnSpc>
              <a:buFont typeface="Wingdings" panose="05000000000000000000" pitchFamily="2" charset="2"/>
              <a:buChar char="l"/>
              <a:defRPr/>
            </a:pP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先行</a:t>
            </a: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論文・文献検索（対象の絞り込み、有効性、レディネスを知る）</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3800"/>
              </a:lnSpc>
              <a:buFont typeface="Wingdings" panose="05000000000000000000"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動機は？</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3800"/>
              </a:lnSpc>
              <a:buFont typeface="Wingdings" panose="05000000000000000000"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目的は？</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3800"/>
              </a:lnSpc>
              <a:buFont typeface="Wingdings" panose="05000000000000000000" pitchFamily="2" charset="2"/>
              <a:buChar char="l"/>
              <a:defRPr/>
            </a:pP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期間</a:t>
            </a: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設定</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3800"/>
              </a:lnSpc>
              <a:buFont typeface="Wingdings" panose="05000000000000000000"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方法の選択</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3800"/>
              </a:lnSpc>
              <a:buFont typeface="Wingdings" panose="05000000000000000000"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3800"/>
              </a:lnSpc>
              <a:buFont typeface="Wingdings" panose="05000000000000000000"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結果</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3800"/>
              </a:lnSpc>
              <a:buFont typeface="Wingdings" panose="05000000000000000000" pitchFamily="2" charset="2"/>
              <a:buChar char="l"/>
              <a:defRPr/>
            </a:pPr>
            <a:r>
              <a:rPr lang="ja-JP" altLang="en-US"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考察</a:t>
            </a:r>
            <a:endParaRPr lang="en-US" altLang="ja-JP" sz="20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3800"/>
              </a:lnSpc>
              <a:buFont typeface="Wingdings" panose="05000000000000000000" pitchFamily="2" charset="2"/>
              <a:buChar char="l"/>
              <a:defRPr/>
            </a:pPr>
            <a:r>
              <a:rPr lang="ja-JP" altLang="en-US" sz="20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結論</a:t>
            </a:r>
          </a:p>
        </p:txBody>
      </p:sp>
      <p:sp>
        <p:nvSpPr>
          <p:cNvPr id="8" name="正方形/長方形 7"/>
          <p:cNvSpPr/>
          <p:nvPr/>
        </p:nvSpPr>
        <p:spPr bwMode="auto">
          <a:xfrm>
            <a:off x="83253" y="3957852"/>
            <a:ext cx="4523130" cy="2797790"/>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どのように、結論を臨床に</a:t>
            </a:r>
            <a:endParaRPr kumimoji="1" lang="en-US" altLang="ja-JP"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フィードバックするか！！</a:t>
            </a:r>
            <a:endParaRPr kumimoji="1" lang="en-US" altLang="ja-JP"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往々にして、研究をやりっぱなし・・</a:t>
            </a:r>
            <a:endParaRPr kumimoji="1" lang="en-US" altLang="ja-JP"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2000" b="1" dirty="0" smtClean="0">
                <a:solidFill>
                  <a:schemeClr val="tx1"/>
                </a:solidFill>
                <a:latin typeface="HG創英角ﾎﾟｯﾌﾟ体" panose="040B0A09000000000000" pitchFamily="49" charset="-128"/>
                <a:ea typeface="HG創英角ﾎﾟｯﾌﾟ体" panose="040B0A09000000000000" pitchFamily="49" charset="-128"/>
              </a:rPr>
              <a:t>もったいない！</a:t>
            </a:r>
            <a:r>
              <a:rPr kumimoji="1" lang="ja-JP" altLang="en-US"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せっかく苦労して、</a:t>
            </a:r>
            <a:endParaRPr kumimoji="1" lang="en-US" altLang="ja-JP"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１年</a:t>
            </a:r>
            <a:r>
              <a:rPr lang="ja-JP" altLang="en-US" sz="2000" b="1" dirty="0" smtClean="0">
                <a:solidFill>
                  <a:schemeClr val="tx1"/>
                </a:solidFill>
                <a:latin typeface="HG創英角ﾎﾟｯﾌﾟ体" panose="040B0A09000000000000" pitchFamily="49" charset="-128"/>
                <a:ea typeface="HG創英角ﾎﾟｯﾌﾟ体" panose="040B0A09000000000000" pitchFamily="49" charset="-128"/>
              </a:rPr>
              <a:t>あまりの時間をかけて行った</a:t>
            </a:r>
            <a:endParaRPr lang="en-US" altLang="ja-JP" sz="2000" b="1" dirty="0" smtClean="0">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a:ln>
                  <a:noFill/>
                </a:ln>
                <a:solidFill>
                  <a:schemeClr val="tx1"/>
                </a:solidFill>
                <a:latin typeface="HG創英角ﾎﾟｯﾌﾟ体" panose="040B0A09000000000000" pitchFamily="49" charset="-128"/>
                <a:ea typeface="HG創英角ﾎﾟｯﾌﾟ体" panose="040B0A09000000000000" pitchFamily="49" charset="-128"/>
              </a:rPr>
              <a:t>成果</a:t>
            </a:r>
            <a:r>
              <a:rPr kumimoji="1" lang="ja-JP" altLang="en-US"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rPr>
              <a:t>が自施設に活かされていないこと</a:t>
            </a:r>
            <a:endParaRPr kumimoji="1" lang="en-US" altLang="ja-JP"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2000" b="1" dirty="0">
                <a:solidFill>
                  <a:schemeClr val="tx1"/>
                </a:solidFill>
                <a:latin typeface="HG創英角ﾎﾟｯﾌﾟ体" panose="040B0A09000000000000" pitchFamily="49" charset="-128"/>
                <a:ea typeface="HG創英角ﾎﾟｯﾌﾟ体" panose="040B0A09000000000000" pitchFamily="49" charset="-128"/>
              </a:rPr>
              <a:t>が</a:t>
            </a:r>
            <a:r>
              <a:rPr lang="ja-JP" altLang="en-US" sz="2000" b="1" dirty="0" smtClean="0">
                <a:solidFill>
                  <a:schemeClr val="tx1"/>
                </a:solidFill>
                <a:latin typeface="HG創英角ﾎﾟｯﾌﾟ体" panose="040B0A09000000000000" pitchFamily="49" charset="-128"/>
                <a:ea typeface="HG創英角ﾎﾟｯﾌﾟ体" panose="040B0A09000000000000" pitchFamily="49" charset="-128"/>
              </a:rPr>
              <a:t>多い</a:t>
            </a:r>
            <a:r>
              <a:rPr lang="ja-JP" altLang="en-US" sz="2000" b="1" dirty="0">
                <a:solidFill>
                  <a:schemeClr val="tx1"/>
                </a:solidFill>
                <a:latin typeface="HG創英角ﾎﾟｯﾌﾟ体" panose="040B0A09000000000000" pitchFamily="49" charset="-128"/>
                <a:ea typeface="HG創英角ﾎﾟｯﾌﾟ体" panose="040B0A09000000000000" pitchFamily="49" charset="-128"/>
              </a:rPr>
              <a:t>。</a:t>
            </a:r>
            <a:endParaRPr kumimoji="1" lang="ja-JP" altLang="en-US" sz="2000" b="1" i="0" u="none" strike="noStrike" cap="none" normalizeH="0" baseline="0" dirty="0" smtClean="0">
              <a:ln>
                <a:noFill/>
              </a:ln>
              <a:solidFill>
                <a:schemeClr val="tx1"/>
              </a:solidFill>
              <a:latin typeface="HG創英角ﾎﾟｯﾌﾟ体" panose="040B0A09000000000000" pitchFamily="49" charset="-128"/>
              <a:ea typeface="HG創英角ﾎﾟｯﾌﾟ体" panose="040B0A09000000000000" pitchFamily="49" charset="-128"/>
            </a:endParaRPr>
          </a:p>
        </p:txBody>
      </p:sp>
    </p:spTree>
    <p:extLst>
      <p:ext uri="{BB962C8B-B14F-4D97-AF65-F5344CB8AC3E}">
        <p14:creationId xmlns:p14="http://schemas.microsoft.com/office/powerpoint/2010/main" val="1938136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タイトル 1"/>
          <p:cNvSpPr>
            <a:spLocks noGrp="1"/>
          </p:cNvSpPr>
          <p:nvPr>
            <p:ph type="title" idx="4294967295"/>
          </p:nvPr>
        </p:nvSpPr>
        <p:spPr>
          <a:xfrm>
            <a:off x="478466" y="174181"/>
            <a:ext cx="8359148" cy="669925"/>
          </a:xfrm>
        </p:spPr>
        <p:txBody>
          <a:bodyPr>
            <a:normAutofit/>
          </a:bodyPr>
          <a:lstStyle/>
          <a:p>
            <a:pPr eaLnBrk="1" hangingPunct="1"/>
            <a:r>
              <a:rPr lang="ja-JP" altLang="en-US" sz="3200" b="1" dirty="0" smtClean="0">
                <a:solidFill>
                  <a:schemeClr val="tx1"/>
                </a:solidFill>
                <a:latin typeface="Meiryo UI" pitchFamily="50" charset="-128"/>
                <a:ea typeface="Meiryo UI" pitchFamily="50" charset="-128"/>
                <a:cs typeface="Meiryo UI" pitchFamily="50" charset="-128"/>
              </a:rPr>
              <a:t>指導目標</a:t>
            </a:r>
          </a:p>
        </p:txBody>
      </p:sp>
      <p:sp>
        <p:nvSpPr>
          <p:cNvPr id="7" name="Rectangle 3"/>
          <p:cNvSpPr>
            <a:spLocks noChangeArrowheads="1"/>
          </p:cNvSpPr>
          <p:nvPr/>
        </p:nvSpPr>
        <p:spPr bwMode="auto">
          <a:xfrm>
            <a:off x="379711" y="857610"/>
            <a:ext cx="8569325" cy="118236"/>
          </a:xfrm>
          <a:prstGeom prst="rect">
            <a:avLst/>
          </a:prstGeom>
          <a:gradFill rotWithShape="1">
            <a:gsLst>
              <a:gs pos="0">
                <a:srgbClr val="E4DEF2"/>
              </a:gs>
              <a:gs pos="100000">
                <a:srgbClr val="8A71C9"/>
              </a:gs>
            </a:gsLst>
            <a:lin ang="0" scaled="1"/>
          </a:gradFill>
          <a:ln>
            <a:noFill/>
          </a:ln>
          <a:extLst/>
        </p:spPr>
        <p:txBody>
          <a:bodyPr wrap="none" anchor="ctr"/>
          <a:lstStyle/>
          <a:p>
            <a:pPr algn="r">
              <a:defRPr/>
            </a:pPr>
            <a:endParaRPr lang="ja-JP" altLang="en-US">
              <a:effectLst>
                <a:outerShdw blurRad="38100" dist="38100" dir="2700000" algn="tl">
                  <a:srgbClr val="000000">
                    <a:alpha val="43137"/>
                  </a:srgbClr>
                </a:outerShdw>
              </a:effectLst>
              <a:latin typeface="Arial" charset="0"/>
            </a:endParaRPr>
          </a:p>
        </p:txBody>
      </p:sp>
      <p:sp>
        <p:nvSpPr>
          <p:cNvPr id="26" name="コンテンツ プレースホルダ 2"/>
          <p:cNvSpPr txBox="1">
            <a:spLocks/>
          </p:cNvSpPr>
          <p:nvPr/>
        </p:nvSpPr>
        <p:spPr>
          <a:xfrm>
            <a:off x="982980" y="1682523"/>
            <a:ext cx="7486650" cy="1723618"/>
          </a:xfrm>
          <a:prstGeom prst="rect">
            <a:avLst/>
          </a:prstGeom>
        </p:spPr>
        <p:txBody>
          <a:bodyPr rtlCol="0">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認知症</a:t>
            </a:r>
            <a:r>
              <a:rPr lang="ja-JP" altLang="en-US" sz="2800" b="1" kern="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ケア</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に関する研修のねらいを目標として表現したものである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指導観から目標設定をする方法がわかりやすい</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514350" indent="-514350">
              <a:lnSpc>
                <a:spcPts val="3800"/>
              </a:lnSpc>
              <a:buFont typeface="Wingdings" pitchFamily="2" charset="2"/>
              <a:buChar char="l"/>
              <a:defRPr/>
            </a:pP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指導目標は、①どんな内容を、②どのようにして、③どのくらい、④どんな諸能力をのばすか、の</a:t>
            </a:r>
            <a:r>
              <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800" b="1" kern="0"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視点から押さえる</a:t>
            </a:r>
            <a:endParaRPr lang="en-US" altLang="ja-JP" sz="2800" b="1" kern="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64140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15276</TotalTime>
  <Words>8215</Words>
  <Application>Microsoft Office PowerPoint</Application>
  <PresentationFormat>画面に合わせる (4:3)</PresentationFormat>
  <Paragraphs>606</Paragraphs>
  <Slides>35</Slides>
  <Notes>35</Notes>
  <HiddenSlides>0</HiddenSlides>
  <MMClips>0</MMClips>
  <ScaleCrop>false</ScaleCrop>
  <HeadingPairs>
    <vt:vector size="4" baseType="variant">
      <vt:variant>
        <vt:lpstr>テーマ</vt:lpstr>
      </vt:variant>
      <vt:variant>
        <vt:i4>1</vt:i4>
      </vt:variant>
      <vt:variant>
        <vt:lpstr>スライド タイトル</vt:lpstr>
      </vt:variant>
      <vt:variant>
        <vt:i4>35</vt:i4>
      </vt:variant>
    </vt:vector>
  </HeadingPairs>
  <TitlesOfParts>
    <vt:vector size="36" baseType="lpstr">
      <vt:lpstr>標準デザイン</vt:lpstr>
      <vt:lpstr>PowerPoint プレゼンテーション</vt:lpstr>
      <vt:lpstr>教育のプロセス</vt:lpstr>
      <vt:lpstr>指導案とは</vt:lpstr>
      <vt:lpstr>指導案作成の流れ</vt:lpstr>
      <vt:lpstr>教材に関する方略（教材観）①</vt:lpstr>
      <vt:lpstr>教材に関する方略（教材観）②</vt:lpstr>
      <vt:lpstr>教材に関する方略（学習者観）</vt:lpstr>
      <vt:lpstr>教材に関する方略（指導者観）</vt:lpstr>
      <vt:lpstr>指導目標</vt:lpstr>
      <vt:lpstr>指導内容の抽出、教える順序</vt:lpstr>
      <vt:lpstr>指導内容の例</vt:lpstr>
      <vt:lpstr>指導計画を作成する</vt:lpstr>
      <vt:lpstr>指導計画のフォーマット</vt:lpstr>
      <vt:lpstr>研修結果の評価</vt:lpstr>
      <vt:lpstr>指導案の作成</vt:lpstr>
      <vt:lpstr>PowerPoint プレゼンテーション</vt:lpstr>
      <vt:lpstr>組織を分析する</vt:lpstr>
      <vt:lpstr>SWOT分析とは</vt:lpstr>
      <vt:lpstr>SWOT分析の例</vt:lpstr>
      <vt:lpstr>クロスSWOT分析の方法</vt:lpstr>
      <vt:lpstr>クロスSWOT分析の例①</vt:lpstr>
      <vt:lpstr>クロスSWOT分析の例②</vt:lpstr>
      <vt:lpstr>クロスSWOT分析の例③</vt:lpstr>
      <vt:lpstr>GWの進め方①</vt:lpstr>
      <vt:lpstr>PowerPoint プレゼンテーション</vt:lpstr>
      <vt:lpstr>研修体制づくりと企画に向けて①</vt:lpstr>
      <vt:lpstr>研修体制づくりと企画に向けて②</vt:lpstr>
      <vt:lpstr>研修の企画・実施のポイント</vt:lpstr>
      <vt:lpstr>研修内容を検討するうえでの視点</vt:lpstr>
      <vt:lpstr>研修の企画（施設内研修）①</vt:lpstr>
      <vt:lpstr>研修の企画（施設内研修）②</vt:lpstr>
      <vt:lpstr>研修の企画（施設外研修）①</vt:lpstr>
      <vt:lpstr>研修の企画（施設外研修）②</vt:lpstr>
      <vt:lpstr>研修結果の評価</vt:lpstr>
      <vt:lpstr>GWの進め方（研修企画書）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kamemura</dc:creator>
  <cp:lastModifiedBy>mieken</cp:lastModifiedBy>
  <cp:revision>904</cp:revision>
  <cp:lastPrinted>2016-11-22T09:36:15Z</cp:lastPrinted>
  <dcterms:created xsi:type="dcterms:W3CDTF">2004-06-29T16:14:50Z</dcterms:created>
  <dcterms:modified xsi:type="dcterms:W3CDTF">2016-12-13T02:15:22Z</dcterms:modified>
</cp:coreProperties>
</file>