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3"/>
  </p:notesMasterIdLst>
  <p:handoutMasterIdLst>
    <p:handoutMasterId r:id="rId4"/>
  </p:handoutMasterIdLst>
  <p:sldIdLst>
    <p:sldId id="660" r:id="rId2"/>
  </p:sldIdLst>
  <p:sldSz cx="9904413" cy="6858000"/>
  <p:notesSz cx="6805613" cy="9939338"/>
  <p:defaultTextStyle>
    <a:defPPr>
      <a:defRPr lang="ja-JP"/>
    </a:defPPr>
    <a:lvl1pPr marL="0" algn="l" defTabSz="9140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030" algn="l" defTabSz="9140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059" algn="l" defTabSz="9140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089" algn="l" defTabSz="9140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117" algn="l" defTabSz="9140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147" algn="l" defTabSz="9140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176" algn="l" defTabSz="9140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206" algn="l" defTabSz="9140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235" algn="l" defTabSz="914059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993366"/>
    <a:srgbClr val="FF9933"/>
    <a:srgbClr val="FF9966"/>
    <a:srgbClr val="FFCCFF"/>
    <a:srgbClr val="FF6600"/>
    <a:srgbClr val="FFFF66"/>
    <a:srgbClr val="FF5050"/>
    <a:srgbClr val="0000FF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95" autoAdjust="0"/>
    <p:restoredTop sz="98196" autoAdjust="0"/>
  </p:normalViewPr>
  <p:slideViewPr>
    <p:cSldViewPr showGuides="1">
      <p:cViewPr>
        <p:scale>
          <a:sx n="100" d="100"/>
          <a:sy n="100" d="100"/>
        </p:scale>
        <p:origin x="-312" y="3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3318" y="-108"/>
      </p:cViewPr>
      <p:guideLst>
        <p:guide orient="horz" pos="3131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9576" cy="496888"/>
          </a:xfrm>
          <a:prstGeom prst="rect">
            <a:avLst/>
          </a:prstGeom>
        </p:spPr>
        <p:txBody>
          <a:bodyPr vert="horz" lIns="91256" tIns="45628" rIns="91256" bIns="4562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4467" y="1"/>
            <a:ext cx="2949576" cy="496888"/>
          </a:xfrm>
          <a:prstGeom prst="rect">
            <a:avLst/>
          </a:prstGeom>
        </p:spPr>
        <p:txBody>
          <a:bodyPr vert="horz" lIns="91256" tIns="45628" rIns="91256" bIns="45628" rtlCol="0"/>
          <a:lstStyle>
            <a:lvl1pPr algn="r">
              <a:defRPr sz="1200"/>
            </a:lvl1pPr>
          </a:lstStyle>
          <a:p>
            <a:fld id="{A22619B4-196D-4557-B149-429810820F46}" type="datetimeFigureOut">
              <a:rPr kumimoji="1" lang="ja-JP" altLang="en-US" smtClean="0"/>
              <a:pPr/>
              <a:t>2018/5/28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6" y="9440893"/>
            <a:ext cx="2949576" cy="496887"/>
          </a:xfrm>
          <a:prstGeom prst="rect">
            <a:avLst/>
          </a:prstGeom>
        </p:spPr>
        <p:txBody>
          <a:bodyPr vert="horz" lIns="91256" tIns="45628" rIns="91256" bIns="4562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4467" y="9440893"/>
            <a:ext cx="2949576" cy="496887"/>
          </a:xfrm>
          <a:prstGeom prst="rect">
            <a:avLst/>
          </a:prstGeom>
        </p:spPr>
        <p:txBody>
          <a:bodyPr vert="horz" lIns="91256" tIns="45628" rIns="91256" bIns="45628" rtlCol="0" anchor="b"/>
          <a:lstStyle>
            <a:lvl1pPr algn="r">
              <a:defRPr sz="1200"/>
            </a:lvl1pPr>
          </a:lstStyle>
          <a:p>
            <a:fld id="{6C26F41A-B201-454B-A4EC-AF069DCBEE2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150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7" y="19"/>
            <a:ext cx="2949098" cy="496967"/>
          </a:xfrm>
          <a:prstGeom prst="rect">
            <a:avLst/>
          </a:prstGeom>
        </p:spPr>
        <p:txBody>
          <a:bodyPr vert="horz" lIns="91244" tIns="45623" rIns="91244" bIns="4562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54" y="19"/>
            <a:ext cx="2949098" cy="496967"/>
          </a:xfrm>
          <a:prstGeom prst="rect">
            <a:avLst/>
          </a:prstGeom>
        </p:spPr>
        <p:txBody>
          <a:bodyPr vert="horz" lIns="91244" tIns="45623" rIns="91244" bIns="45623" rtlCol="0"/>
          <a:lstStyle>
            <a:lvl1pPr algn="r">
              <a:defRPr sz="1200"/>
            </a:lvl1pPr>
          </a:lstStyle>
          <a:p>
            <a:fld id="{466E9990-AEB1-462E-8AC8-F78358625E42}" type="datetimeFigureOut">
              <a:rPr kumimoji="1" lang="ja-JP" altLang="en-US" smtClean="0"/>
              <a:pPr/>
              <a:t>2018/5/28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003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44" tIns="45623" rIns="91244" bIns="4562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3" y="4721185"/>
            <a:ext cx="5444490" cy="4472702"/>
          </a:xfrm>
          <a:prstGeom prst="rect">
            <a:avLst/>
          </a:prstGeom>
        </p:spPr>
        <p:txBody>
          <a:bodyPr vert="horz" lIns="91244" tIns="45623" rIns="91244" bIns="4562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7" y="9440667"/>
            <a:ext cx="2949098" cy="496967"/>
          </a:xfrm>
          <a:prstGeom prst="rect">
            <a:avLst/>
          </a:prstGeom>
        </p:spPr>
        <p:txBody>
          <a:bodyPr vert="horz" lIns="91244" tIns="45623" rIns="91244" bIns="4562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54" y="9440667"/>
            <a:ext cx="2949098" cy="496967"/>
          </a:xfrm>
          <a:prstGeom prst="rect">
            <a:avLst/>
          </a:prstGeom>
        </p:spPr>
        <p:txBody>
          <a:bodyPr vert="horz" lIns="91244" tIns="45623" rIns="91244" bIns="45623" rtlCol="0" anchor="b"/>
          <a:lstStyle>
            <a:lvl1pPr algn="r">
              <a:defRPr sz="1200"/>
            </a:lvl1pPr>
          </a:lstStyle>
          <a:p>
            <a:fld id="{228A2AB4-340E-4338-9974-FFC8AD322F5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205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0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30" algn="l" defTabSz="9140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059" algn="l" defTabSz="9140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089" algn="l" defTabSz="9140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117" algn="l" defTabSz="9140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147" algn="l" defTabSz="9140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176" algn="l" defTabSz="9140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206" algn="l" defTabSz="9140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235" algn="l" defTabSz="914059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858" y="2130513"/>
            <a:ext cx="8418751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696" y="3886200"/>
            <a:ext cx="69330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2014/10/26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97C-CEF1-4603-B797-BC8ECA9BF5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473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2014/10/26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97C-CEF1-4603-B797-BC8ECA9BF5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281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0699" y="274645"/>
            <a:ext cx="2228493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249" y="274645"/>
            <a:ext cx="6520405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2014/10/26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97C-CEF1-4603-B797-BC8ECA9BF5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08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2014/10/26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97C-CEF1-4603-B797-BC8ECA9BF5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978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403" y="4406988"/>
            <a:ext cx="84187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403" y="2906718"/>
            <a:ext cx="84187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3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0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1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1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2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2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2014/10/26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97C-CEF1-4603-B797-BC8ECA9BF5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707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249" y="1600212"/>
            <a:ext cx="437444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4749" y="1600212"/>
            <a:ext cx="437444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2014/10/26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97C-CEF1-4603-B797-BC8ECA9BF5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870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249" y="1535113"/>
            <a:ext cx="437616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0" indent="0">
              <a:buNone/>
              <a:defRPr sz="2000" b="1"/>
            </a:lvl2pPr>
            <a:lvl3pPr marL="914059" indent="0">
              <a:buNone/>
              <a:defRPr sz="1800" b="1"/>
            </a:lvl3pPr>
            <a:lvl4pPr marL="1371089" indent="0">
              <a:buNone/>
              <a:defRPr sz="1600" b="1"/>
            </a:lvl4pPr>
            <a:lvl5pPr marL="1828117" indent="0">
              <a:buNone/>
              <a:defRPr sz="1600" b="1"/>
            </a:lvl5pPr>
            <a:lvl6pPr marL="2285147" indent="0">
              <a:buNone/>
              <a:defRPr sz="1600" b="1"/>
            </a:lvl6pPr>
            <a:lvl7pPr marL="2742176" indent="0">
              <a:buNone/>
              <a:defRPr sz="1600" b="1"/>
            </a:lvl7pPr>
            <a:lvl8pPr marL="3199206" indent="0">
              <a:buNone/>
              <a:defRPr sz="1600" b="1"/>
            </a:lvl8pPr>
            <a:lvl9pPr marL="365623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249" y="2174878"/>
            <a:ext cx="437616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1331" y="1535113"/>
            <a:ext cx="43778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30" indent="0">
              <a:buNone/>
              <a:defRPr sz="2000" b="1"/>
            </a:lvl2pPr>
            <a:lvl3pPr marL="914059" indent="0">
              <a:buNone/>
              <a:defRPr sz="1800" b="1"/>
            </a:lvl3pPr>
            <a:lvl4pPr marL="1371089" indent="0">
              <a:buNone/>
              <a:defRPr sz="1600" b="1"/>
            </a:lvl4pPr>
            <a:lvl5pPr marL="1828117" indent="0">
              <a:buNone/>
              <a:defRPr sz="1600" b="1"/>
            </a:lvl5pPr>
            <a:lvl6pPr marL="2285147" indent="0">
              <a:buNone/>
              <a:defRPr sz="1600" b="1"/>
            </a:lvl6pPr>
            <a:lvl7pPr marL="2742176" indent="0">
              <a:buNone/>
              <a:defRPr sz="1600" b="1"/>
            </a:lvl7pPr>
            <a:lvl8pPr marL="3199206" indent="0">
              <a:buNone/>
              <a:defRPr sz="1600" b="1"/>
            </a:lvl8pPr>
            <a:lvl9pPr marL="365623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1331" y="2174878"/>
            <a:ext cx="43778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2014/10/26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97C-CEF1-4603-B797-BC8ECA9BF5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30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2014/10/26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97C-CEF1-4603-B797-BC8ECA9BF5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924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2014/10/26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97C-CEF1-4603-B797-BC8ECA9BF5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48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221" y="273053"/>
            <a:ext cx="32584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374" y="273057"/>
            <a:ext cx="553684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221" y="1435110"/>
            <a:ext cx="32584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30" indent="0">
              <a:buNone/>
              <a:defRPr sz="1200"/>
            </a:lvl2pPr>
            <a:lvl3pPr marL="914059" indent="0">
              <a:buNone/>
              <a:defRPr sz="1000"/>
            </a:lvl3pPr>
            <a:lvl4pPr marL="1371089" indent="0">
              <a:buNone/>
              <a:defRPr sz="900"/>
            </a:lvl4pPr>
            <a:lvl5pPr marL="1828117" indent="0">
              <a:buNone/>
              <a:defRPr sz="900"/>
            </a:lvl5pPr>
            <a:lvl6pPr marL="2285147" indent="0">
              <a:buNone/>
              <a:defRPr sz="900"/>
            </a:lvl6pPr>
            <a:lvl7pPr marL="2742176" indent="0">
              <a:buNone/>
              <a:defRPr sz="900"/>
            </a:lvl7pPr>
            <a:lvl8pPr marL="3199206" indent="0">
              <a:buNone/>
              <a:defRPr sz="900"/>
            </a:lvl8pPr>
            <a:lvl9pPr marL="365623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2014/10/26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97C-CEF1-4603-B797-BC8ECA9BF5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339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334" y="4800603"/>
            <a:ext cx="59426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334" y="612775"/>
            <a:ext cx="59426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30" indent="0">
              <a:buNone/>
              <a:defRPr sz="2800"/>
            </a:lvl2pPr>
            <a:lvl3pPr marL="914059" indent="0">
              <a:buNone/>
              <a:defRPr sz="2400"/>
            </a:lvl3pPr>
            <a:lvl4pPr marL="1371089" indent="0">
              <a:buNone/>
              <a:defRPr sz="2000"/>
            </a:lvl4pPr>
            <a:lvl5pPr marL="1828117" indent="0">
              <a:buNone/>
              <a:defRPr sz="2000"/>
            </a:lvl5pPr>
            <a:lvl6pPr marL="2285147" indent="0">
              <a:buNone/>
              <a:defRPr sz="2000"/>
            </a:lvl6pPr>
            <a:lvl7pPr marL="2742176" indent="0">
              <a:buNone/>
              <a:defRPr sz="2000"/>
            </a:lvl7pPr>
            <a:lvl8pPr marL="3199206" indent="0">
              <a:buNone/>
              <a:defRPr sz="2000"/>
            </a:lvl8pPr>
            <a:lvl9pPr marL="3656235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334" y="5367341"/>
            <a:ext cx="59426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30" indent="0">
              <a:buNone/>
              <a:defRPr sz="1200"/>
            </a:lvl2pPr>
            <a:lvl3pPr marL="914059" indent="0">
              <a:buNone/>
              <a:defRPr sz="1000"/>
            </a:lvl3pPr>
            <a:lvl4pPr marL="1371089" indent="0">
              <a:buNone/>
              <a:defRPr sz="900"/>
            </a:lvl4pPr>
            <a:lvl5pPr marL="1828117" indent="0">
              <a:buNone/>
              <a:defRPr sz="900"/>
            </a:lvl5pPr>
            <a:lvl6pPr marL="2285147" indent="0">
              <a:buNone/>
              <a:defRPr sz="900"/>
            </a:lvl6pPr>
            <a:lvl7pPr marL="2742176" indent="0">
              <a:buNone/>
              <a:defRPr sz="900"/>
            </a:lvl7pPr>
            <a:lvl8pPr marL="3199206" indent="0">
              <a:buNone/>
              <a:defRPr sz="900"/>
            </a:lvl8pPr>
            <a:lvl9pPr marL="365623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2014/10/26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97C-CEF1-4603-B797-BC8ECA9BF5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346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227" y="274641"/>
            <a:ext cx="8913972" cy="1143000"/>
          </a:xfrm>
          <a:prstGeom prst="rect">
            <a:avLst/>
          </a:prstGeom>
        </p:spPr>
        <p:txBody>
          <a:bodyPr vert="horz" lIns="91406" tIns="45702" rIns="91406" bIns="45702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227" y="1600212"/>
            <a:ext cx="8913972" cy="4525963"/>
          </a:xfrm>
          <a:prstGeom prst="rect">
            <a:avLst/>
          </a:prstGeom>
        </p:spPr>
        <p:txBody>
          <a:bodyPr vert="horz" lIns="91406" tIns="45702" rIns="91406" bIns="45702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20" y="6356438"/>
            <a:ext cx="2311030" cy="365125"/>
          </a:xfrm>
          <a:prstGeom prst="rect">
            <a:avLst/>
          </a:prstGeom>
        </p:spPr>
        <p:txBody>
          <a:bodyPr vert="horz" lIns="91406" tIns="45702" rIns="91406" bIns="4570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2014/10/26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042" y="6356438"/>
            <a:ext cx="3136397" cy="365125"/>
          </a:xfrm>
          <a:prstGeom prst="rect">
            <a:avLst/>
          </a:prstGeom>
        </p:spPr>
        <p:txBody>
          <a:bodyPr vert="horz" lIns="91406" tIns="45702" rIns="91406" bIns="4570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8163" y="6356438"/>
            <a:ext cx="2311030" cy="365125"/>
          </a:xfrm>
          <a:prstGeom prst="rect">
            <a:avLst/>
          </a:prstGeom>
        </p:spPr>
        <p:txBody>
          <a:bodyPr vert="horz" lIns="91406" tIns="45702" rIns="91406" bIns="4570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2B97C-CEF1-4603-B797-BC8ECA9BF5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462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defTabSz="914059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71" indent="-342771" algn="l" defTabSz="91405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72" indent="-285642" algn="l" defTabSz="91405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74" indent="-228515" algn="l" defTabSz="91405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03" indent="-228515" algn="l" defTabSz="91405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633" indent="-228515" algn="l" defTabSz="914059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664" indent="-228515" algn="l" defTabSz="91405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692" indent="-228515" algn="l" defTabSz="91405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21" indent="-228515" algn="l" defTabSz="91405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749" indent="-228515" algn="l" defTabSz="91405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0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0" algn="l" defTabSz="9140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59" algn="l" defTabSz="9140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89" algn="l" defTabSz="9140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17" algn="l" defTabSz="9140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47" algn="l" defTabSz="9140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176" algn="l" defTabSz="9140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06" algn="l" defTabSz="9140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35" algn="l" defTabSz="91405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220" y="-13391"/>
            <a:ext cx="8913972" cy="490063"/>
          </a:xfrm>
        </p:spPr>
        <p:txBody>
          <a:bodyPr>
            <a:normAutofit/>
          </a:bodyPr>
          <a:lstStyle/>
          <a:p>
            <a:r>
              <a:rPr lang="ja-JP" altLang="en-US" sz="2400" dirty="0"/>
              <a:t>ハローワーク</a:t>
            </a:r>
            <a:r>
              <a:rPr kumimoji="1" lang="ja-JP" altLang="en-US" sz="2400" dirty="0" smtClean="0"/>
              <a:t>津　人材確保コーナーについて</a:t>
            </a:r>
            <a:endParaRPr kumimoji="1" lang="ja-JP" altLang="en-US" sz="2400" dirty="0"/>
          </a:p>
        </p:txBody>
      </p:sp>
      <p:sp>
        <p:nvSpPr>
          <p:cNvPr id="7" name="角丸四角形 6"/>
          <p:cNvSpPr/>
          <p:nvPr/>
        </p:nvSpPr>
        <p:spPr>
          <a:xfrm>
            <a:off x="230325" y="837360"/>
            <a:ext cx="9114370" cy="87351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8100" cmpd="thinThick">
            <a:noFill/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06" tIns="45702" rIns="91406" bIns="45702" rtlCol="0" anchor="ctr"/>
          <a:lstStyle/>
          <a:p>
            <a:pPr defTabSz="913834"/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3834"/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福祉分野（介護・医療・保育）に特化した専門相談窓口として、平成２１年度よりハローワーク津に設置。</a:t>
            </a:r>
            <a:endParaRPr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3834"/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関係団体等と福祉分野におけるネットワークを構築し、施設見学バスツアーや就職支援セミナー、面接会等、団体等と連携した人材確保対策を実施。</a:t>
            </a:r>
            <a:endParaRPr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-5358" y="465664"/>
            <a:ext cx="9904413" cy="14401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127670" y="657340"/>
            <a:ext cx="3024336" cy="36004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福祉人材コーナー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700615" y="2852936"/>
            <a:ext cx="936104" cy="1296144"/>
          </a:xfrm>
          <a:prstGeom prst="downArrow">
            <a:avLst/>
          </a:prstGeom>
          <a:solidFill>
            <a:srgbClr val="FF6600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12" name="角丸四角形 11"/>
          <p:cNvSpPr/>
          <p:nvPr/>
        </p:nvSpPr>
        <p:spPr>
          <a:xfrm>
            <a:off x="1816533" y="2852936"/>
            <a:ext cx="7453034" cy="12961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 cmpd="thinThick">
            <a:noFill/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06" tIns="45702" rIns="91406" bIns="45702" rtlCol="0" anchor="ctr"/>
          <a:lstStyle/>
          <a:p>
            <a:pPr defTabSz="913834"/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平成３０年度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より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3834"/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ハローワーク津「福祉人材コーナー」を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「人材確保コーナー」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に拡充。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3834"/>
            <a:endParaRPr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3834"/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「福祉人材コーナー」で蓄積してきたノウハウを活かし、取扱分野を拡充して、</a:t>
            </a:r>
            <a:endParaRPr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3834"/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マッチング支援を強化します。</a:t>
            </a:r>
            <a:endParaRPr lang="ja-JP" altLang="en-US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230324" y="4509120"/>
            <a:ext cx="9433048" cy="2232248"/>
          </a:xfrm>
          <a:prstGeom prst="roundRect">
            <a:avLst>
              <a:gd name="adj" fmla="val 9457"/>
            </a:avLst>
          </a:prstGeom>
          <a:solidFill>
            <a:schemeClr val="accent2">
              <a:lumMod val="20000"/>
              <a:lumOff val="80000"/>
            </a:schemeClr>
          </a:solidFill>
          <a:ln w="38100" cmpd="thinThick">
            <a:noFill/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06" tIns="45702" rIns="91406" bIns="45702" rtlCol="0" anchor="ctr"/>
          <a:lstStyle/>
          <a:p>
            <a:pPr defTabSz="913834"/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3834"/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30324" y="4221088"/>
            <a:ext cx="2777666" cy="468052"/>
          </a:xfrm>
          <a:prstGeom prst="roundRect">
            <a:avLst/>
          </a:prstGeom>
          <a:solidFill>
            <a:srgbClr val="0070C0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人材確保コーナー</a:t>
            </a:r>
            <a:endParaRPr kumimoji="1" lang="ja-JP" altLang="en-US" sz="2000" b="1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360779" y="4792920"/>
            <a:ext cx="2236430" cy="360040"/>
          </a:xfrm>
          <a:prstGeom prst="roundRect">
            <a:avLst/>
          </a:prstGeom>
          <a:solidFill>
            <a:srgbClr val="993366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福祉分野</a:t>
            </a:r>
            <a:endParaRPr kumimoji="1"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682542" y="4797152"/>
            <a:ext cx="2236430" cy="360040"/>
          </a:xfrm>
          <a:prstGeom prst="roundRect">
            <a:avLst/>
          </a:prstGeom>
          <a:solidFill>
            <a:srgbClr val="C00000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建設分野</a:t>
            </a:r>
            <a:endParaRPr kumimoji="1"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4996906" y="4797152"/>
            <a:ext cx="2236430" cy="360040"/>
          </a:xfrm>
          <a:prstGeom prst="roundRect">
            <a:avLst/>
          </a:prstGeom>
          <a:solidFill>
            <a:srgbClr val="002060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警備分野</a:t>
            </a:r>
            <a:endParaRPr kumimoji="1"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7295256" y="4797152"/>
            <a:ext cx="2236430" cy="360040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運輸分野</a:t>
            </a:r>
            <a:endParaRPr kumimoji="1" lang="ja-JP" altLang="en-US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54360" y="5229200"/>
            <a:ext cx="8784976" cy="14401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○関係団体等をメンバーとした協議会を設置し、今後の支援策を検討</a:t>
            </a:r>
            <a:endParaRPr kumimoji="1" lang="en-US" altLang="ja-JP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○予約・担当者制によるきめ細かな職業相談・職業紹介</a:t>
            </a:r>
            <a:endParaRPr lang="en-US" altLang="ja-JP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○求職者ニーズの把握と求人者への求人充足に向けた助言・指導の実施</a:t>
            </a:r>
            <a:endParaRPr kumimoji="1" lang="en-US" altLang="ja-JP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○関係団体等とのネットワークを活用したミニ面接会、職場見学会等の実施</a:t>
            </a:r>
            <a:endParaRPr kumimoji="1"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70562" y="1844824"/>
            <a:ext cx="8784976" cy="864096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75000"/>
                </a:schemeClr>
              </a:gs>
              <a:gs pos="50000">
                <a:schemeClr val="tx2">
                  <a:lumMod val="20000"/>
                  <a:lumOff val="80000"/>
                </a:schemeClr>
              </a:gs>
              <a:gs pos="100000">
                <a:schemeClr val="bg1">
                  <a:lumMod val="95000"/>
                </a:schemeClr>
              </a:gs>
            </a:gsLst>
            <a:lin ang="13500000" scaled="1"/>
            <a:tileRect/>
          </a:gra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雇用情勢が改善する中、福祉だけでなく、建設・警備・運輸等の分野では有効求人倍率が高止まりの傾向にあり、人手不足が深刻化・・・</a:t>
            </a:r>
            <a:endParaRPr kumimoji="1"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平成３０年３月の有効求人倍率　　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福祉：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3.60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倍、建設：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5.73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倍、警備：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5.33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倍、運輸：</a:t>
            </a:r>
            <a:r>
              <a:rPr lang="en-US" altLang="ja-JP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2.44</a:t>
            </a:r>
            <a:r>
              <a:rPr lang="ja-JP" altLang="en-US" sz="1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倍</a:t>
            </a:r>
            <a:endParaRPr kumimoji="1" lang="ja-JP" altLang="en-US" sz="14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3473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モジュール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  <a:effectLst/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34846</TotalTime>
  <Words>136</Words>
  <Application>Microsoft Office PowerPoint</Application>
  <PresentationFormat>ユーザー設定</PresentationFormat>
  <Paragraphs>25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ハローワーク津　人材確保コーナーについて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上村</dc:creator>
  <cp:lastModifiedBy>三重県</cp:lastModifiedBy>
  <cp:revision>1854</cp:revision>
  <cp:lastPrinted>2018-04-13T01:45:31Z</cp:lastPrinted>
  <dcterms:created xsi:type="dcterms:W3CDTF">2014-05-16T11:18:59Z</dcterms:created>
  <dcterms:modified xsi:type="dcterms:W3CDTF">2018-05-27T23:56:13Z</dcterms:modified>
</cp:coreProperties>
</file>