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28"/>
  </p:notesMasterIdLst>
  <p:handoutMasterIdLst>
    <p:handoutMasterId r:id="rId29"/>
  </p:handoutMasterIdLst>
  <p:sldIdLst>
    <p:sldId id="256" r:id="rId2"/>
    <p:sldId id="407" r:id="rId3"/>
    <p:sldId id="258" r:id="rId4"/>
    <p:sldId id="381" r:id="rId5"/>
    <p:sldId id="397" r:id="rId6"/>
    <p:sldId id="404" r:id="rId7"/>
    <p:sldId id="382" r:id="rId8"/>
    <p:sldId id="431" r:id="rId9"/>
    <p:sldId id="405" r:id="rId10"/>
    <p:sldId id="408" r:id="rId11"/>
    <p:sldId id="423" r:id="rId12"/>
    <p:sldId id="422" r:id="rId13"/>
    <p:sldId id="421" r:id="rId14"/>
    <p:sldId id="419" r:id="rId15"/>
    <p:sldId id="420" r:id="rId16"/>
    <p:sldId id="429" r:id="rId17"/>
    <p:sldId id="427" r:id="rId18"/>
    <p:sldId id="430" r:id="rId19"/>
    <p:sldId id="371" r:id="rId20"/>
    <p:sldId id="377" r:id="rId21"/>
    <p:sldId id="372" r:id="rId22"/>
    <p:sldId id="424" r:id="rId23"/>
    <p:sldId id="425" r:id="rId24"/>
    <p:sldId id="291" r:id="rId25"/>
    <p:sldId id="313" r:id="rId26"/>
    <p:sldId id="314" r:id="rId27"/>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CCCC"/>
    <a:srgbClr val="66FF99"/>
    <a:srgbClr val="0000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76585" autoAdjust="0"/>
  </p:normalViewPr>
  <p:slideViewPr>
    <p:cSldViewPr>
      <p:cViewPr varScale="1">
        <p:scale>
          <a:sx n="57" d="100"/>
          <a:sy n="57" d="100"/>
        </p:scale>
        <p:origin x="1806" y="66"/>
      </p:cViewPr>
      <p:guideLst>
        <p:guide orient="horz" pos="2160"/>
        <p:guide pos="2880"/>
      </p:guideLst>
    </p:cSldViewPr>
  </p:slideViewPr>
  <p:notesTextViewPr>
    <p:cViewPr>
      <p:scale>
        <a:sx n="1" d="1"/>
        <a:sy n="1" d="1"/>
      </p:scale>
      <p:origin x="0" y="0"/>
    </p:cViewPr>
  </p:notesTextViewPr>
  <p:notesViewPr>
    <p:cSldViewPr>
      <p:cViewPr varScale="1">
        <p:scale>
          <a:sx n="52" d="100"/>
          <a:sy n="52" d="100"/>
        </p:scale>
        <p:origin x="-2946" y="-108"/>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dirty="0" smtClean="0"/>
              <a:t>Ｈ３０</a:t>
            </a:r>
            <a:endParaRPr lang="ja-JP" altLang="en-US" dirty="0"/>
          </a:p>
        </c:rich>
      </c:tx>
      <c:overlay val="0"/>
    </c:title>
    <c:autoTitleDeleted val="0"/>
    <c:plotArea>
      <c:layout>
        <c:manualLayout>
          <c:layoutTarget val="inner"/>
          <c:xMode val="edge"/>
          <c:yMode val="edge"/>
          <c:x val="2.476013376711008E-2"/>
          <c:y val="9.5392905075865356E-2"/>
          <c:w val="0.94552770571235778"/>
          <c:h val="0.70979081503575192"/>
        </c:manualLayout>
      </c:layout>
      <c:barChart>
        <c:barDir val="col"/>
        <c:grouping val="clustered"/>
        <c:varyColors val="0"/>
        <c:ser>
          <c:idx val="1"/>
          <c:order val="0"/>
          <c:tx>
            <c:strRef>
              <c:f>'（１）ケータイの所持率'!$C$2</c:f>
              <c:strCache>
                <c:ptCount val="1"/>
                <c:pt idx="0">
                  <c:v>Ｈ２９</c:v>
                </c:pt>
              </c:strCache>
            </c:strRef>
          </c:tx>
          <c:spPr>
            <a:solidFill>
              <a:srgbClr val="0070C0"/>
            </a:solidFill>
          </c:spPr>
          <c:invertIfNegative val="0"/>
          <c:dLbls>
            <c:spPr>
              <a:noFill/>
              <a:ln>
                <a:noFill/>
              </a:ln>
              <a:effectLst/>
            </c:spPr>
            <c:txPr>
              <a:bodyPr/>
              <a:lstStyle/>
              <a:p>
                <a:pPr>
                  <a:defRPr sz="2400" b="1">
                    <a:latin typeface="ＭＳ ゴシック" panose="020B0609070205080204" pitchFamily="49" charset="-128"/>
                    <a:ea typeface="ＭＳ ゴシック" panose="020B0609070205080204" pitchFamily="49" charset="-128"/>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'（１）ケータイの所持率'!$B$3:$B$5</c:f>
              <c:strCache>
                <c:ptCount val="3"/>
                <c:pt idx="0">
                  <c:v>小学校(４～６年生）</c:v>
                </c:pt>
                <c:pt idx="1">
                  <c:v>中学校</c:v>
                </c:pt>
                <c:pt idx="2">
                  <c:v>高等学校</c:v>
                </c:pt>
              </c:strCache>
            </c:strRef>
          </c:cat>
          <c:val>
            <c:numRef>
              <c:f>'（１）ケータイの所持率'!$C$3:$C$5</c:f>
              <c:numCache>
                <c:formatCode>0.0%</c:formatCode>
                <c:ptCount val="3"/>
                <c:pt idx="0">
                  <c:v>0.39300000000000002</c:v>
                </c:pt>
                <c:pt idx="1">
                  <c:v>0.72199999999999998</c:v>
                </c:pt>
                <c:pt idx="2">
                  <c:v>0.98199999999999998</c:v>
                </c:pt>
              </c:numCache>
            </c:numRef>
          </c:val>
          <c:extLst>
            <c:ext xmlns:c16="http://schemas.microsoft.com/office/drawing/2014/chart" uri="{C3380CC4-5D6E-409C-BE32-E72D297353CC}">
              <c16:uniqueId val="{00000001-FDF6-4EB9-9386-673C0CC47811}"/>
            </c:ext>
          </c:extLst>
        </c:ser>
        <c:dLbls>
          <c:showLegendKey val="0"/>
          <c:showVal val="0"/>
          <c:showCatName val="0"/>
          <c:showSerName val="0"/>
          <c:showPercent val="0"/>
          <c:showBubbleSize val="0"/>
        </c:dLbls>
        <c:gapWidth val="75"/>
        <c:overlap val="-25"/>
        <c:axId val="20706816"/>
        <c:axId val="20708352"/>
      </c:barChart>
      <c:catAx>
        <c:axId val="20706816"/>
        <c:scaling>
          <c:orientation val="minMax"/>
        </c:scaling>
        <c:delete val="0"/>
        <c:axPos val="b"/>
        <c:numFmt formatCode="General" sourceLinked="1"/>
        <c:majorTickMark val="none"/>
        <c:minorTickMark val="none"/>
        <c:tickLblPos val="nextTo"/>
        <c:txPr>
          <a:bodyPr/>
          <a:lstStyle/>
          <a:p>
            <a:pPr>
              <a:defRPr sz="1600" b="1">
                <a:latin typeface="ＭＳ ゴシック" panose="020B0609070205080204" pitchFamily="49" charset="-128"/>
                <a:ea typeface="ＭＳ ゴシック" panose="020B0609070205080204" pitchFamily="49" charset="-128"/>
              </a:defRPr>
            </a:pPr>
            <a:endParaRPr lang="ja-JP"/>
          </a:p>
        </c:txPr>
        <c:crossAx val="20708352"/>
        <c:crosses val="autoZero"/>
        <c:auto val="1"/>
        <c:lblAlgn val="ctr"/>
        <c:lblOffset val="100"/>
        <c:noMultiLvlLbl val="0"/>
      </c:catAx>
      <c:valAx>
        <c:axId val="20708352"/>
        <c:scaling>
          <c:orientation val="minMax"/>
          <c:max val="1"/>
        </c:scaling>
        <c:delete val="1"/>
        <c:axPos val="r"/>
        <c:numFmt formatCode="0.0%" sourceLinked="1"/>
        <c:majorTickMark val="out"/>
        <c:minorTickMark val="none"/>
        <c:tickLblPos val="nextTo"/>
        <c:crossAx val="20706816"/>
        <c:crosses val="max"/>
        <c:crossBetween val="between"/>
      </c:valAx>
      <c:spPr>
        <a:noFill/>
        <a:ln w="25402">
          <a:noFill/>
        </a:ln>
      </c:spPr>
    </c:plotArea>
    <c:legend>
      <c:legendPos val="b"/>
      <c:overlay val="0"/>
      <c:txPr>
        <a:bodyPr/>
        <a:lstStyle/>
        <a:p>
          <a:pPr>
            <a:defRPr sz="1600" b="1">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371954946830724E-2"/>
          <c:y val="0.14145805111816454"/>
          <c:w val="0.94552770571235778"/>
          <c:h val="0.62380236386085341"/>
        </c:manualLayout>
      </c:layout>
      <c:barChart>
        <c:barDir val="col"/>
        <c:grouping val="clustered"/>
        <c:varyColors val="0"/>
        <c:ser>
          <c:idx val="1"/>
          <c:order val="0"/>
          <c:tx>
            <c:strRef>
              <c:f>'（１）ケータイの所持率'!$C$2</c:f>
              <c:strCache>
                <c:ptCount val="1"/>
                <c:pt idx="0">
                  <c:v>学校がある日</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'（１）ケータイの所持率'!$B$3:$B$5</c:f>
              <c:strCache>
                <c:ptCount val="3"/>
                <c:pt idx="0">
                  <c:v>小学校(４～６年生）</c:v>
                </c:pt>
                <c:pt idx="1">
                  <c:v>中学校</c:v>
                </c:pt>
                <c:pt idx="2">
                  <c:v>高等学校</c:v>
                </c:pt>
              </c:strCache>
            </c:strRef>
          </c:cat>
          <c:val>
            <c:numRef>
              <c:f>'（１）ケータイの所持率'!$C$3:$C$5</c:f>
              <c:numCache>
                <c:formatCode>0.0%</c:formatCode>
                <c:ptCount val="3"/>
                <c:pt idx="0">
                  <c:v>0.17299999999999999</c:v>
                </c:pt>
                <c:pt idx="1">
                  <c:v>0.45400000000000001</c:v>
                </c:pt>
                <c:pt idx="2">
                  <c:v>0.65700000000000003</c:v>
                </c:pt>
              </c:numCache>
            </c:numRef>
          </c:val>
          <c:extLst>
            <c:ext xmlns:c16="http://schemas.microsoft.com/office/drawing/2014/chart" uri="{C3380CC4-5D6E-409C-BE32-E72D297353CC}">
              <c16:uniqueId val="{00000000-80A7-4021-9E3F-EF91F410A1CC}"/>
            </c:ext>
          </c:extLst>
        </c:ser>
        <c:ser>
          <c:idx val="0"/>
          <c:order val="1"/>
          <c:tx>
            <c:strRef>
              <c:f>'（１）ケータイの所持率'!$D$2</c:f>
              <c:strCache>
                <c:ptCount val="1"/>
                <c:pt idx="0">
                  <c:v>休日</c:v>
                </c:pt>
              </c:strCache>
            </c:strRef>
          </c:tx>
          <c:spPr>
            <a:solidFill>
              <a:schemeClr val="accent6">
                <a:lumMod val="40000"/>
                <a:lumOff val="60000"/>
              </a:schemeClr>
            </a:solidFill>
            <a:ln>
              <a:noFill/>
            </a:ln>
            <a:effectLst/>
          </c:spPr>
          <c:invertIfNegative val="0"/>
          <c:dPt>
            <c:idx val="0"/>
            <c:invertIfNegative val="0"/>
            <c:bubble3D val="0"/>
            <c:extLst>
              <c:ext xmlns:c16="http://schemas.microsoft.com/office/drawing/2014/chart" uri="{C3380CC4-5D6E-409C-BE32-E72D297353CC}">
                <c16:uniqueId val="{00000004-80A7-4021-9E3F-EF91F410A1CC}"/>
              </c:ext>
            </c:extLst>
          </c:dPt>
          <c:dPt>
            <c:idx val="1"/>
            <c:invertIfNegative val="0"/>
            <c:bubble3D val="0"/>
            <c:extLst>
              <c:ext xmlns:c16="http://schemas.microsoft.com/office/drawing/2014/chart" uri="{C3380CC4-5D6E-409C-BE32-E72D297353CC}">
                <c16:uniqueId val="{00000003-80A7-4021-9E3F-EF91F410A1CC}"/>
              </c:ext>
            </c:extLst>
          </c:dPt>
          <c:dPt>
            <c:idx val="2"/>
            <c:invertIfNegative val="0"/>
            <c:bubble3D val="0"/>
            <c:extLst>
              <c:ext xmlns:c16="http://schemas.microsoft.com/office/drawing/2014/chart" uri="{C3380CC4-5D6E-409C-BE32-E72D297353CC}">
                <c16:uniqueId val="{00000002-80A7-4021-9E3F-EF91F410A1CC}"/>
              </c:ext>
            </c:extLst>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'（１）ケータイの所持率'!$B$3:$B$5</c:f>
              <c:strCache>
                <c:ptCount val="3"/>
                <c:pt idx="0">
                  <c:v>小学校(４～６年生）</c:v>
                </c:pt>
                <c:pt idx="1">
                  <c:v>中学校</c:v>
                </c:pt>
                <c:pt idx="2">
                  <c:v>高等学校</c:v>
                </c:pt>
              </c:strCache>
            </c:strRef>
          </c:cat>
          <c:val>
            <c:numRef>
              <c:f>'（１）ケータイの所持率'!$D$3:$D$5</c:f>
              <c:numCache>
                <c:formatCode>0.0%</c:formatCode>
                <c:ptCount val="3"/>
                <c:pt idx="0">
                  <c:v>0.29299999999999998</c:v>
                </c:pt>
                <c:pt idx="1">
                  <c:v>0.67300000000000004</c:v>
                </c:pt>
                <c:pt idx="2">
                  <c:v>0.83399999999999996</c:v>
                </c:pt>
              </c:numCache>
            </c:numRef>
          </c:val>
          <c:extLst>
            <c:ext xmlns:c16="http://schemas.microsoft.com/office/drawing/2014/chart" uri="{C3380CC4-5D6E-409C-BE32-E72D297353CC}">
              <c16:uniqueId val="{00000001-80A7-4021-9E3F-EF91F410A1CC}"/>
            </c:ext>
          </c:extLst>
        </c:ser>
        <c:dLbls>
          <c:showLegendKey val="0"/>
          <c:showVal val="0"/>
          <c:showCatName val="0"/>
          <c:showSerName val="0"/>
          <c:showPercent val="0"/>
          <c:showBubbleSize val="0"/>
        </c:dLbls>
        <c:gapWidth val="75"/>
        <c:overlap val="-25"/>
        <c:axId val="20706816"/>
        <c:axId val="20708352"/>
      </c:barChart>
      <c:catAx>
        <c:axId val="20706816"/>
        <c:scaling>
          <c:orientation val="minMax"/>
        </c:scaling>
        <c:delete val="0"/>
        <c:axPos val="b"/>
        <c:numFmt formatCode="General" sourceLinked="1"/>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1"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crossAx val="20708352"/>
        <c:crosses val="autoZero"/>
        <c:auto val="1"/>
        <c:lblAlgn val="ctr"/>
        <c:lblOffset val="100"/>
        <c:noMultiLvlLbl val="0"/>
      </c:catAx>
      <c:valAx>
        <c:axId val="20708352"/>
        <c:scaling>
          <c:orientation val="minMax"/>
          <c:max val="1"/>
        </c:scaling>
        <c:delete val="1"/>
        <c:axPos val="r"/>
        <c:numFmt formatCode="0.0%" sourceLinked="1"/>
        <c:majorTickMark val="out"/>
        <c:minorTickMark val="none"/>
        <c:tickLblPos val="nextTo"/>
        <c:crossAx val="20706816"/>
        <c:crosses val="max"/>
        <c:crossBetween val="between"/>
      </c:valAx>
      <c:spPr>
        <a:noFill/>
        <a:ln w="25402">
          <a:noFill/>
        </a:ln>
        <a:effectLst/>
      </c:spPr>
    </c:plotArea>
    <c:legend>
      <c:legendPos val="r"/>
      <c:layout>
        <c:manualLayout>
          <c:xMode val="edge"/>
          <c:yMode val="edge"/>
          <c:x val="6.3744061200651209E-2"/>
          <c:y val="0.90428921918307081"/>
          <c:w val="0.87322749913755027"/>
          <c:h val="9.5710780816929186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w="9525" cap="flat" cmpd="sng" algn="ctr">
      <a:noFill/>
      <a:prstDash val="solid"/>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67765763029388"/>
          <c:y val="4.10258745760275E-2"/>
          <c:w val="0.81235036087633339"/>
          <c:h val="0.85899826913829347"/>
        </c:manualLayout>
      </c:layout>
      <c:lineChart>
        <c:grouping val="standard"/>
        <c:varyColors val="0"/>
        <c:ser>
          <c:idx val="0"/>
          <c:order val="0"/>
          <c:tx>
            <c:strRef>
              <c:f>中学校!$AJ$12</c:f>
              <c:strCache>
                <c:ptCount val="1"/>
                <c:pt idx="0">
                  <c:v>小学国語Ｂ</c:v>
                </c:pt>
              </c:strCache>
            </c:strRef>
          </c:tx>
          <c:spPr>
            <a:ln>
              <a:solidFill>
                <a:srgbClr val="002060"/>
              </a:solidFill>
            </a:ln>
          </c:spPr>
          <c:marker>
            <c:symbol val="diamond"/>
            <c:size val="9"/>
            <c:spPr>
              <a:solidFill>
                <a:srgbClr val="002060"/>
              </a:solidFill>
              <a:ln>
                <a:solidFill>
                  <a:srgbClr val="002060"/>
                </a:solidFill>
              </a:ln>
            </c:spPr>
          </c:marker>
          <c:dLbls>
            <c:dLbl>
              <c:idx val="1"/>
              <c:delete val="1"/>
              <c:extLst>
                <c:ext xmlns:c15="http://schemas.microsoft.com/office/drawing/2012/chart" uri="{CE6537A1-D6FC-4f65-9D91-7224C49458BB}"/>
                <c:ext xmlns:c16="http://schemas.microsoft.com/office/drawing/2014/chart" uri="{C3380CC4-5D6E-409C-BE32-E72D297353CC}">
                  <c16:uniqueId val="{00000000-3EF3-4AFA-AACE-B0B32A083953}"/>
                </c:ext>
              </c:extLst>
            </c:dLbl>
            <c:dLbl>
              <c:idx val="2"/>
              <c:delete val="1"/>
              <c:extLst>
                <c:ext xmlns:c15="http://schemas.microsoft.com/office/drawing/2012/chart" uri="{CE6537A1-D6FC-4f65-9D91-7224C49458BB}"/>
                <c:ext xmlns:c16="http://schemas.microsoft.com/office/drawing/2014/chart" uri="{C3380CC4-5D6E-409C-BE32-E72D297353CC}">
                  <c16:uniqueId val="{00000001-3EF3-4AFA-AACE-B0B32A083953}"/>
                </c:ext>
              </c:extLst>
            </c:dLbl>
            <c:dLbl>
              <c:idx val="3"/>
              <c:delete val="1"/>
              <c:extLst>
                <c:ext xmlns:c15="http://schemas.microsoft.com/office/drawing/2012/chart" uri="{CE6537A1-D6FC-4f65-9D91-7224C49458BB}"/>
                <c:ext xmlns:c16="http://schemas.microsoft.com/office/drawing/2014/chart" uri="{C3380CC4-5D6E-409C-BE32-E72D297353CC}">
                  <c16:uniqueId val="{00000002-3EF3-4AFA-AACE-B0B32A083953}"/>
                </c:ext>
              </c:extLst>
            </c:dLbl>
            <c:dLbl>
              <c:idx val="4"/>
              <c:delete val="1"/>
              <c:extLst>
                <c:ext xmlns:c15="http://schemas.microsoft.com/office/drawing/2012/chart" uri="{CE6537A1-D6FC-4f65-9D91-7224C49458BB}"/>
                <c:ext xmlns:c16="http://schemas.microsoft.com/office/drawing/2014/chart" uri="{C3380CC4-5D6E-409C-BE32-E72D297353CC}">
                  <c16:uniqueId val="{00000003-3EF3-4AFA-AACE-B0B32A083953}"/>
                </c:ext>
              </c:extLst>
            </c:dLbl>
            <c:spPr>
              <a:noFill/>
              <a:ln>
                <a:noFill/>
              </a:ln>
              <a:effectLst/>
            </c:spPr>
            <c:txPr>
              <a:bodyPr/>
              <a:lstStyle/>
              <a:p>
                <a:pPr>
                  <a:defRPr sz="28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中学校!$AI$13:$AI$18</c:f>
              <c:strCache>
                <c:ptCount val="6"/>
                <c:pt idx="0">
                  <c:v>～３０分</c:v>
                </c:pt>
                <c:pt idx="1">
                  <c:v>～１時間</c:v>
                </c:pt>
                <c:pt idx="2">
                  <c:v>～２時間</c:v>
                </c:pt>
                <c:pt idx="3">
                  <c:v>～３時間</c:v>
                </c:pt>
                <c:pt idx="4">
                  <c:v>～４時間</c:v>
                </c:pt>
                <c:pt idx="5">
                  <c:v>４時間～</c:v>
                </c:pt>
              </c:strCache>
            </c:strRef>
          </c:cat>
          <c:val>
            <c:numRef>
              <c:f>中学校!$AJ$13:$AJ$18</c:f>
              <c:numCache>
                <c:formatCode>General</c:formatCode>
                <c:ptCount val="6"/>
                <c:pt idx="0">
                  <c:v>61.1</c:v>
                </c:pt>
                <c:pt idx="1">
                  <c:v>56.5</c:v>
                </c:pt>
                <c:pt idx="2">
                  <c:v>53.4</c:v>
                </c:pt>
                <c:pt idx="3">
                  <c:v>50.7</c:v>
                </c:pt>
                <c:pt idx="4">
                  <c:v>47.7</c:v>
                </c:pt>
                <c:pt idx="5">
                  <c:v>44.4</c:v>
                </c:pt>
              </c:numCache>
            </c:numRef>
          </c:val>
          <c:smooth val="0"/>
          <c:extLst>
            <c:ext xmlns:c16="http://schemas.microsoft.com/office/drawing/2014/chart" uri="{C3380CC4-5D6E-409C-BE32-E72D297353CC}">
              <c16:uniqueId val="{00000004-3EF3-4AFA-AACE-B0B32A083953}"/>
            </c:ext>
          </c:extLst>
        </c:ser>
        <c:ser>
          <c:idx val="1"/>
          <c:order val="1"/>
          <c:tx>
            <c:strRef>
              <c:f>中学校!$AK$12</c:f>
              <c:strCache>
                <c:ptCount val="1"/>
                <c:pt idx="0">
                  <c:v>中学数学Ｂ</c:v>
                </c:pt>
              </c:strCache>
            </c:strRef>
          </c:tx>
          <c:spPr>
            <a:ln>
              <a:solidFill>
                <a:srgbClr val="C00000"/>
              </a:solidFill>
            </a:ln>
          </c:spPr>
          <c:marker>
            <c:symbol val="square"/>
            <c:size val="9"/>
            <c:spPr>
              <a:solidFill>
                <a:srgbClr val="C00000"/>
              </a:solidFill>
              <a:ln>
                <a:solidFill>
                  <a:srgbClr val="C00000"/>
                </a:solidFill>
              </a:ln>
            </c:spPr>
          </c:marker>
          <c:dLbls>
            <c:dLbl>
              <c:idx val="0"/>
              <c:layout>
                <c:manualLayout>
                  <c:x val="-4.7644440934240202E-2"/>
                  <c:y val="9.969935338383706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3EF3-4AFA-AACE-B0B32A083953}"/>
                </c:ext>
              </c:extLst>
            </c:dLbl>
            <c:dLbl>
              <c:idx val="1"/>
              <c:delete val="1"/>
              <c:extLst>
                <c:ext xmlns:c15="http://schemas.microsoft.com/office/drawing/2012/chart" uri="{CE6537A1-D6FC-4f65-9D91-7224C49458BB}"/>
                <c:ext xmlns:c16="http://schemas.microsoft.com/office/drawing/2014/chart" uri="{C3380CC4-5D6E-409C-BE32-E72D297353CC}">
                  <c16:uniqueId val="{00000006-3EF3-4AFA-AACE-B0B32A083953}"/>
                </c:ext>
              </c:extLst>
            </c:dLbl>
            <c:dLbl>
              <c:idx val="2"/>
              <c:delete val="1"/>
              <c:extLst>
                <c:ext xmlns:c15="http://schemas.microsoft.com/office/drawing/2012/chart" uri="{CE6537A1-D6FC-4f65-9D91-7224C49458BB}"/>
                <c:ext xmlns:c16="http://schemas.microsoft.com/office/drawing/2014/chart" uri="{C3380CC4-5D6E-409C-BE32-E72D297353CC}">
                  <c16:uniqueId val="{00000007-3EF3-4AFA-AACE-B0B32A083953}"/>
                </c:ext>
              </c:extLst>
            </c:dLbl>
            <c:dLbl>
              <c:idx val="3"/>
              <c:delete val="1"/>
              <c:extLst>
                <c:ext xmlns:c15="http://schemas.microsoft.com/office/drawing/2012/chart" uri="{CE6537A1-D6FC-4f65-9D91-7224C49458BB}"/>
                <c:ext xmlns:c16="http://schemas.microsoft.com/office/drawing/2014/chart" uri="{C3380CC4-5D6E-409C-BE32-E72D297353CC}">
                  <c16:uniqueId val="{00000008-3EF3-4AFA-AACE-B0B32A083953}"/>
                </c:ext>
              </c:extLst>
            </c:dLbl>
            <c:dLbl>
              <c:idx val="4"/>
              <c:delete val="1"/>
              <c:extLst>
                <c:ext xmlns:c15="http://schemas.microsoft.com/office/drawing/2012/chart" uri="{CE6537A1-D6FC-4f65-9D91-7224C49458BB}"/>
                <c:ext xmlns:c16="http://schemas.microsoft.com/office/drawing/2014/chart" uri="{C3380CC4-5D6E-409C-BE32-E72D297353CC}">
                  <c16:uniqueId val="{00000009-3EF3-4AFA-AACE-B0B32A083953}"/>
                </c:ext>
              </c:extLst>
            </c:dLbl>
            <c:dLbl>
              <c:idx val="5"/>
              <c:layout>
                <c:manualLayout>
                  <c:x val="-4.951578582560863E-2"/>
                  <c:y val="9.282650300984847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3EF3-4AFA-AACE-B0B32A083953}"/>
                </c:ext>
              </c:extLst>
            </c:dLbl>
            <c:spPr>
              <a:noFill/>
              <a:ln>
                <a:noFill/>
              </a:ln>
              <a:effectLst/>
            </c:spPr>
            <c:txPr>
              <a:bodyPr/>
              <a:lstStyle/>
              <a:p>
                <a:pPr>
                  <a:defRPr sz="28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中学校!$AI$13:$AI$18</c:f>
              <c:strCache>
                <c:ptCount val="6"/>
                <c:pt idx="0">
                  <c:v>～３０分</c:v>
                </c:pt>
                <c:pt idx="1">
                  <c:v>～１時間</c:v>
                </c:pt>
                <c:pt idx="2">
                  <c:v>～２時間</c:v>
                </c:pt>
                <c:pt idx="3">
                  <c:v>～３時間</c:v>
                </c:pt>
                <c:pt idx="4">
                  <c:v>～４時間</c:v>
                </c:pt>
                <c:pt idx="5">
                  <c:v>４時間～</c:v>
                </c:pt>
              </c:strCache>
            </c:strRef>
          </c:cat>
          <c:val>
            <c:numRef>
              <c:f>中学校!$AK$13:$AK$18</c:f>
              <c:numCache>
                <c:formatCode>General</c:formatCode>
                <c:ptCount val="6"/>
                <c:pt idx="0">
                  <c:v>53.5</c:v>
                </c:pt>
                <c:pt idx="1">
                  <c:v>51.5</c:v>
                </c:pt>
                <c:pt idx="2">
                  <c:v>48.9</c:v>
                </c:pt>
                <c:pt idx="3">
                  <c:v>45.6</c:v>
                </c:pt>
                <c:pt idx="4">
                  <c:v>42.4</c:v>
                </c:pt>
                <c:pt idx="5">
                  <c:v>38.299999999999997</c:v>
                </c:pt>
              </c:numCache>
            </c:numRef>
          </c:val>
          <c:smooth val="0"/>
          <c:extLst>
            <c:ext xmlns:c16="http://schemas.microsoft.com/office/drawing/2014/chart" uri="{C3380CC4-5D6E-409C-BE32-E72D297353CC}">
              <c16:uniqueId val="{0000000B-3EF3-4AFA-AACE-B0B32A083953}"/>
            </c:ext>
          </c:extLst>
        </c:ser>
        <c:dLbls>
          <c:dLblPos val="t"/>
          <c:showLegendKey val="0"/>
          <c:showVal val="1"/>
          <c:showCatName val="0"/>
          <c:showSerName val="0"/>
          <c:showPercent val="0"/>
          <c:showBubbleSize val="0"/>
        </c:dLbls>
        <c:marker val="1"/>
        <c:smooth val="0"/>
        <c:axId val="21378944"/>
        <c:axId val="21380480"/>
      </c:lineChart>
      <c:catAx>
        <c:axId val="21378944"/>
        <c:scaling>
          <c:orientation val="minMax"/>
        </c:scaling>
        <c:delete val="0"/>
        <c:axPos val="b"/>
        <c:numFmt formatCode="General" sourceLinked="0"/>
        <c:majorTickMark val="out"/>
        <c:minorTickMark val="none"/>
        <c:tickLblPos val="nextTo"/>
        <c:txPr>
          <a:bodyPr/>
          <a:lstStyle/>
          <a:p>
            <a:pPr>
              <a:defRPr sz="1600"/>
            </a:pPr>
            <a:endParaRPr lang="ja-JP"/>
          </a:p>
        </c:txPr>
        <c:crossAx val="21380480"/>
        <c:crosses val="autoZero"/>
        <c:auto val="1"/>
        <c:lblAlgn val="ctr"/>
        <c:lblOffset val="100"/>
        <c:noMultiLvlLbl val="0"/>
      </c:catAx>
      <c:valAx>
        <c:axId val="21380480"/>
        <c:scaling>
          <c:orientation val="minMax"/>
          <c:min val="30"/>
        </c:scaling>
        <c:delete val="0"/>
        <c:axPos val="l"/>
        <c:majorGridlines/>
        <c:numFmt formatCode="General" sourceLinked="1"/>
        <c:majorTickMark val="out"/>
        <c:minorTickMark val="none"/>
        <c:tickLblPos val="nextTo"/>
        <c:txPr>
          <a:bodyPr/>
          <a:lstStyle/>
          <a:p>
            <a:pPr>
              <a:defRPr sz="2400"/>
            </a:pPr>
            <a:endParaRPr lang="ja-JP"/>
          </a:p>
        </c:txPr>
        <c:crossAx val="21378944"/>
        <c:crosses val="autoZero"/>
        <c:crossBetween val="between"/>
        <c:majorUnit val="10"/>
      </c:valAx>
    </c:plotArea>
    <c:plotVisOnly val="1"/>
    <c:dispBlanksAs val="gap"/>
    <c:showDLblsOverMax val="0"/>
  </c:chart>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drawing1.xml><?xml version="1.0" encoding="utf-8"?>
<c:userShapes xmlns:c="http://schemas.openxmlformats.org/drawingml/2006/chart">
  <cdr:relSizeAnchor xmlns:cdr="http://schemas.openxmlformats.org/drawingml/2006/chartDrawing">
    <cdr:from>
      <cdr:x>0.7302</cdr:x>
      <cdr:y>0.18048</cdr:y>
    </cdr:from>
    <cdr:to>
      <cdr:x>0.99862</cdr:x>
      <cdr:y>0.29044</cdr:y>
    </cdr:to>
    <cdr:sp macro="" textlink="">
      <cdr:nvSpPr>
        <cdr:cNvPr id="2" name="正方形/長方形 1"/>
        <cdr:cNvSpPr/>
      </cdr:nvSpPr>
      <cdr:spPr>
        <a:xfrm xmlns:a="http://schemas.openxmlformats.org/drawingml/2006/main">
          <a:off x="5731274" y="883705"/>
          <a:ext cx="2106758" cy="538424"/>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2800" dirty="0" smtClean="0">
              <a:latin typeface="+mj-ea"/>
              <a:ea typeface="+mj-ea"/>
            </a:rPr>
            <a:t>小学国語Ｂ</a:t>
          </a:r>
          <a:endParaRPr lang="ja-JP" sz="2800" dirty="0">
            <a:latin typeface="+mj-ea"/>
            <a:ea typeface="+mj-ea"/>
          </a:endParaRPr>
        </a:p>
      </cdr:txBody>
    </cdr:sp>
  </cdr:relSizeAnchor>
  <cdr:relSizeAnchor xmlns:cdr="http://schemas.openxmlformats.org/drawingml/2006/chartDrawing">
    <cdr:from>
      <cdr:x>0.24312</cdr:x>
      <cdr:y>0.27517</cdr:y>
    </cdr:from>
    <cdr:to>
      <cdr:x>0.82521</cdr:x>
      <cdr:y>0.43115</cdr:y>
    </cdr:to>
    <cdr:sp macro="" textlink="">
      <cdr:nvSpPr>
        <cdr:cNvPr id="3" name="右矢印 2"/>
        <cdr:cNvSpPr/>
      </cdr:nvSpPr>
      <cdr:spPr>
        <a:xfrm xmlns:a="http://schemas.openxmlformats.org/drawingml/2006/main" rot="1104347">
          <a:off x="1908183" y="1347405"/>
          <a:ext cx="4568821" cy="763759"/>
        </a:xfrm>
        <a:prstGeom xmlns:a="http://schemas.openxmlformats.org/drawingml/2006/main" prst="rightArrow">
          <a:avLst/>
        </a:prstGeom>
        <a:solidFill xmlns:a="http://schemas.openxmlformats.org/drawingml/2006/main">
          <a:srgbClr val="00B05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1800" dirty="0" smtClean="0">
              <a:latin typeface="HGS創英角ｺﾞｼｯｸUB" panose="020B0900000000000000" pitchFamily="50" charset="-128"/>
              <a:ea typeface="HGS創英角ｺﾞｼｯｸUB" panose="020B0900000000000000" pitchFamily="50" charset="-128"/>
            </a:rPr>
            <a:t>　　使用時間が増えると正答率の低下</a:t>
          </a:r>
          <a:endParaRPr lang="en-US" altLang="ja-JP" sz="1800" dirty="0" smtClean="0">
            <a:latin typeface="HGS創英角ｺﾞｼｯｸUB" panose="020B0900000000000000" pitchFamily="50" charset="-128"/>
            <a:ea typeface="HGS創英角ｺﾞｼｯｸUB" panose="020B0900000000000000" pitchFamily="50" charset="-128"/>
          </a:endParaRPr>
        </a:p>
        <a:p xmlns:a="http://schemas.openxmlformats.org/drawingml/2006/main">
          <a:endParaRPr lang="ja-JP" dirty="0"/>
        </a:p>
      </cdr:txBody>
    </cdr:sp>
  </cdr:relSizeAnchor>
  <cdr:relSizeAnchor xmlns:cdr="http://schemas.openxmlformats.org/drawingml/2006/chartDrawing">
    <cdr:from>
      <cdr:x>0.1959</cdr:x>
      <cdr:y>0.66929</cdr:y>
    </cdr:from>
    <cdr:to>
      <cdr:x>0.48031</cdr:x>
      <cdr:y>0.78693</cdr:y>
    </cdr:to>
    <cdr:sp macro="" textlink="">
      <cdr:nvSpPr>
        <cdr:cNvPr id="5" name="テキスト ボックス 4"/>
        <cdr:cNvSpPr txBox="1"/>
      </cdr:nvSpPr>
      <cdr:spPr>
        <a:xfrm xmlns:a="http://schemas.openxmlformats.org/drawingml/2006/main">
          <a:off x="1537630" y="3277187"/>
          <a:ext cx="2232248" cy="576064"/>
        </a:xfrm>
        <a:prstGeom xmlns:a="http://schemas.openxmlformats.org/drawingml/2006/main" prst="rect">
          <a:avLst/>
        </a:prstGeom>
        <a:solidFill xmlns:a="http://schemas.openxmlformats.org/drawingml/2006/main">
          <a:srgbClr val="FFC000"/>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ja-JP" altLang="en-US" sz="2800" dirty="0" smtClean="0">
              <a:latin typeface="+mj-ea"/>
              <a:ea typeface="+mj-ea"/>
            </a:rPr>
            <a:t>中学数学Ｂ</a:t>
          </a:r>
          <a:endParaRPr lang="ja-JP" altLang="en-US" sz="2800" dirty="0">
            <a:latin typeface="+mj-ea"/>
            <a:ea typeface="+mj-ea"/>
          </a:endParaRPr>
        </a:p>
      </cdr:txBody>
    </cdr:sp>
  </cdr:relSizeAnchor>
  <cdr:relSizeAnchor xmlns:cdr="http://schemas.openxmlformats.org/drawingml/2006/chartDrawing">
    <cdr:from>
      <cdr:x>0.70967</cdr:x>
      <cdr:y>0.03693</cdr:y>
    </cdr:from>
    <cdr:to>
      <cdr:x>0.94802</cdr:x>
      <cdr:y>0.13987</cdr:y>
    </cdr:to>
    <cdr:sp macro="" textlink="">
      <cdr:nvSpPr>
        <cdr:cNvPr id="4" name="テキスト ボックス 3"/>
        <cdr:cNvSpPr txBox="1"/>
      </cdr:nvSpPr>
      <cdr:spPr>
        <a:xfrm xmlns:a="http://schemas.openxmlformats.org/drawingml/2006/main">
          <a:off x="5570078" y="180843"/>
          <a:ext cx="1870805"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0.68214</cdr:x>
      <cdr:y>0.05164</cdr:y>
    </cdr:from>
    <cdr:to>
      <cdr:x>0.8748</cdr:x>
      <cdr:y>0.12517</cdr:y>
    </cdr:to>
    <cdr:sp macro="" textlink="">
      <cdr:nvSpPr>
        <cdr:cNvPr id="6" name="テキスト ボックス 5"/>
        <cdr:cNvSpPr txBox="1"/>
      </cdr:nvSpPr>
      <cdr:spPr>
        <a:xfrm xmlns:a="http://schemas.openxmlformats.org/drawingml/2006/main">
          <a:off x="5354054" y="252851"/>
          <a:ext cx="1512167"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0.70967</cdr:x>
      <cdr:y>0.03693</cdr:y>
    </cdr:from>
    <cdr:to>
      <cdr:x>0.9849</cdr:x>
      <cdr:y>0.13987</cdr:y>
    </cdr:to>
    <cdr:sp macro="" textlink="">
      <cdr:nvSpPr>
        <cdr:cNvPr id="7" name="テキスト ボックス 6"/>
        <cdr:cNvSpPr txBox="1"/>
      </cdr:nvSpPr>
      <cdr:spPr>
        <a:xfrm xmlns:a="http://schemas.openxmlformats.org/drawingml/2006/main">
          <a:off x="5570109" y="180829"/>
          <a:ext cx="2160209" cy="5040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2000" dirty="0" smtClean="0"/>
            <a:t>平均正答率（％）</a:t>
          </a:r>
          <a:endParaRPr lang="ja-JP" altLang="en-US" sz="2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DF805E9D-214D-488F-9ADE-E247DF145DDF}" type="datetimeFigureOut">
              <a:rPr kumimoji="1" lang="ja-JP" altLang="en-US" smtClean="0"/>
              <a:t>2019/9/3</a:t>
            </a:fld>
            <a:endParaRPr kumimoji="1" lang="ja-JP" altLang="en-US"/>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EBF5D788-0DD2-4C5C-BCAD-439D8770A8CB}" type="slidenum">
              <a:rPr kumimoji="1" lang="ja-JP" altLang="en-US" smtClean="0"/>
              <a:t>‹#›</a:t>
            </a:fld>
            <a:endParaRPr kumimoji="1" lang="ja-JP" altLang="en-US"/>
          </a:p>
        </p:txBody>
      </p:sp>
    </p:spTree>
    <p:extLst>
      <p:ext uri="{BB962C8B-B14F-4D97-AF65-F5344CB8AC3E}">
        <p14:creationId xmlns:p14="http://schemas.microsoft.com/office/powerpoint/2010/main" val="3190232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AFB8E529-9BB3-4BF5-903E-C87125393FEE}" type="datetimeFigureOut">
              <a:rPr kumimoji="1" lang="ja-JP" altLang="en-US" smtClean="0"/>
              <a:t>2019/9/3</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F79453A6-8AC5-4FC8-A3CD-52ADEF15E888}" type="slidenum">
              <a:rPr kumimoji="1" lang="ja-JP" altLang="en-US" smtClean="0"/>
              <a:t>‹#›</a:t>
            </a:fld>
            <a:endParaRPr kumimoji="1" lang="ja-JP" altLang="en-US"/>
          </a:p>
        </p:txBody>
      </p:sp>
    </p:spTree>
    <p:extLst>
      <p:ext uri="{BB962C8B-B14F-4D97-AF65-F5344CB8AC3E}">
        <p14:creationId xmlns:p14="http://schemas.microsoft.com/office/powerpoint/2010/main" val="14124419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「ネットトラブルから子どもたちを守るために」というテーマで、インターネットの危険性やスマートフォン等の使用について家庭でルールを作る等、保護者の役割について話をしていきたいと思います。　</a:t>
            </a:r>
            <a:endParaRPr kumimoji="1" lang="ja-JP" altLang="en-US" dirty="0"/>
          </a:p>
        </p:txBody>
      </p:sp>
      <p:sp>
        <p:nvSpPr>
          <p:cNvPr id="4" name="スライド番号プレースホルダー 3"/>
          <p:cNvSpPr>
            <a:spLocks noGrp="1"/>
          </p:cNvSpPr>
          <p:nvPr>
            <p:ph type="sldNum" sz="quarter" idx="10"/>
          </p:nvPr>
        </p:nvSpPr>
        <p:spPr/>
        <p:txBody>
          <a:bodyPr/>
          <a:lstStyle/>
          <a:p>
            <a:fld id="{F79453A6-8AC5-4FC8-A3CD-52ADEF15E888}" type="slidenum">
              <a:rPr kumimoji="1" lang="ja-JP" altLang="en-US" smtClean="0"/>
              <a:t>1</a:t>
            </a:fld>
            <a:endParaRPr kumimoji="1" lang="ja-JP" altLang="en-US"/>
          </a:p>
        </p:txBody>
      </p:sp>
    </p:spTree>
    <p:extLst>
      <p:ext uri="{BB962C8B-B14F-4D97-AF65-F5344CB8AC3E}">
        <p14:creationId xmlns:p14="http://schemas.microsoft.com/office/powerpoint/2010/main" val="3842613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では、このような子どもたち実態を踏まえつつ、子どもたちがおちいるネットトラブルを一緒に考えてみましょう。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79453A6-8AC5-4FC8-A3CD-52ADEF15E888}" type="slidenum">
              <a:rPr kumimoji="1" lang="ja-JP" altLang="en-US" smtClean="0"/>
              <a:t>10</a:t>
            </a:fld>
            <a:endParaRPr kumimoji="1" lang="ja-JP" altLang="en-US"/>
          </a:p>
        </p:txBody>
      </p:sp>
    </p:spTree>
    <p:extLst>
      <p:ext uri="{BB962C8B-B14F-4D97-AF65-F5344CB8AC3E}">
        <p14:creationId xmlns:p14="http://schemas.microsoft.com/office/powerpoint/2010/main" val="2557417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自転車を乗りながらケータイを使用していないか⇒事故を起こしたら、賠償請求されることもあります。</a:t>
            </a:r>
            <a:endParaRPr kumimoji="1" lang="en-US" altLang="ja-JP" dirty="0" smtClean="0"/>
          </a:p>
          <a:p>
            <a:r>
              <a:rPr kumimoji="1" lang="ja-JP" altLang="en-US" dirty="0" smtClean="0"/>
              <a:t>電車やバスなどの車内での通話していないか⇒迷惑やトラブルになります。</a:t>
            </a:r>
            <a:endParaRPr kumimoji="1" lang="en-US" altLang="ja-JP" dirty="0" smtClean="0"/>
          </a:p>
          <a:p>
            <a:r>
              <a:rPr kumimoji="1" lang="ja-JP" altLang="en-US" dirty="0" smtClean="0"/>
              <a:t>眠いのを我慢して夜遅くまでやっていないか⇒睡眠不足は体調不良の原因になります。</a:t>
            </a:r>
            <a:endParaRPr kumimoji="1" lang="en-US" altLang="ja-JP" dirty="0" smtClean="0"/>
          </a:p>
          <a:p>
            <a:r>
              <a:rPr kumimoji="1" lang="ja-JP" altLang="en-US" dirty="0" smtClean="0"/>
              <a:t>常にケータイを持って使用していないか⇒依存症となってしまいます。ケータイから離れる時間も作りましょう。</a:t>
            </a:r>
            <a:endParaRPr kumimoji="1" lang="en-US" altLang="ja-JP" dirty="0" smtClean="0"/>
          </a:p>
          <a:p>
            <a:endParaRPr kumimoji="1" lang="en-US" altLang="ja-JP" dirty="0" smtClean="0"/>
          </a:p>
          <a:p>
            <a:r>
              <a:rPr kumimoji="1" lang="ja-JP" altLang="en-US" dirty="0" smtClean="0"/>
              <a:t>お子さんに問いかけてみて下さい。</a:t>
            </a:r>
            <a:endParaRPr kumimoji="1" lang="en-US" altLang="ja-JP" dirty="0" smtClean="0"/>
          </a:p>
          <a:p>
            <a:r>
              <a:rPr kumimoji="1" lang="ja-JP" altLang="en-US" dirty="0" smtClean="0"/>
              <a:t>マナーや時間を守っていますか？</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F79453A6-8AC5-4FC8-A3CD-52ADEF15E888}" type="slidenum">
              <a:rPr kumimoji="1" lang="ja-JP" altLang="en-US" smtClean="0"/>
              <a:t>11</a:t>
            </a:fld>
            <a:endParaRPr kumimoji="1" lang="ja-JP" altLang="en-US"/>
          </a:p>
        </p:txBody>
      </p:sp>
    </p:spTree>
    <p:extLst>
      <p:ext uri="{BB962C8B-B14F-4D97-AF65-F5344CB8AC3E}">
        <p14:creationId xmlns:p14="http://schemas.microsoft.com/office/powerpoint/2010/main" val="3295557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人を傷つける書き込みしていないか⇒人権侵害であり、犯罪となることもあります。匿名の投稿でも、誰か投稿者か特定されることがあります。</a:t>
            </a:r>
            <a:endParaRPr kumimoji="1" lang="en-US" altLang="ja-JP" dirty="0" smtClean="0"/>
          </a:p>
          <a:p>
            <a:r>
              <a:rPr kumimoji="1" lang="ja-JP" altLang="en-US" dirty="0" smtClean="0"/>
              <a:t>面白半分で載せていないか⇒一度投稿したしたものは消せないと思ってください。自らの投稿で他人に損害を与えれば、損害賠償請求を受けることもあります。</a:t>
            </a:r>
            <a:endParaRPr kumimoji="1" lang="en-US" altLang="ja-JP" dirty="0" smtClean="0"/>
          </a:p>
          <a:p>
            <a:r>
              <a:rPr kumimoji="1" lang="ja-JP" altLang="en-US" dirty="0" smtClean="0"/>
              <a:t>勝手に自分の好きなアニメや漫画のキャラクターを投稿していないか⇒著作権侵害になります。また、友だちの写真を載せる時には、許可をとる事も必要です。</a:t>
            </a:r>
            <a:endParaRPr kumimoji="1" lang="en-US" altLang="ja-JP" dirty="0" smtClean="0"/>
          </a:p>
          <a:p>
            <a:endParaRPr kumimoji="1" lang="en-US" altLang="ja-JP" dirty="0" smtClean="0"/>
          </a:p>
          <a:p>
            <a:r>
              <a:rPr kumimoji="1" lang="ja-JP" altLang="en-US" dirty="0" smtClean="0"/>
              <a:t>お子さんに問いかけてみて下さい。</a:t>
            </a:r>
          </a:p>
          <a:p>
            <a:r>
              <a:rPr kumimoji="1" lang="ja-JP" altLang="en-US" dirty="0" smtClean="0"/>
              <a:t>送信前に見直していますか？</a:t>
            </a:r>
          </a:p>
          <a:p>
            <a:endParaRPr kumimoji="1" lang="ja-JP" altLang="en-US" dirty="0"/>
          </a:p>
        </p:txBody>
      </p:sp>
      <p:sp>
        <p:nvSpPr>
          <p:cNvPr id="4" name="スライド番号プレースホルダー 3"/>
          <p:cNvSpPr>
            <a:spLocks noGrp="1"/>
          </p:cNvSpPr>
          <p:nvPr>
            <p:ph type="sldNum" sz="quarter" idx="10"/>
          </p:nvPr>
        </p:nvSpPr>
        <p:spPr/>
        <p:txBody>
          <a:bodyPr/>
          <a:lstStyle/>
          <a:p>
            <a:fld id="{F79453A6-8AC5-4FC8-A3CD-52ADEF15E888}" type="slidenum">
              <a:rPr kumimoji="1" lang="ja-JP" altLang="en-US" smtClean="0"/>
              <a:t>12</a:t>
            </a:fld>
            <a:endParaRPr kumimoji="1" lang="ja-JP" altLang="en-US"/>
          </a:p>
        </p:txBody>
      </p:sp>
    </p:spTree>
    <p:extLst>
      <p:ext uri="{BB962C8B-B14F-4D97-AF65-F5344CB8AC3E}">
        <p14:creationId xmlns:p14="http://schemas.microsoft.com/office/powerpoint/2010/main" val="3960548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位置情報が載っていないか⇒位置情報・背景などから場所が特定されてしまいます。</a:t>
            </a:r>
            <a:endParaRPr kumimoji="1" lang="en-US" altLang="ja-JP" dirty="0" smtClean="0"/>
          </a:p>
          <a:p>
            <a:r>
              <a:rPr kumimoji="1" lang="ja-JP" altLang="en-US" dirty="0" smtClean="0"/>
              <a:t>個人情報を気軽に教えていないか⇒悪用されるケースや犯罪の被害に合うことがあります。</a:t>
            </a:r>
            <a:endParaRPr kumimoji="1" lang="en-US" altLang="ja-JP" dirty="0" smtClean="0"/>
          </a:p>
          <a:p>
            <a:r>
              <a:rPr kumimoji="1" lang="ja-JP" altLang="en-US" dirty="0" smtClean="0"/>
              <a:t>下着や裸の写真をアップしていないか⇒悪用されてネットで広まったり児童ポルノ禁止法などの罪に問われたりする場合があります。</a:t>
            </a:r>
            <a:endParaRPr kumimoji="1" lang="en-US" altLang="ja-JP" dirty="0" smtClean="0"/>
          </a:p>
          <a:p>
            <a:r>
              <a:rPr kumimoji="1" lang="ja-JP" altLang="en-US" dirty="0" smtClean="0"/>
              <a:t>リベンジポルノって聞いたことありませんか？別れた恋人や配偶者に対する報復として、交際時に撮影した相手方のわいせつな写真や映像を、インターネットなどで不特定多数に配布・公開</a:t>
            </a:r>
            <a:r>
              <a:rPr kumimoji="1" lang="ja-JP" altLang="en-US" dirty="0" err="1" smtClean="0"/>
              <a:t>する嫌がらせ</a:t>
            </a:r>
            <a:r>
              <a:rPr kumimoji="1" lang="ja-JP" altLang="en-US" dirty="0" smtClean="0"/>
              <a:t>行為のことです。⇒過去の写真などがアップされる、悪用されるなどトラブルの原因になっています。</a:t>
            </a:r>
            <a:endParaRPr kumimoji="1" lang="en-US" altLang="ja-JP" dirty="0" smtClean="0"/>
          </a:p>
          <a:p>
            <a:r>
              <a:rPr kumimoji="1" lang="ja-JP" altLang="en-US" dirty="0" smtClean="0"/>
              <a:t>ポイントがもらえるなど誘い出され、不要な個人情報を送っていないか⇒どこにでも流出される恐れがあります。</a:t>
            </a:r>
            <a:endParaRPr kumimoji="1" lang="en-US" altLang="ja-JP" dirty="0" smtClean="0"/>
          </a:p>
          <a:p>
            <a:endParaRPr kumimoji="1" lang="en-US" altLang="ja-JP" dirty="0" smtClean="0"/>
          </a:p>
          <a:p>
            <a:r>
              <a:rPr kumimoji="1" lang="ja-JP" altLang="en-US" dirty="0" smtClean="0"/>
              <a:t>お子さんに問いかけてみて下さい。</a:t>
            </a:r>
          </a:p>
          <a:p>
            <a:r>
              <a:rPr kumimoji="1" lang="ja-JP" altLang="en-US" dirty="0" smtClean="0"/>
              <a:t>個人情報を載せたり送ったりしていませんか？</a:t>
            </a:r>
          </a:p>
          <a:p>
            <a:endParaRPr kumimoji="1" lang="ja-JP" altLang="en-US" dirty="0"/>
          </a:p>
        </p:txBody>
      </p:sp>
      <p:sp>
        <p:nvSpPr>
          <p:cNvPr id="4" name="スライド番号プレースホルダー 3"/>
          <p:cNvSpPr>
            <a:spLocks noGrp="1"/>
          </p:cNvSpPr>
          <p:nvPr>
            <p:ph type="sldNum" sz="quarter" idx="10"/>
          </p:nvPr>
        </p:nvSpPr>
        <p:spPr/>
        <p:txBody>
          <a:bodyPr/>
          <a:lstStyle/>
          <a:p>
            <a:fld id="{F79453A6-8AC5-4FC8-A3CD-52ADEF15E888}" type="slidenum">
              <a:rPr kumimoji="1" lang="ja-JP" altLang="en-US" smtClean="0"/>
              <a:t>13</a:t>
            </a:fld>
            <a:endParaRPr kumimoji="1" lang="ja-JP" altLang="en-US"/>
          </a:p>
        </p:txBody>
      </p:sp>
    </p:spTree>
    <p:extLst>
      <p:ext uri="{BB962C8B-B14F-4D97-AF65-F5344CB8AC3E}">
        <p14:creationId xmlns:p14="http://schemas.microsoft.com/office/powerpoint/2010/main" val="3817170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ネットで知り合った人と会ったりしていないか⇒</a:t>
            </a:r>
            <a:r>
              <a:rPr kumimoji="1" lang="en-US" altLang="ja-JP" dirty="0" smtClean="0"/>
              <a:t>SNS</a:t>
            </a:r>
            <a:r>
              <a:rPr kumimoji="1" lang="ja-JP" altLang="en-US" dirty="0" smtClean="0"/>
              <a:t>などで出会った人とのトラブルが増えています。自分の話や悩みを聞いてくれる、同じ趣味で話が合うからといってその人を信用しすぎたり、「自分だけは大丈夫」「信用できそうな人だから」という考え方をしていると、生命、身体に関わる犯罪の被害者となるような、深刻な事件に巻き込まれる危険性があります。</a:t>
            </a:r>
            <a:endParaRPr kumimoji="1" lang="en-US" altLang="ja-JP" dirty="0" smtClean="0"/>
          </a:p>
          <a:p>
            <a:endParaRPr kumimoji="1" lang="en-US" altLang="ja-JP" dirty="0" smtClean="0"/>
          </a:p>
          <a:p>
            <a:r>
              <a:rPr kumimoji="1" lang="ja-JP" altLang="en-US" dirty="0" smtClean="0"/>
              <a:t>お子さんに問いかけてみて下さい。</a:t>
            </a:r>
            <a:endParaRPr kumimoji="1" lang="en-US" altLang="ja-JP" dirty="0" smtClean="0"/>
          </a:p>
          <a:p>
            <a:r>
              <a:rPr kumimoji="1" lang="ja-JP" altLang="en-US" dirty="0" smtClean="0"/>
              <a:t>ネット上で知り合った人と会う危険性を理解していますか？</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79453A6-8AC5-4FC8-A3CD-52ADEF15E888}" type="slidenum">
              <a:rPr kumimoji="1" lang="ja-JP" altLang="en-US" smtClean="0"/>
              <a:t>14</a:t>
            </a:fld>
            <a:endParaRPr kumimoji="1" lang="ja-JP" altLang="en-US"/>
          </a:p>
        </p:txBody>
      </p:sp>
    </p:spTree>
    <p:extLst>
      <p:ext uri="{BB962C8B-B14F-4D97-AF65-F5344CB8AC3E}">
        <p14:creationId xmlns:p14="http://schemas.microsoft.com/office/powerpoint/2010/main" val="3691178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お子さん自身、自分やまわりの人を大切に考えているか⇒情報は一度流出したら完全には削除できません。他人への誹謗中傷、不謹慎な写真、悪ふざけ動画などの場合、お子さんの評価や信頼を下げ、就職などの将来に影響があります。軽はずみな投稿をしないでおきましょう。</a:t>
            </a:r>
            <a:endParaRPr kumimoji="1" lang="en-US" altLang="ja-JP" dirty="0" smtClean="0"/>
          </a:p>
          <a:p>
            <a:endParaRPr kumimoji="1" lang="en-US" altLang="ja-JP" dirty="0" smtClean="0"/>
          </a:p>
          <a:p>
            <a:r>
              <a:rPr kumimoji="1" lang="ja-JP" altLang="en-US" dirty="0" smtClean="0"/>
              <a:t>お子さんに問いかけてみて下さい。</a:t>
            </a:r>
            <a:endParaRPr kumimoji="1" lang="en-US" altLang="ja-JP" dirty="0" smtClean="0"/>
          </a:p>
          <a:p>
            <a:r>
              <a:rPr kumimoji="1" lang="ja-JP" altLang="en-US" dirty="0" smtClean="0"/>
              <a:t>自分やまわりの人のことを大切に考えて使っていますか？</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79453A6-8AC5-4FC8-A3CD-52ADEF15E888}" type="slidenum">
              <a:rPr kumimoji="1" lang="ja-JP" altLang="en-US" smtClean="0"/>
              <a:t>15</a:t>
            </a:fld>
            <a:endParaRPr kumimoji="1" lang="ja-JP" altLang="en-US"/>
          </a:p>
        </p:txBody>
      </p:sp>
    </p:spTree>
    <p:extLst>
      <p:ext uri="{BB962C8B-B14F-4D97-AF65-F5344CB8AC3E}">
        <p14:creationId xmlns:p14="http://schemas.microsoft.com/office/powerpoint/2010/main" val="3306936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この様なネットトラブルにお子さんがおちいる可能性があります。</a:t>
            </a:r>
            <a:endParaRPr kumimoji="1" lang="en-US" altLang="ja-JP" dirty="0" smtClean="0"/>
          </a:p>
          <a:p>
            <a:r>
              <a:rPr kumimoji="1" lang="ja-JP" altLang="en-US" dirty="0" smtClean="0"/>
              <a:t>しかし、子どもたち自身も様々な経験を通して、子どもたちなりにいろいろなことを考えています。実際の子どもたちの声を聞いてください。</a:t>
            </a:r>
            <a:endParaRPr kumimoji="1" lang="en-US" altLang="ja-JP" dirty="0" smtClean="0"/>
          </a:p>
          <a:p>
            <a:r>
              <a:rPr kumimoji="1" lang="ja-JP" altLang="en-US" dirty="0" smtClean="0"/>
              <a:t>これは、高校生スマホサミット等の活動の中で出た声です。</a:t>
            </a:r>
            <a:endParaRPr kumimoji="1" lang="en-US" altLang="ja-JP" dirty="0" smtClean="0"/>
          </a:p>
          <a:p>
            <a:r>
              <a:rPr kumimoji="1" lang="ja-JP" altLang="en-US" dirty="0" smtClean="0"/>
              <a:t>・ネットに居場所を求めてしまう。</a:t>
            </a:r>
          </a:p>
          <a:p>
            <a:r>
              <a:rPr kumimoji="1" lang="ja-JP" altLang="en-US" dirty="0" smtClean="0"/>
              <a:t>・フィルタリングをかけている小中学生が少なすぎるから危険だと思う。</a:t>
            </a:r>
          </a:p>
          <a:p>
            <a:r>
              <a:rPr kumimoji="1" lang="ja-JP" altLang="en-US" dirty="0" smtClean="0"/>
              <a:t>・大事なことは、直接会って話をした方が良い。</a:t>
            </a:r>
          </a:p>
          <a:p>
            <a:r>
              <a:rPr kumimoji="1" lang="ja-JP" altLang="en-US" dirty="0" smtClean="0"/>
              <a:t>・知識を得て、危機感を持つことが大切。</a:t>
            </a:r>
          </a:p>
          <a:p>
            <a:r>
              <a:rPr kumimoji="1" lang="ja-JP" altLang="en-US" dirty="0" smtClean="0"/>
              <a:t>・スマホに時間を取られている人は、勉強などができていない。</a:t>
            </a:r>
          </a:p>
          <a:p>
            <a:r>
              <a:rPr kumimoji="1" lang="ja-JP" altLang="en-US" dirty="0" smtClean="0"/>
              <a:t>・学校や家庭において、身近な大人と話し合う場が必要。</a:t>
            </a:r>
          </a:p>
          <a:p>
            <a:r>
              <a:rPr kumimoji="1" lang="ja-JP" altLang="en-US" dirty="0" smtClean="0"/>
              <a:t>・食事中や入浴中は使わないなどルールを決めたい。</a:t>
            </a:r>
            <a:endParaRPr kumimoji="1" lang="en-US" altLang="ja-JP" dirty="0" smtClean="0"/>
          </a:p>
          <a:p>
            <a:endParaRPr kumimoji="1" lang="en-US" altLang="ja-JP" dirty="0" smtClean="0"/>
          </a:p>
          <a:p>
            <a:r>
              <a:rPr kumimoji="1" lang="ja-JP" altLang="en-US" dirty="0" smtClean="0"/>
              <a:t>子どもたち自身も、これらの声の中にもあるように、不安に感じることがある一方で、フィルタリングの大切さやルール作りの必要性、また困ったときの相談相手等、子どもたちなりにしっかりと考えているようです。</a:t>
            </a:r>
          </a:p>
        </p:txBody>
      </p:sp>
      <p:sp>
        <p:nvSpPr>
          <p:cNvPr id="4" name="スライド番号プレースホルダー 3"/>
          <p:cNvSpPr>
            <a:spLocks noGrp="1"/>
          </p:cNvSpPr>
          <p:nvPr>
            <p:ph type="sldNum" sz="quarter" idx="10"/>
          </p:nvPr>
        </p:nvSpPr>
        <p:spPr/>
        <p:txBody>
          <a:bodyPr/>
          <a:lstStyle/>
          <a:p>
            <a:fld id="{CFE8407F-8E40-470A-879E-A2F6DD6ABE67}" type="slidenum">
              <a:rPr kumimoji="1" lang="ja-JP" altLang="en-US" smtClean="0"/>
              <a:t>16</a:t>
            </a:fld>
            <a:endParaRPr kumimoji="1" lang="ja-JP" altLang="en-US"/>
          </a:p>
        </p:txBody>
      </p:sp>
    </p:spTree>
    <p:extLst>
      <p:ext uri="{BB962C8B-B14F-4D97-AF65-F5344CB8AC3E}">
        <p14:creationId xmlns:p14="http://schemas.microsoft.com/office/powerpoint/2010/main" val="3437448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子どもたち自身も必要だと考えている家庭でのルールづくり、大切なんですよね。次は、このことについて考えていきたいと思います。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F79453A6-8AC5-4FC8-A3CD-52ADEF15E888}" type="slidenum">
              <a:rPr kumimoji="1" lang="ja-JP" altLang="en-US" smtClean="0"/>
              <a:t>17</a:t>
            </a:fld>
            <a:endParaRPr kumimoji="1" lang="ja-JP" altLang="en-US"/>
          </a:p>
        </p:txBody>
      </p:sp>
    </p:spTree>
    <p:extLst>
      <p:ext uri="{BB962C8B-B14F-4D97-AF65-F5344CB8AC3E}">
        <p14:creationId xmlns:p14="http://schemas.microsoft.com/office/powerpoint/2010/main" val="4291230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お手元の資料をごらんください。</a:t>
            </a:r>
            <a:endParaRPr kumimoji="1" lang="en-US" altLang="ja-JP" dirty="0" smtClean="0"/>
          </a:p>
          <a:p>
            <a:r>
              <a:rPr kumimoji="1" lang="ja-JP" altLang="en-US" dirty="0" smtClean="0"/>
              <a:t>ぜひ、ご家庭で、お子さんにこの５つの問いかけをしてみて下さい。</a:t>
            </a:r>
            <a:endParaRPr kumimoji="1" lang="en-US" altLang="ja-JP" dirty="0" smtClean="0"/>
          </a:p>
          <a:p>
            <a:endParaRPr kumimoji="1" lang="en-US" altLang="ja-JP" dirty="0" smtClean="0"/>
          </a:p>
          <a:p>
            <a:r>
              <a:rPr kumimoji="1" lang="ja-JP" altLang="en-US" dirty="0" smtClean="0"/>
              <a:t>マナーや時間を守っていますか？</a:t>
            </a:r>
            <a:endParaRPr kumimoji="1" lang="en-US" altLang="ja-JP" dirty="0" smtClean="0"/>
          </a:p>
          <a:p>
            <a:r>
              <a:rPr kumimoji="1" lang="ja-JP" altLang="en-US" dirty="0" smtClean="0"/>
              <a:t>送信する前に見直していますか？</a:t>
            </a:r>
            <a:endParaRPr kumimoji="1" lang="en-US" altLang="ja-JP" dirty="0" smtClean="0"/>
          </a:p>
          <a:p>
            <a:r>
              <a:rPr kumimoji="1" lang="ja-JP" altLang="en-US" dirty="0" smtClean="0"/>
              <a:t>個人情報を載せたり送ったりしていませんか？</a:t>
            </a:r>
            <a:endParaRPr kumimoji="1" lang="en-US" altLang="ja-JP" dirty="0" smtClean="0"/>
          </a:p>
          <a:p>
            <a:r>
              <a:rPr kumimoji="1" lang="ja-JP" altLang="en-US" dirty="0" smtClean="0"/>
              <a:t>ネットで知り合った人と会おうと考えていませんか？</a:t>
            </a:r>
            <a:endParaRPr kumimoji="1" lang="en-US" altLang="ja-JP" dirty="0" smtClean="0"/>
          </a:p>
          <a:p>
            <a:r>
              <a:rPr kumimoji="1" lang="ja-JP" altLang="en-US" dirty="0" smtClean="0"/>
              <a:t>自分やまわりの人のことを大切に考えて使っていますか？</a:t>
            </a:r>
            <a:endParaRPr kumimoji="1" lang="en-US" altLang="ja-JP" dirty="0" smtClean="0"/>
          </a:p>
          <a:p>
            <a:endParaRPr kumimoji="1" lang="en-US" altLang="ja-JP" dirty="0" smtClean="0"/>
          </a:p>
          <a:p>
            <a:r>
              <a:rPr kumimoji="1" lang="ja-JP" altLang="en-US" dirty="0" smtClean="0"/>
              <a:t>ご家庭で、保護者の方からお子さんにお声かけをしていただき、ぜひコミュニケーションの機会を持ってみて下さい。</a:t>
            </a:r>
            <a:endParaRPr kumimoji="1" lang="ja-JP" altLang="en-US" dirty="0"/>
          </a:p>
        </p:txBody>
      </p:sp>
      <p:sp>
        <p:nvSpPr>
          <p:cNvPr id="4" name="スライド番号プレースホルダー 3"/>
          <p:cNvSpPr>
            <a:spLocks noGrp="1"/>
          </p:cNvSpPr>
          <p:nvPr>
            <p:ph type="sldNum" sz="quarter" idx="10"/>
          </p:nvPr>
        </p:nvSpPr>
        <p:spPr/>
        <p:txBody>
          <a:bodyPr/>
          <a:lstStyle/>
          <a:p>
            <a:fld id="{F79453A6-8AC5-4FC8-A3CD-52ADEF15E888}" type="slidenum">
              <a:rPr kumimoji="1" lang="ja-JP" altLang="en-US" smtClean="0"/>
              <a:t>18</a:t>
            </a:fld>
            <a:endParaRPr kumimoji="1" lang="ja-JP" altLang="en-US"/>
          </a:p>
        </p:txBody>
      </p:sp>
    </p:spTree>
    <p:extLst>
      <p:ext uri="{BB962C8B-B14F-4D97-AF65-F5344CB8AC3E}">
        <p14:creationId xmlns:p14="http://schemas.microsoft.com/office/powerpoint/2010/main" val="3438258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では、ご家庭でのルールを作る際のポイント紹介します。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ルールを作ると言っても難しいですよね。ポイントの１つ目は、お互いに納得できるよう、話し合って作る。</a:t>
            </a:r>
            <a:endParaRPr kumimoji="1" lang="en-US" altLang="ja-JP" dirty="0" smtClean="0"/>
          </a:p>
          <a:p>
            <a:r>
              <a:rPr kumimoji="1" lang="ja-JP" altLang="en-US" dirty="0" smtClean="0"/>
              <a:t>保護者の皆さんから一方的に決めても、なかなかお子さんは守ってくれないこともあると思います。ご家庭で話し合い、お子さんが納得して決めるとお子さんは守るはずです。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ポイントの２つ目は、具体的なルールを作る。</a:t>
            </a:r>
          </a:p>
          <a:p>
            <a:r>
              <a:rPr kumimoji="1" lang="ja-JP" altLang="en-US" dirty="0" smtClean="0"/>
              <a:t>ルールに関しては、「夜遅くまで使用しない」というのでは、夜遅くまでとはいつまで？と思うように曖昧な表現です。もっと具体的な例えば何時までというルールを作っていただきたいと思います。</a:t>
            </a:r>
            <a:endParaRPr kumimoji="1" lang="en-US" altLang="ja-JP" dirty="0" smtClean="0"/>
          </a:p>
          <a:p>
            <a:r>
              <a:rPr kumimoji="1" lang="ja-JP" altLang="en-US" dirty="0" smtClean="0"/>
              <a:t>　ポイント３つ目は、子どもが守れるルールを作る。</a:t>
            </a:r>
          </a:p>
          <a:p>
            <a:r>
              <a:rPr kumimoji="1" lang="ja-JP" altLang="en-US" dirty="0" smtClean="0"/>
              <a:t>保護者の思いだけで作るのではなく、子どもと一緒に話し合って子どもが守ることのできるルールを決めることが大切です。</a:t>
            </a:r>
          </a:p>
        </p:txBody>
      </p:sp>
      <p:sp>
        <p:nvSpPr>
          <p:cNvPr id="4" name="スライド番号プレースホルダー 3"/>
          <p:cNvSpPr>
            <a:spLocks noGrp="1"/>
          </p:cNvSpPr>
          <p:nvPr>
            <p:ph type="sldNum" sz="quarter" idx="10"/>
          </p:nvPr>
        </p:nvSpPr>
        <p:spPr/>
        <p:txBody>
          <a:bodyPr/>
          <a:lstStyle/>
          <a:p>
            <a:fld id="{F79453A6-8AC5-4FC8-A3CD-52ADEF15E888}" type="slidenum">
              <a:rPr kumimoji="1" lang="ja-JP" altLang="en-US" smtClean="0"/>
              <a:t>19</a:t>
            </a:fld>
            <a:endParaRPr kumimoji="1" lang="ja-JP" altLang="en-US"/>
          </a:p>
        </p:txBody>
      </p:sp>
    </p:spTree>
    <p:extLst>
      <p:ext uri="{BB962C8B-B14F-4D97-AF65-F5344CB8AC3E}">
        <p14:creationId xmlns:p14="http://schemas.microsoft.com/office/powerpoint/2010/main" val="1985169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はじめに、子どもたちの現状を皆さんにお伝えします。</a:t>
            </a:r>
            <a:endParaRPr kumimoji="1" lang="en-US" altLang="ja-JP" dirty="0" smtClean="0"/>
          </a:p>
          <a:p>
            <a:r>
              <a:rPr kumimoji="1" lang="ja-JP" altLang="en-US" dirty="0" smtClean="0"/>
              <a:t>三重県教育委員会では、平成</a:t>
            </a:r>
            <a:r>
              <a:rPr kumimoji="1" lang="en-US" altLang="ja-JP" dirty="0" smtClean="0"/>
              <a:t>30</a:t>
            </a:r>
            <a:r>
              <a:rPr kumimoji="1" lang="ja-JP" altLang="en-US" dirty="0" smtClean="0"/>
              <a:t>年度「スマートフォン等の使用に関する実態調査」を行いました。対象は小学校</a:t>
            </a:r>
            <a:r>
              <a:rPr kumimoji="1" lang="en-US" altLang="ja-JP" dirty="0" smtClean="0"/>
              <a:t>4</a:t>
            </a:r>
            <a:r>
              <a:rPr kumimoji="1" lang="ja-JP" altLang="en-US" dirty="0" smtClean="0"/>
              <a:t>～</a:t>
            </a:r>
            <a:r>
              <a:rPr kumimoji="1" lang="en-US" altLang="ja-JP" dirty="0" smtClean="0"/>
              <a:t>6</a:t>
            </a:r>
            <a:r>
              <a:rPr kumimoji="1" lang="ja-JP" altLang="en-US" dirty="0" smtClean="0"/>
              <a:t>年生、中学校、高等学校１～</a:t>
            </a:r>
            <a:r>
              <a:rPr kumimoji="1" lang="en-US" altLang="ja-JP" dirty="0" smtClean="0"/>
              <a:t>3</a:t>
            </a:r>
            <a:r>
              <a:rPr kumimoji="1" lang="ja-JP" altLang="en-US" dirty="0" smtClean="0"/>
              <a:t>年生の子どもたち約</a:t>
            </a:r>
            <a:r>
              <a:rPr kumimoji="1" lang="en-US" altLang="ja-JP" dirty="0" smtClean="0"/>
              <a:t>1</a:t>
            </a:r>
            <a:r>
              <a:rPr kumimoji="1" lang="ja-JP" altLang="en-US" dirty="0" smtClean="0"/>
              <a:t>万人です。この調査でいうケータイは、携帯電話やスマートフォンのことをいいます。</a:t>
            </a:r>
            <a:endParaRPr kumimoji="1" lang="en-US" altLang="ja-JP" dirty="0" smtClean="0"/>
          </a:p>
          <a:p>
            <a:r>
              <a:rPr kumimoji="1" lang="ja-JP" altLang="en-US" dirty="0" smtClean="0"/>
              <a:t>その結果をお伝えします。</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79453A6-8AC5-4FC8-A3CD-52ADEF15E888}" type="slidenum">
              <a:rPr kumimoji="1" lang="ja-JP" altLang="en-US" smtClean="0"/>
              <a:t>2</a:t>
            </a:fld>
            <a:endParaRPr kumimoji="1" lang="ja-JP" altLang="en-US"/>
          </a:p>
        </p:txBody>
      </p:sp>
    </p:spTree>
    <p:extLst>
      <p:ext uri="{BB962C8B-B14F-4D97-AF65-F5344CB8AC3E}">
        <p14:creationId xmlns:p14="http://schemas.microsoft.com/office/powerpoint/2010/main" val="2476261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ケータイを使用する時間のルールの例です。</a:t>
            </a:r>
            <a:endParaRPr kumimoji="1" lang="en-US" altLang="ja-JP" dirty="0" smtClean="0"/>
          </a:p>
          <a:p>
            <a:r>
              <a:rPr kumimoji="1" lang="ja-JP" altLang="en-US" dirty="0" smtClean="0"/>
              <a:t>保護者：夜は８時までね</a:t>
            </a:r>
          </a:p>
          <a:p>
            <a:r>
              <a:rPr kumimoji="1" lang="ja-JP" altLang="en-US" dirty="0" smtClean="0"/>
              <a:t>子：むり～、１０時までにして！</a:t>
            </a:r>
          </a:p>
          <a:p>
            <a:r>
              <a:rPr kumimoji="1" lang="ja-JP" altLang="en-US" dirty="0" smtClean="0"/>
              <a:t>保護者：でもお風呂や宿題があるでしょ？</a:t>
            </a:r>
          </a:p>
          <a:p>
            <a:r>
              <a:rPr kumimoji="1" lang="ja-JP" altLang="en-US" dirty="0" smtClean="0"/>
              <a:t>子：早めに終わらせるから～</a:t>
            </a:r>
          </a:p>
          <a:p>
            <a:r>
              <a:rPr kumimoji="1" lang="ja-JP" altLang="en-US" dirty="0" smtClean="0"/>
              <a:t>保護者：でも１０時じゃ、寝不足になるよ</a:t>
            </a:r>
          </a:p>
          <a:p>
            <a:r>
              <a:rPr kumimoji="1" lang="ja-JP" altLang="en-US" dirty="0" smtClean="0"/>
              <a:t>子：じゃ、９時！</a:t>
            </a:r>
          </a:p>
          <a:p>
            <a:r>
              <a:rPr kumimoji="1" lang="ja-JP" altLang="en-US" dirty="0" smtClean="0"/>
              <a:t>保護者：９時まででやってみ</a:t>
            </a:r>
            <a:r>
              <a:rPr kumimoji="1" lang="ja-JP" altLang="en-US" dirty="0" err="1" smtClean="0"/>
              <a:t>よっか</a:t>
            </a:r>
            <a:endParaRPr kumimoji="1" lang="ja-JP" altLang="en-US" dirty="0" smtClean="0"/>
          </a:p>
          <a:p>
            <a:endParaRPr kumimoji="1" lang="en-US" altLang="ja-JP" dirty="0" smtClean="0"/>
          </a:p>
          <a:p>
            <a:r>
              <a:rPr kumimoji="1" lang="ja-JP" altLang="en-US" dirty="0" smtClean="0"/>
              <a:t>このルールは、自分で決めた９時だからこそ子どもは守ります。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79453A6-8AC5-4FC8-A3CD-52ADEF15E888}" type="slidenum">
              <a:rPr kumimoji="1" lang="ja-JP" altLang="en-US" smtClean="0"/>
              <a:t>20</a:t>
            </a:fld>
            <a:endParaRPr kumimoji="1" lang="ja-JP" altLang="en-US"/>
          </a:p>
        </p:txBody>
      </p:sp>
    </p:spTree>
    <p:extLst>
      <p:ext uri="{BB962C8B-B14F-4D97-AF65-F5344CB8AC3E}">
        <p14:creationId xmlns:p14="http://schemas.microsoft.com/office/powerpoint/2010/main" val="4040924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また、ルールを作ったからこれで安心！ではなく、そのあとの見直しも大切です。</a:t>
            </a:r>
            <a:endParaRPr kumimoji="1" lang="en-US" altLang="ja-JP" dirty="0" smtClean="0"/>
          </a:p>
          <a:p>
            <a:r>
              <a:rPr kumimoji="1" lang="ja-JP" altLang="en-US" dirty="0" smtClean="0"/>
              <a:t>お子さんの成長や進級進学での生活リズムの変化は、ケータイの使い方にも影響します。お子さんの成長とともに、危険に対応する能力も育っていきます。</a:t>
            </a:r>
            <a:endParaRPr kumimoji="1" lang="en-US" altLang="ja-JP" dirty="0" smtClean="0"/>
          </a:p>
          <a:p>
            <a:r>
              <a:rPr kumimoji="1" lang="ja-JP" altLang="en-US" dirty="0" smtClean="0"/>
              <a:t>また、部活動や習い事などで、お子さんの生活のリズムやケータイを使用する目的が変わったり、これまでのルールを守ることが難しくなったりする場合があります。その時は、見直しが必要です。</a:t>
            </a:r>
            <a:endParaRPr kumimoji="1" lang="en-US" altLang="ja-JP" dirty="0" smtClean="0"/>
          </a:p>
          <a:p>
            <a:r>
              <a:rPr kumimoji="1" lang="ja-JP" altLang="en-US" dirty="0" smtClean="0"/>
              <a:t>お子さんと一緒にルールを見直すことで、お子さんが、インターネットに関する新しい知識を身に付けたり、安心・安全に利用しようとする気持ちを持つことにもつながります。</a:t>
            </a:r>
          </a:p>
        </p:txBody>
      </p:sp>
      <p:sp>
        <p:nvSpPr>
          <p:cNvPr id="4" name="スライド番号プレースホルダー 3"/>
          <p:cNvSpPr>
            <a:spLocks noGrp="1"/>
          </p:cNvSpPr>
          <p:nvPr>
            <p:ph type="sldNum" sz="quarter" idx="10"/>
          </p:nvPr>
        </p:nvSpPr>
        <p:spPr/>
        <p:txBody>
          <a:bodyPr/>
          <a:lstStyle/>
          <a:p>
            <a:fld id="{F79453A6-8AC5-4FC8-A3CD-52ADEF15E888}" type="slidenum">
              <a:rPr kumimoji="1" lang="ja-JP" altLang="en-US" smtClean="0"/>
              <a:t>21</a:t>
            </a:fld>
            <a:endParaRPr kumimoji="1" lang="ja-JP" altLang="en-US"/>
          </a:p>
        </p:txBody>
      </p:sp>
    </p:spTree>
    <p:extLst>
      <p:ext uri="{BB962C8B-B14F-4D97-AF65-F5344CB8AC3E}">
        <p14:creationId xmlns:p14="http://schemas.microsoft.com/office/powerpoint/2010/main" val="3500829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家庭でのルールづくりについてお話ししてきましたが、県でも、子どもたちを守るためのルールづくりをしています。</a:t>
            </a:r>
            <a:endParaRPr kumimoji="1" lang="en-US" altLang="ja-JP" dirty="0" smtClean="0"/>
          </a:p>
          <a:p>
            <a:r>
              <a:rPr kumimoji="1" lang="ja-JP" altLang="en-US" dirty="0" smtClean="0"/>
              <a:t>それは三重県いじめ防止条例です。これは、県民のみなさんの声も参考に策定しています。</a:t>
            </a:r>
          </a:p>
          <a:p>
            <a:r>
              <a:rPr kumimoji="1" lang="ja-JP" altLang="en-US" dirty="0" smtClean="0"/>
              <a:t>条例には、いじめをなくすため、また、いじめから子どもたちを守るための大人の責務や役割も定められています。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27E804AE-E784-4263-981B-075AB007746D}" type="slidenum">
              <a:rPr kumimoji="1" lang="ja-JP" altLang="en-US" smtClean="0"/>
              <a:t>22</a:t>
            </a:fld>
            <a:endParaRPr kumimoji="1" lang="ja-JP" altLang="en-US"/>
          </a:p>
        </p:txBody>
      </p:sp>
    </p:spTree>
    <p:extLst>
      <p:ext uri="{BB962C8B-B14F-4D97-AF65-F5344CB8AC3E}">
        <p14:creationId xmlns:p14="http://schemas.microsoft.com/office/powerpoint/2010/main" val="2349982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その中に、インターネットを利用する子どもたちを社会全体で守るために、インターネットを通じて行われるいじめに対する対策の推進という項目が明示されています。</a:t>
            </a:r>
            <a:endParaRPr kumimoji="1" lang="en-US" altLang="ja-JP" dirty="0" smtClean="0"/>
          </a:p>
          <a:p>
            <a:r>
              <a:rPr kumimoji="1" lang="ja-JP" altLang="en-US" dirty="0" smtClean="0"/>
              <a:t>児童生徒及び保護者に対して、インターネットを通じて行われるいじめを防止し、及び効果的に対処することができるよう、必要な啓発を行うものとする。と、なっています。</a:t>
            </a:r>
            <a:endParaRPr kumimoji="1" lang="en-US" altLang="ja-JP" dirty="0" smtClean="0"/>
          </a:p>
          <a:p>
            <a:r>
              <a:rPr kumimoji="1" lang="ja-JP" altLang="en-US" dirty="0" smtClean="0"/>
              <a:t>このように、県としても子どもたち守るためのルール</a:t>
            </a:r>
            <a:r>
              <a:rPr kumimoji="1" lang="ja-JP" altLang="en-US" smtClean="0"/>
              <a:t>を作っています。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F79453A6-8AC5-4FC8-A3CD-52ADEF15E888}" type="slidenum">
              <a:rPr kumimoji="1" lang="ja-JP" altLang="en-US" smtClean="0"/>
              <a:t>23</a:t>
            </a:fld>
            <a:endParaRPr kumimoji="1" lang="ja-JP" altLang="en-US"/>
          </a:p>
        </p:txBody>
      </p:sp>
    </p:spTree>
    <p:extLst>
      <p:ext uri="{BB962C8B-B14F-4D97-AF65-F5344CB8AC3E}">
        <p14:creationId xmlns:p14="http://schemas.microsoft.com/office/powerpoint/2010/main" val="4161342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お子さんが、困った時の相談相手は誰だと思いますか？</a:t>
            </a:r>
            <a:endParaRPr kumimoji="1" lang="en-US" altLang="ja-JP" dirty="0" smtClean="0"/>
          </a:p>
          <a:p>
            <a:r>
              <a:rPr kumimoji="1" lang="ja-JP" altLang="en-US" dirty="0" smtClean="0"/>
              <a:t>今よく言われる、ネットで知り合った友だちでしょうか？</a:t>
            </a:r>
            <a:endParaRPr kumimoji="1" lang="en-US" altLang="ja-JP" dirty="0" smtClean="0"/>
          </a:p>
          <a:p>
            <a:r>
              <a:rPr kumimoji="1" lang="ja-JP" altLang="en-US" dirty="0" smtClean="0"/>
              <a:t>いじめ電話相談などの相談窓口でしょうか？</a:t>
            </a:r>
            <a:endParaRPr kumimoji="1" lang="en-US" altLang="ja-JP" dirty="0" smtClean="0"/>
          </a:p>
          <a:p>
            <a:r>
              <a:rPr kumimoji="1" lang="ja-JP" altLang="en-US" dirty="0" smtClean="0"/>
              <a:t>毎日会う学校の友だちでしょうか？</a:t>
            </a:r>
            <a:endParaRPr kumimoji="1" lang="en-US" altLang="ja-JP"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実は、子どもたちは、保護者、家族と回答しています。</a:t>
            </a:r>
            <a:endParaRPr kumimoji="1" lang="en-US" altLang="ja-JP" dirty="0" smtClean="0"/>
          </a:p>
          <a:p>
            <a:r>
              <a:rPr kumimoji="1" lang="ja-JP" altLang="en-US" dirty="0" smtClean="0"/>
              <a:t>その割合は、何と小学生で約９割、中学生で約８割、高校生で約７割となっています。</a:t>
            </a:r>
            <a:endParaRPr kumimoji="1" lang="en-US" altLang="ja-JP" dirty="0" smtClean="0"/>
          </a:p>
          <a:p>
            <a:r>
              <a:rPr kumimoji="1" lang="ja-JP" altLang="en-US" dirty="0" smtClean="0"/>
              <a:t>このように、子どもたちは、皆さんを頼りに思っています。</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F79453A6-8AC5-4FC8-A3CD-52ADEF15E888}" type="slidenum">
              <a:rPr kumimoji="1" lang="ja-JP" altLang="en-US" smtClean="0"/>
              <a:t>24</a:t>
            </a:fld>
            <a:endParaRPr kumimoji="1" lang="ja-JP" altLang="en-US"/>
          </a:p>
        </p:txBody>
      </p:sp>
    </p:spTree>
    <p:extLst>
      <p:ext uri="{BB962C8B-B14F-4D97-AF65-F5344CB8AC3E}">
        <p14:creationId xmlns:p14="http://schemas.microsoft.com/office/powerpoint/2010/main" val="3485471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smtClean="0"/>
              <a:t>子どもたちが一番頼りにしている保護者の皆さん、その保護者の皆さんの見守りが、実は子どもたちにとって、最高のフィルタリングなんです。</a:t>
            </a:r>
            <a:endParaRPr lang="en-US" altLang="ja-JP" dirty="0" smtClean="0"/>
          </a:p>
          <a:p>
            <a:pPr eaLnBrk="1" hangingPunct="1">
              <a:spcBef>
                <a:spcPct val="0"/>
              </a:spcBef>
            </a:pPr>
            <a:r>
              <a:rPr lang="ja-JP" altLang="en-US" dirty="0" smtClean="0"/>
              <a:t>子どもたちが犯罪の被害者にも加害者にもならず、安心して成長していけるように、危険性を知り、見守っていくのは、我々大人がしなければならないことです。</a:t>
            </a:r>
            <a:endParaRPr lang="en-US" altLang="ja-JP" dirty="0" smtClean="0"/>
          </a:p>
          <a:p>
            <a:pPr eaLnBrk="1" hangingPunct="1">
              <a:spcBef>
                <a:spcPct val="0"/>
              </a:spcBef>
            </a:pPr>
            <a:r>
              <a:rPr lang="ja-JP" altLang="en-US" dirty="0" smtClean="0"/>
              <a:t>未成年はケータイを保護者の承認なしに購入することができません。与える以上、責任を持った対応をよろしくお願いします。</a:t>
            </a:r>
            <a:endParaRPr lang="en-US" altLang="ja-JP" dirty="0" smtClean="0"/>
          </a:p>
        </p:txBody>
      </p:sp>
      <p:sp>
        <p:nvSpPr>
          <p:cNvPr id="6554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ＭＳ Ｐ明朝" pitchFamily="18" charset="-128"/>
              </a:defRPr>
            </a:lvl1pPr>
            <a:lvl2pPr marL="742950" indent="-285750">
              <a:spcBef>
                <a:spcPct val="30000"/>
              </a:spcBef>
              <a:defRPr kumimoji="1" sz="1200">
                <a:solidFill>
                  <a:schemeClr val="tx1"/>
                </a:solidFill>
                <a:latin typeface="Calibri" pitchFamily="34" charset="0"/>
                <a:ea typeface="ＭＳ Ｐ明朝" pitchFamily="18" charset="-128"/>
              </a:defRPr>
            </a:lvl2pPr>
            <a:lvl3pPr marL="1143000" indent="-228600">
              <a:spcBef>
                <a:spcPct val="30000"/>
              </a:spcBef>
              <a:defRPr kumimoji="1" sz="1200">
                <a:solidFill>
                  <a:schemeClr val="tx1"/>
                </a:solidFill>
                <a:latin typeface="Calibri" pitchFamily="34" charset="0"/>
                <a:ea typeface="ＭＳ Ｐ明朝" pitchFamily="18" charset="-128"/>
              </a:defRPr>
            </a:lvl3pPr>
            <a:lvl4pPr marL="1600200" indent="-228600">
              <a:spcBef>
                <a:spcPct val="30000"/>
              </a:spcBef>
              <a:defRPr kumimoji="1" sz="1200">
                <a:solidFill>
                  <a:schemeClr val="tx1"/>
                </a:solidFill>
                <a:latin typeface="Calibri" pitchFamily="34" charset="0"/>
                <a:ea typeface="ＭＳ Ｐ明朝" pitchFamily="18" charset="-128"/>
              </a:defRPr>
            </a:lvl4pPr>
            <a:lvl5pPr marL="2057400" indent="-228600">
              <a:spcBef>
                <a:spcPct val="30000"/>
              </a:spcBef>
              <a:defRPr kumimoji="1" sz="1200">
                <a:solidFill>
                  <a:schemeClr val="tx1"/>
                </a:solidFill>
                <a:latin typeface="Calibri" pitchFamily="34"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明朝" pitchFamily="18" charset="-128"/>
              </a:defRPr>
            </a:lvl9pPr>
          </a:lstStyle>
          <a:p>
            <a:pPr>
              <a:spcBef>
                <a:spcPct val="0"/>
              </a:spcBef>
            </a:pPr>
            <a:fld id="{E703C5D0-A393-457F-B4C1-C7C72859E64C}" type="slidenum">
              <a:rPr lang="ja-JP" altLang="en-US" smtClean="0"/>
              <a:pPr>
                <a:spcBef>
                  <a:spcPct val="0"/>
                </a:spcBef>
              </a:pPr>
              <a:t>25</a:t>
            </a:fld>
            <a:endParaRPr lang="en-US" altLang="ja-JP" smtClean="0"/>
          </a:p>
        </p:txBody>
      </p:sp>
    </p:spTree>
    <p:extLst>
      <p:ext uri="{BB962C8B-B14F-4D97-AF65-F5344CB8AC3E}">
        <p14:creationId xmlns:p14="http://schemas.microsoft.com/office/powerpoint/2010/main" val="39714116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ご清聴ありがとうございました。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F79453A6-8AC5-4FC8-A3CD-52ADEF15E888}" type="slidenum">
              <a:rPr kumimoji="1" lang="ja-JP" altLang="en-US" smtClean="0"/>
              <a:t>26</a:t>
            </a:fld>
            <a:endParaRPr kumimoji="1" lang="ja-JP" altLang="en-US"/>
          </a:p>
        </p:txBody>
      </p:sp>
    </p:spTree>
    <p:extLst>
      <p:ext uri="{BB962C8B-B14F-4D97-AF65-F5344CB8AC3E}">
        <p14:creationId xmlns:p14="http://schemas.microsoft.com/office/powerpoint/2010/main" val="4097238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smtClean="0"/>
              <a:t>さて、どのくらいケータイを持っているのでしょうか。</a:t>
            </a:r>
            <a:endParaRPr lang="en-US" altLang="ja-JP" dirty="0" smtClean="0"/>
          </a:p>
          <a:p>
            <a:pPr eaLnBrk="1" hangingPunct="1">
              <a:spcBef>
                <a:spcPct val="0"/>
              </a:spcBef>
            </a:pPr>
            <a:endParaRPr lang="ja-JP" altLang="en-US" dirty="0" smtClean="0"/>
          </a:p>
          <a:p>
            <a:pPr eaLnBrk="1" hangingPunct="1">
              <a:spcBef>
                <a:spcPct val="0"/>
              </a:spcBef>
            </a:pPr>
            <a:r>
              <a:rPr lang="ja-JP" altLang="en-US" dirty="0" smtClean="0"/>
              <a:t>小学生が３９．３％、中学生が７２．２％、高校生が９８．２％という結果でした。（小学生が約４割、中学生が約７割、高校生はほぼ１０割）</a:t>
            </a:r>
          </a:p>
          <a:p>
            <a:pPr eaLnBrk="1" hangingPunct="1">
              <a:spcBef>
                <a:spcPct val="0"/>
              </a:spcBef>
            </a:pPr>
            <a:r>
              <a:rPr lang="ja-JP" altLang="en-US" dirty="0" smtClean="0"/>
              <a:t>高校生はほぼ全員が所持している現状で、小中学生の間でもケータイが普及していることがわかります。</a:t>
            </a:r>
          </a:p>
        </p:txBody>
      </p:sp>
      <p:sp>
        <p:nvSpPr>
          <p:cNvPr id="2458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F8676CD6-C10B-457A-ABF7-CA212B62461F}" type="slidenum">
              <a:rPr lang="ja-JP" altLang="en-US" smtClean="0"/>
              <a:pPr eaLnBrk="1" fontAlgn="base" hangingPunct="1">
                <a:spcBef>
                  <a:spcPct val="0"/>
                </a:spcBef>
                <a:spcAft>
                  <a:spcPct val="0"/>
                </a:spcAft>
              </a:pPr>
              <a:t>3</a:t>
            </a:fld>
            <a:endParaRPr lang="en-US" altLang="ja-JP" smtClean="0"/>
          </a:p>
        </p:txBody>
      </p:sp>
    </p:spTree>
    <p:extLst>
      <p:ext uri="{BB962C8B-B14F-4D97-AF65-F5344CB8AC3E}">
        <p14:creationId xmlns:p14="http://schemas.microsoft.com/office/powerpoint/2010/main" val="764875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smtClean="0"/>
              <a:t>子どもたちはどのくらい使っているのでしょうか。</a:t>
            </a:r>
            <a:endParaRPr lang="en-US" altLang="ja-JP" dirty="0" smtClean="0"/>
          </a:p>
          <a:p>
            <a:pPr eaLnBrk="1" hangingPunct="1">
              <a:spcBef>
                <a:spcPct val="0"/>
              </a:spcBef>
            </a:pPr>
            <a:r>
              <a:rPr lang="ja-JP" altLang="en-US" dirty="0" smtClean="0"/>
              <a:t>子どもたちは、家で、夜遅くまでケータイを使っていませんか。</a:t>
            </a:r>
            <a:endParaRPr lang="en-US" altLang="ja-JP" dirty="0" smtClean="0"/>
          </a:p>
          <a:p>
            <a:pPr eaLnBrk="1" hangingPunct="1">
              <a:spcBef>
                <a:spcPct val="0"/>
              </a:spcBef>
            </a:pPr>
            <a:endParaRPr lang="ja-JP" altLang="en-US" dirty="0" smtClean="0"/>
          </a:p>
          <a:p>
            <a:pPr eaLnBrk="1" hangingPunct="1">
              <a:spcBef>
                <a:spcPct val="0"/>
              </a:spcBef>
            </a:pPr>
            <a:r>
              <a:rPr lang="ja-JP" altLang="en-US" dirty="0" smtClean="0">
                <a:solidFill>
                  <a:srgbClr val="FF0000"/>
                </a:solidFill>
              </a:rPr>
              <a:t>これは</a:t>
            </a:r>
            <a:r>
              <a:rPr lang="ja-JP" altLang="en-US" dirty="0" smtClean="0"/>
              <a:t>、ケータイを１日に２時間以上使用している割合</a:t>
            </a:r>
            <a:r>
              <a:rPr lang="ja-JP" altLang="en-US" dirty="0" smtClean="0">
                <a:solidFill>
                  <a:srgbClr val="FF0000"/>
                </a:solidFill>
              </a:rPr>
              <a:t>です。学校がある日でも、</a:t>
            </a:r>
            <a:r>
              <a:rPr lang="ja-JP" altLang="en-US" dirty="0" smtClean="0"/>
              <a:t>小学生で約２割、中学生で約５割、高校生で約７割が、休日となると、小学生で約３割、中学生で約７割、高校生で約８割が、２時間以上使用しており子どもたちのケータイの使用時間が長くなっていることがわかります。</a:t>
            </a:r>
          </a:p>
          <a:p>
            <a:pPr eaLnBrk="1" hangingPunct="1">
              <a:spcBef>
                <a:spcPct val="0"/>
              </a:spcBef>
            </a:pPr>
            <a:endParaRPr lang="en-US" altLang="ja-JP" dirty="0" smtClean="0"/>
          </a:p>
          <a:p>
            <a:pPr eaLnBrk="1" hangingPunct="1">
              <a:spcBef>
                <a:spcPct val="0"/>
              </a:spcBef>
            </a:pPr>
            <a:endParaRPr lang="en-US" altLang="ja-JP" dirty="0" smtClean="0"/>
          </a:p>
        </p:txBody>
      </p:sp>
      <p:sp>
        <p:nvSpPr>
          <p:cNvPr id="2765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EA15D98F-ED3F-4055-A7DF-E1EFF8322652}" type="slidenum">
              <a:rPr lang="ja-JP" altLang="en-US" smtClean="0"/>
              <a:pPr eaLnBrk="1" fontAlgn="base" hangingPunct="1">
                <a:spcBef>
                  <a:spcPct val="0"/>
                </a:spcBef>
                <a:spcAft>
                  <a:spcPct val="0"/>
                </a:spcAft>
              </a:pPr>
              <a:t>4</a:t>
            </a:fld>
            <a:endParaRPr lang="en-US" altLang="ja-JP" smtClean="0"/>
          </a:p>
        </p:txBody>
      </p:sp>
    </p:spTree>
    <p:extLst>
      <p:ext uri="{BB962C8B-B14F-4D97-AF65-F5344CB8AC3E}">
        <p14:creationId xmlns:p14="http://schemas.microsoft.com/office/powerpoint/2010/main" val="1842666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ケータイの使用時間が長くなると、朝が起きるのがつらくなったり、授業にも集中できなくなる可能性があるなど、体調にも影響が出てくることが考えられます。</a:t>
            </a:r>
          </a:p>
          <a:p>
            <a:r>
              <a:rPr kumimoji="1" lang="ja-JP" altLang="en-US" dirty="0" smtClean="0"/>
              <a:t>そうすると・・・このような結果が出ています。</a:t>
            </a:r>
            <a:endParaRPr kumimoji="1" lang="en-US" altLang="ja-JP" dirty="0" smtClean="0"/>
          </a:p>
          <a:p>
            <a:endParaRPr kumimoji="1" lang="en-US" altLang="ja-JP" dirty="0" smtClean="0"/>
          </a:p>
          <a:p>
            <a:r>
              <a:rPr kumimoji="1" lang="ja-JP" altLang="en-US" dirty="0" smtClean="0"/>
              <a:t>これは、平成</a:t>
            </a:r>
            <a:r>
              <a:rPr kumimoji="1" lang="en-US" altLang="ja-JP" dirty="0" smtClean="0"/>
              <a:t>29</a:t>
            </a:r>
            <a:r>
              <a:rPr kumimoji="1" lang="ja-JP" altLang="en-US" dirty="0" smtClean="0"/>
              <a:t>年度全国学力・学習状況調査の全国結果です。</a:t>
            </a:r>
            <a:endParaRPr kumimoji="1" lang="en-US" altLang="ja-JP" dirty="0" smtClean="0"/>
          </a:p>
          <a:p>
            <a:r>
              <a:rPr kumimoji="1" lang="ja-JP" altLang="en-US" dirty="0" smtClean="0"/>
              <a:t>ケータイの使用時間との関連性は、このグラフでもわかるように使用時間が長いほど、正答率が低いという傾向がみられます。</a:t>
            </a:r>
            <a:endParaRPr kumimoji="1" lang="ja-JP" altLang="en-US" dirty="0"/>
          </a:p>
        </p:txBody>
      </p:sp>
      <p:sp>
        <p:nvSpPr>
          <p:cNvPr id="4" name="スライド番号プレースホルダー 3"/>
          <p:cNvSpPr>
            <a:spLocks noGrp="1"/>
          </p:cNvSpPr>
          <p:nvPr>
            <p:ph type="sldNum" sz="quarter" idx="10"/>
          </p:nvPr>
        </p:nvSpPr>
        <p:spPr/>
        <p:txBody>
          <a:bodyPr/>
          <a:lstStyle/>
          <a:p>
            <a:fld id="{F79453A6-8AC5-4FC8-A3CD-52ADEF15E888}" type="slidenum">
              <a:rPr kumimoji="1" lang="ja-JP" altLang="en-US" smtClean="0"/>
              <a:t>5</a:t>
            </a:fld>
            <a:endParaRPr kumimoji="1" lang="ja-JP" altLang="en-US"/>
          </a:p>
        </p:txBody>
      </p:sp>
    </p:spTree>
    <p:extLst>
      <p:ext uri="{BB962C8B-B14F-4D97-AF65-F5344CB8AC3E}">
        <p14:creationId xmlns:p14="http://schemas.microsoft.com/office/powerpoint/2010/main" val="1040714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次は、ケータイの使用状況についてです。</a:t>
            </a:r>
          </a:p>
          <a:p>
            <a:endParaRPr kumimoji="1" lang="ja-JP" altLang="en-US" dirty="0" smtClean="0"/>
          </a:p>
          <a:p>
            <a:r>
              <a:rPr kumimoji="1" lang="ja-JP" altLang="en-US" dirty="0" smtClean="0"/>
              <a:t>これは、平成</a:t>
            </a:r>
            <a:r>
              <a:rPr kumimoji="1" lang="en-US" altLang="ja-JP" dirty="0" smtClean="0"/>
              <a:t>29</a:t>
            </a:r>
            <a:r>
              <a:rPr kumimoji="1" lang="ja-JP" altLang="en-US" dirty="0" smtClean="0"/>
              <a:t>年度の調査ですが、小学生では、「動画サイト（</a:t>
            </a:r>
            <a:r>
              <a:rPr kumimoji="1" lang="en-US" altLang="ja-JP" dirty="0" smtClean="0"/>
              <a:t>YouTube</a:t>
            </a:r>
            <a:r>
              <a:rPr kumimoji="1" lang="ja-JP" altLang="en-US" dirty="0" smtClean="0"/>
              <a:t>等）」が最も多く、「メール」「ＬＩＮＥ」が続きました。</a:t>
            </a:r>
            <a:endParaRPr kumimoji="1" lang="en-US" altLang="ja-JP" dirty="0" smtClean="0"/>
          </a:p>
          <a:p>
            <a:r>
              <a:rPr kumimoji="1" lang="ja-JP" altLang="en-US" dirty="0" smtClean="0"/>
              <a:t>中学生になると、「ＬＩＮＥ」が「動画サイト（</a:t>
            </a:r>
            <a:r>
              <a:rPr kumimoji="1" lang="en-US" altLang="ja-JP" dirty="0" smtClean="0"/>
              <a:t>YouTube</a:t>
            </a:r>
            <a:r>
              <a:rPr kumimoji="1" lang="ja-JP" altLang="en-US" dirty="0" smtClean="0"/>
              <a:t>等）」を上回り最多となりました。また、短文投稿サイト「Ｔｗｉｔｔｅｒ」や写真投稿サイト「</a:t>
            </a:r>
            <a:r>
              <a:rPr kumimoji="1" lang="en-US" altLang="ja-JP" dirty="0" smtClean="0"/>
              <a:t>Instagram</a:t>
            </a:r>
            <a:r>
              <a:rPr kumimoji="1" lang="ja-JP" altLang="en-US" dirty="0" smtClean="0"/>
              <a:t>」の利用も見られます。</a:t>
            </a:r>
            <a:endParaRPr kumimoji="1" lang="en-US" altLang="ja-JP" dirty="0" smtClean="0"/>
          </a:p>
          <a:p>
            <a:r>
              <a:rPr kumimoji="1" lang="ja-JP" altLang="en-US" dirty="0" smtClean="0"/>
              <a:t>中学生になると使用の仕方が情報交換や発信にシフトしています。</a:t>
            </a:r>
          </a:p>
          <a:p>
            <a:r>
              <a:rPr kumimoji="1" lang="ja-JP" altLang="en-US" dirty="0" smtClean="0"/>
              <a:t>高校生になると、その傾向がさらに高まり、 「ＬＩＮＥ」だけでなく「Ｔｗｉｔｔｅｒ」や「</a:t>
            </a:r>
            <a:r>
              <a:rPr kumimoji="1" lang="en-US" altLang="ja-JP" dirty="0" smtClean="0"/>
              <a:t>Instagram</a:t>
            </a:r>
            <a:r>
              <a:rPr kumimoji="1" lang="ja-JP" altLang="en-US" dirty="0" smtClean="0"/>
              <a:t>」に至るまで、多様な</a:t>
            </a:r>
            <a:r>
              <a:rPr kumimoji="1" lang="en-US" altLang="ja-JP" dirty="0" smtClean="0"/>
              <a:t>SNS</a:t>
            </a:r>
            <a:r>
              <a:rPr kumimoji="1" lang="ja-JP" altLang="en-US" dirty="0" smtClean="0"/>
              <a:t>サイトを使用している実態がわかりました。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F79453A6-8AC5-4FC8-A3CD-52ADEF15E888}" type="slidenum">
              <a:rPr kumimoji="1" lang="ja-JP" altLang="en-US" smtClean="0"/>
              <a:t>6</a:t>
            </a:fld>
            <a:endParaRPr kumimoji="1" lang="ja-JP" altLang="en-US"/>
          </a:p>
        </p:txBody>
      </p:sp>
    </p:spTree>
    <p:extLst>
      <p:ext uri="{BB962C8B-B14F-4D97-AF65-F5344CB8AC3E}">
        <p14:creationId xmlns:p14="http://schemas.microsoft.com/office/powerpoint/2010/main" val="4204740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smtClean="0"/>
              <a:t>では、ケータイを使用していてトラブルや困ったことがあると答えた児童生徒は小学生が</a:t>
            </a:r>
            <a:r>
              <a:rPr lang="en-US" altLang="ja-JP" dirty="0" smtClean="0"/>
              <a:t>7.7</a:t>
            </a:r>
            <a:r>
              <a:rPr lang="ja-JP" altLang="en-US" dirty="0" smtClean="0"/>
              <a:t>％、中学生が</a:t>
            </a:r>
            <a:r>
              <a:rPr lang="en-US" altLang="ja-JP" dirty="0" smtClean="0"/>
              <a:t>13.5</a:t>
            </a:r>
            <a:r>
              <a:rPr lang="ja-JP" altLang="en-US" dirty="0" smtClean="0"/>
              <a:t>％、高校生が</a:t>
            </a:r>
            <a:r>
              <a:rPr lang="en-US" altLang="ja-JP" dirty="0" smtClean="0"/>
              <a:t>13.6%</a:t>
            </a:r>
            <a:r>
              <a:rPr lang="ja-JP" altLang="en-US" dirty="0" smtClean="0"/>
              <a:t>となっております。</a:t>
            </a:r>
          </a:p>
          <a:p>
            <a:pPr eaLnBrk="1" hangingPunct="1">
              <a:spcBef>
                <a:spcPct val="0"/>
              </a:spcBef>
            </a:pPr>
            <a:endParaRPr lang="ja-JP" altLang="en-US" dirty="0" smtClean="0"/>
          </a:p>
          <a:p>
            <a:pPr eaLnBrk="1" hangingPunct="1">
              <a:spcBef>
                <a:spcPct val="0"/>
              </a:spcBef>
            </a:pPr>
            <a:r>
              <a:rPr lang="ja-JP" altLang="en-US" dirty="0" smtClean="0"/>
              <a:t>どんなことに困っているかについては、全校種で「メールやメッセージのやりとりが終わらず、寝不足や勉強に集中できなくなった」と答えている児童生徒が最多となっています。</a:t>
            </a:r>
            <a:endParaRPr lang="en-US" altLang="ja-JP" dirty="0" smtClean="0"/>
          </a:p>
          <a:p>
            <a:pPr eaLnBrk="1" hangingPunct="1">
              <a:spcBef>
                <a:spcPct val="0"/>
              </a:spcBef>
            </a:pPr>
            <a:endParaRPr lang="ja-JP" altLang="en-US" dirty="0" smtClean="0"/>
          </a:p>
          <a:p>
            <a:pPr eaLnBrk="1" hangingPunct="1">
              <a:spcBef>
                <a:spcPct val="0"/>
              </a:spcBef>
            </a:pPr>
            <a:r>
              <a:rPr lang="ja-JP" altLang="en-US" dirty="0" smtClean="0"/>
              <a:t>子どもたち自身も問題意識を持っています。しかし、自己管理ができず、問題解決のための行動に移せていない状態です。</a:t>
            </a:r>
            <a:endParaRPr lang="en-US" altLang="ja-JP" dirty="0" smtClean="0"/>
          </a:p>
          <a:p>
            <a:pPr eaLnBrk="1" hangingPunct="1">
              <a:spcBef>
                <a:spcPct val="0"/>
              </a:spcBef>
            </a:pPr>
            <a:endParaRPr lang="ja-JP" altLang="en-US" dirty="0" smtClean="0"/>
          </a:p>
          <a:p>
            <a:pPr eaLnBrk="1" hangingPunct="1">
              <a:spcBef>
                <a:spcPct val="0"/>
              </a:spcBef>
            </a:pPr>
            <a:endParaRPr lang="ja-JP" altLang="en-US" dirty="0" smtClean="0"/>
          </a:p>
          <a:p>
            <a:pPr eaLnBrk="1" hangingPunct="1">
              <a:spcBef>
                <a:spcPct val="0"/>
              </a:spcBef>
            </a:pPr>
            <a:endParaRPr lang="ja-JP" altLang="en-US" dirty="0" smtClean="0"/>
          </a:p>
          <a:p>
            <a:pPr eaLnBrk="1" hangingPunct="1">
              <a:spcBef>
                <a:spcPct val="0"/>
              </a:spcBef>
            </a:pPr>
            <a:endParaRPr lang="ja-JP" altLang="en-US" dirty="0" smtClean="0"/>
          </a:p>
          <a:p>
            <a:pPr eaLnBrk="1" hangingPunct="1">
              <a:spcBef>
                <a:spcPct val="0"/>
              </a:spcBef>
            </a:pPr>
            <a:endParaRPr lang="ja-JP" altLang="en-US" dirty="0" smtClean="0"/>
          </a:p>
          <a:p>
            <a:pPr eaLnBrk="1" hangingPunct="1">
              <a:spcBef>
                <a:spcPct val="0"/>
              </a:spcBef>
            </a:pPr>
            <a:endParaRPr lang="ja-JP" altLang="en-US" dirty="0" smtClean="0"/>
          </a:p>
          <a:p>
            <a:pPr eaLnBrk="1" hangingPunct="1">
              <a:spcBef>
                <a:spcPct val="0"/>
              </a:spcBef>
            </a:pPr>
            <a:endParaRPr lang="ja-JP" altLang="en-US" dirty="0" smtClean="0"/>
          </a:p>
        </p:txBody>
      </p:sp>
      <p:sp>
        <p:nvSpPr>
          <p:cNvPr id="297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98D69AF6-DE1E-4BD8-84AB-3F37815929F2}" type="slidenum">
              <a:rPr lang="ja-JP" altLang="en-US" smtClean="0"/>
              <a:pPr eaLnBrk="1" fontAlgn="base" hangingPunct="1">
                <a:spcBef>
                  <a:spcPct val="0"/>
                </a:spcBef>
                <a:spcAft>
                  <a:spcPct val="0"/>
                </a:spcAft>
              </a:pPr>
              <a:t>7</a:t>
            </a:fld>
            <a:endParaRPr lang="en-US" altLang="ja-JP" smtClean="0"/>
          </a:p>
        </p:txBody>
      </p:sp>
    </p:spTree>
    <p:extLst>
      <p:ext uri="{BB962C8B-B14F-4D97-AF65-F5344CB8AC3E}">
        <p14:creationId xmlns:p14="http://schemas.microsoft.com/office/powerpoint/2010/main" val="904665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smtClean="0"/>
              <a:t>ネット依存についても調べています。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その中で、「ネットに夢中になっていると感じている」と回答した割合は小学生が</a:t>
            </a:r>
            <a:r>
              <a:rPr lang="en-US" altLang="ja-JP" dirty="0" smtClean="0"/>
              <a:t>58.2</a:t>
            </a:r>
            <a:r>
              <a:rPr lang="ja-JP" altLang="en-US" dirty="0" smtClean="0"/>
              <a:t>％、中学生が</a:t>
            </a:r>
            <a:r>
              <a:rPr lang="en-US" altLang="ja-JP" dirty="0" smtClean="0"/>
              <a:t>60.7</a:t>
            </a:r>
            <a:r>
              <a:rPr lang="ja-JP" altLang="en-US" dirty="0" smtClean="0"/>
              <a:t>％、高校生が</a:t>
            </a:r>
            <a:r>
              <a:rPr lang="en-US" altLang="ja-JP" dirty="0" smtClean="0"/>
              <a:t>60.5</a:t>
            </a:r>
            <a:r>
              <a:rPr lang="ja-JP" altLang="en-US" dirty="0" smtClean="0"/>
              <a:t>％となっており、全校種で</a:t>
            </a:r>
            <a:r>
              <a:rPr lang="en-US" altLang="ja-JP" dirty="0" smtClean="0"/>
              <a:t>6</a:t>
            </a:r>
            <a:r>
              <a:rPr lang="ja-JP" altLang="en-US" dirty="0" smtClean="0"/>
              <a:t>割程度がネットにハマっています。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平成</a:t>
            </a:r>
            <a:r>
              <a:rPr lang="en-US" altLang="ja-JP" dirty="0" smtClean="0"/>
              <a:t>30</a:t>
            </a:r>
            <a:r>
              <a:rPr lang="ja-JP" altLang="en-US" dirty="0" smtClean="0"/>
              <a:t>年度に実施した「スマートフォン等の実態調査」では、インターネット依存症とオンライン行動に関する心理学者である、キンバリー・ヤング博士によって開発された「インターネット依存度テスト」に基づき、ネット依存の傾向にある児童生徒について調査しました。ヤング博士の同テストは</a:t>
            </a:r>
            <a:r>
              <a:rPr lang="en-US" altLang="ja-JP" dirty="0" smtClean="0"/>
              <a:t>20</a:t>
            </a:r>
            <a:r>
              <a:rPr lang="ja-JP" altLang="en-US" dirty="0" smtClean="0"/>
              <a:t>項目の質問からなるテストですが、そのうちの</a:t>
            </a:r>
            <a:r>
              <a:rPr lang="en-US" altLang="ja-JP" dirty="0" smtClean="0"/>
              <a:t>8</a:t>
            </a:r>
            <a:r>
              <a:rPr lang="ja-JP" altLang="en-US" dirty="0" smtClean="0"/>
              <a:t>項目について調査し、</a:t>
            </a:r>
            <a:r>
              <a:rPr lang="en-US" altLang="ja-JP" dirty="0" smtClean="0"/>
              <a:t>5</a:t>
            </a:r>
            <a:r>
              <a:rPr lang="ja-JP" altLang="en-US" dirty="0" smtClean="0"/>
              <a:t>項目以上が該当する場合はネット依存の傾向にあるとされています。平成</a:t>
            </a:r>
            <a:r>
              <a:rPr lang="en-US" altLang="ja-JP" dirty="0" smtClean="0"/>
              <a:t>30</a:t>
            </a:r>
            <a:r>
              <a:rPr lang="ja-JP" altLang="en-US" dirty="0" smtClean="0"/>
              <a:t>年度の調査ではネット依存の傾向</a:t>
            </a:r>
            <a:r>
              <a:rPr lang="ja-JP" altLang="en-US" smtClean="0"/>
              <a:t>にある児童</a:t>
            </a:r>
            <a:r>
              <a:rPr lang="ja-JP" altLang="en-US" dirty="0" smtClean="0"/>
              <a:t>生徒が、小学生の２．４％、中学生の４．４％、高校生の３．８％おり、ネット依存の傾向が疑われる状態でした。</a:t>
            </a:r>
          </a:p>
        </p:txBody>
      </p:sp>
      <p:sp>
        <p:nvSpPr>
          <p:cNvPr id="297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98D69AF6-DE1E-4BD8-84AB-3F37815929F2}" type="slidenum">
              <a:rPr lang="ja-JP" altLang="en-US" smtClean="0"/>
              <a:pPr eaLnBrk="1" fontAlgn="base" hangingPunct="1">
                <a:spcBef>
                  <a:spcPct val="0"/>
                </a:spcBef>
                <a:spcAft>
                  <a:spcPct val="0"/>
                </a:spcAft>
              </a:pPr>
              <a:t>8</a:t>
            </a:fld>
            <a:endParaRPr lang="en-US" altLang="ja-JP" smtClean="0"/>
          </a:p>
        </p:txBody>
      </p:sp>
    </p:spTree>
    <p:extLst>
      <p:ext uri="{BB962C8B-B14F-4D97-AF65-F5344CB8AC3E}">
        <p14:creationId xmlns:p14="http://schemas.microsoft.com/office/powerpoint/2010/main" val="1208739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ja-JP" altLang="en-US" dirty="0" smtClean="0"/>
              <a:t>それでは、皆さんの家では、ケータイの使用について、家庭でのルールはありますか。</a:t>
            </a:r>
          </a:p>
          <a:p>
            <a:pPr eaLnBrk="1" hangingPunct="1">
              <a:spcBef>
                <a:spcPct val="0"/>
              </a:spcBef>
            </a:pPr>
            <a:endParaRPr lang="en-US" altLang="ja-JP" dirty="0" smtClean="0"/>
          </a:p>
          <a:p>
            <a:pPr eaLnBrk="1" hangingPunct="1">
              <a:spcBef>
                <a:spcPct val="0"/>
              </a:spcBef>
            </a:pPr>
            <a:r>
              <a:rPr lang="ja-JP" altLang="en-US" dirty="0" smtClean="0"/>
              <a:t>この調査では、「家庭でルールがある」と答えた児童生徒は、小学生で約６割、中学生で約５割、高校生で約２割という結果でした。</a:t>
            </a:r>
          </a:p>
          <a:p>
            <a:pPr eaLnBrk="1" hangingPunct="1">
              <a:spcBef>
                <a:spcPct val="0"/>
              </a:spcBef>
            </a:pPr>
            <a:endParaRPr lang="ja-JP" altLang="en-US" dirty="0" smtClean="0"/>
          </a:p>
          <a:p>
            <a:pPr eaLnBrk="1" hangingPunct="1">
              <a:spcBef>
                <a:spcPct val="0"/>
              </a:spcBef>
            </a:pPr>
            <a:endParaRPr lang="ja-JP" altLang="en-US" dirty="0" smtClean="0"/>
          </a:p>
        </p:txBody>
      </p:sp>
      <p:sp>
        <p:nvSpPr>
          <p:cNvPr id="286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9C021046-FC58-4851-BF85-D5E3E8070C88}" type="slidenum">
              <a:rPr lang="ja-JP" altLang="en-US" smtClean="0"/>
              <a:pPr eaLnBrk="1" fontAlgn="base" hangingPunct="1">
                <a:spcBef>
                  <a:spcPct val="0"/>
                </a:spcBef>
                <a:spcAft>
                  <a:spcPct val="0"/>
                </a:spcAft>
              </a:pPr>
              <a:t>9</a:t>
            </a:fld>
            <a:endParaRPr lang="en-US" altLang="ja-JP" smtClean="0"/>
          </a:p>
        </p:txBody>
      </p:sp>
    </p:spTree>
    <p:extLst>
      <p:ext uri="{BB962C8B-B14F-4D97-AF65-F5344CB8AC3E}">
        <p14:creationId xmlns:p14="http://schemas.microsoft.com/office/powerpoint/2010/main" val="983306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2789476-3852-4AD3-8C75-D4B11A82E9D1}" type="datetimeFigureOut">
              <a:rPr kumimoji="1" lang="ja-JP" altLang="en-US" smtClean="0"/>
              <a:t>2019/9/3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08C1820-2A85-47D6-A0E2-E34A41D5DD5F}" type="slidenum">
              <a:rPr kumimoji="1" lang="ja-JP" altLang="en-US" smtClean="0"/>
              <a:t>‹#›</a:t>
            </a:fld>
            <a:endParaRPr kumimoji="1" lang="ja-JP" altLang="en-US"/>
          </a:p>
        </p:txBody>
      </p:sp>
    </p:spTree>
    <p:extLst>
      <p:ext uri="{BB962C8B-B14F-4D97-AF65-F5344CB8AC3E}">
        <p14:creationId xmlns:p14="http://schemas.microsoft.com/office/powerpoint/2010/main" val="3848759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2789476-3852-4AD3-8C75-D4B11A82E9D1}" type="datetimeFigureOut">
              <a:rPr kumimoji="1" lang="ja-JP" altLang="en-US" smtClean="0"/>
              <a:t>2019/9/3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08C1820-2A85-47D6-A0E2-E34A41D5DD5F}" type="slidenum">
              <a:rPr kumimoji="1" lang="ja-JP" altLang="en-US" smtClean="0"/>
              <a:t>‹#›</a:t>
            </a:fld>
            <a:endParaRPr kumimoji="1" lang="ja-JP" altLang="en-US"/>
          </a:p>
        </p:txBody>
      </p:sp>
    </p:spTree>
    <p:extLst>
      <p:ext uri="{BB962C8B-B14F-4D97-AF65-F5344CB8AC3E}">
        <p14:creationId xmlns:p14="http://schemas.microsoft.com/office/powerpoint/2010/main" val="2650917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2789476-3852-4AD3-8C75-D4B11A82E9D1}" type="datetimeFigureOut">
              <a:rPr kumimoji="1" lang="ja-JP" altLang="en-US" smtClean="0"/>
              <a:t>2019/9/3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08C1820-2A85-47D6-A0E2-E34A41D5DD5F}" type="slidenum">
              <a:rPr kumimoji="1" lang="ja-JP" altLang="en-US" smtClean="0"/>
              <a:t>‹#›</a:t>
            </a:fld>
            <a:endParaRPr kumimoji="1" lang="ja-JP" altLang="en-US"/>
          </a:p>
        </p:txBody>
      </p:sp>
    </p:spTree>
    <p:extLst>
      <p:ext uri="{BB962C8B-B14F-4D97-AF65-F5344CB8AC3E}">
        <p14:creationId xmlns:p14="http://schemas.microsoft.com/office/powerpoint/2010/main" val="2532362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2789476-3852-4AD3-8C75-D4B11A82E9D1}" type="datetimeFigureOut">
              <a:rPr kumimoji="1" lang="ja-JP" altLang="en-US" smtClean="0"/>
              <a:t>2019/9/3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08C1820-2A85-47D6-A0E2-E34A41D5DD5F}" type="slidenum">
              <a:rPr kumimoji="1" lang="ja-JP" altLang="en-US" smtClean="0"/>
              <a:t>‹#›</a:t>
            </a:fld>
            <a:endParaRPr kumimoji="1" lang="ja-JP" altLang="en-US"/>
          </a:p>
        </p:txBody>
      </p:sp>
    </p:spTree>
    <p:extLst>
      <p:ext uri="{BB962C8B-B14F-4D97-AF65-F5344CB8AC3E}">
        <p14:creationId xmlns:p14="http://schemas.microsoft.com/office/powerpoint/2010/main" val="3979087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2789476-3852-4AD3-8C75-D4B11A82E9D1}" type="datetimeFigureOut">
              <a:rPr kumimoji="1" lang="ja-JP" altLang="en-US" smtClean="0"/>
              <a:t>2019/9/3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08C1820-2A85-47D6-A0E2-E34A41D5DD5F}" type="slidenum">
              <a:rPr kumimoji="1" lang="ja-JP" altLang="en-US" smtClean="0"/>
              <a:t>‹#›</a:t>
            </a:fld>
            <a:endParaRPr kumimoji="1" lang="ja-JP" altLang="en-US"/>
          </a:p>
        </p:txBody>
      </p:sp>
    </p:spTree>
    <p:extLst>
      <p:ext uri="{BB962C8B-B14F-4D97-AF65-F5344CB8AC3E}">
        <p14:creationId xmlns:p14="http://schemas.microsoft.com/office/powerpoint/2010/main" val="2155701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2789476-3852-4AD3-8C75-D4B11A82E9D1}" type="datetimeFigureOut">
              <a:rPr kumimoji="1" lang="ja-JP" altLang="en-US" smtClean="0"/>
              <a:t>2019/9/3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08C1820-2A85-47D6-A0E2-E34A41D5DD5F}" type="slidenum">
              <a:rPr kumimoji="1" lang="ja-JP" altLang="en-US" smtClean="0"/>
              <a:t>‹#›</a:t>
            </a:fld>
            <a:endParaRPr kumimoji="1" lang="ja-JP" altLang="en-US"/>
          </a:p>
        </p:txBody>
      </p:sp>
    </p:spTree>
    <p:extLst>
      <p:ext uri="{BB962C8B-B14F-4D97-AF65-F5344CB8AC3E}">
        <p14:creationId xmlns:p14="http://schemas.microsoft.com/office/powerpoint/2010/main" val="1633833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2789476-3852-4AD3-8C75-D4B11A82E9D1}" type="datetimeFigureOut">
              <a:rPr kumimoji="1" lang="ja-JP" altLang="en-US" smtClean="0"/>
              <a:t>2019/9/3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08C1820-2A85-47D6-A0E2-E34A41D5DD5F}" type="slidenum">
              <a:rPr kumimoji="1" lang="ja-JP" altLang="en-US" smtClean="0"/>
              <a:t>‹#›</a:t>
            </a:fld>
            <a:endParaRPr kumimoji="1" lang="ja-JP" altLang="en-US"/>
          </a:p>
        </p:txBody>
      </p:sp>
    </p:spTree>
    <p:extLst>
      <p:ext uri="{BB962C8B-B14F-4D97-AF65-F5344CB8AC3E}">
        <p14:creationId xmlns:p14="http://schemas.microsoft.com/office/powerpoint/2010/main" val="2215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2789476-3852-4AD3-8C75-D4B11A82E9D1}" type="datetimeFigureOut">
              <a:rPr kumimoji="1" lang="ja-JP" altLang="en-US" smtClean="0"/>
              <a:t>2019/9/3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08C1820-2A85-47D6-A0E2-E34A41D5DD5F}" type="slidenum">
              <a:rPr kumimoji="1" lang="ja-JP" altLang="en-US" smtClean="0"/>
              <a:t>‹#›</a:t>
            </a:fld>
            <a:endParaRPr kumimoji="1" lang="ja-JP" altLang="en-US"/>
          </a:p>
        </p:txBody>
      </p:sp>
    </p:spTree>
    <p:extLst>
      <p:ext uri="{BB962C8B-B14F-4D97-AF65-F5344CB8AC3E}">
        <p14:creationId xmlns:p14="http://schemas.microsoft.com/office/powerpoint/2010/main" val="1553558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2789476-3852-4AD3-8C75-D4B11A82E9D1}" type="datetimeFigureOut">
              <a:rPr kumimoji="1" lang="ja-JP" altLang="en-US" smtClean="0"/>
              <a:t>2019/9/3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08C1820-2A85-47D6-A0E2-E34A41D5DD5F}" type="slidenum">
              <a:rPr kumimoji="1" lang="ja-JP" altLang="en-US" smtClean="0"/>
              <a:t>‹#›</a:t>
            </a:fld>
            <a:endParaRPr kumimoji="1" lang="ja-JP" altLang="en-US"/>
          </a:p>
        </p:txBody>
      </p:sp>
    </p:spTree>
    <p:extLst>
      <p:ext uri="{BB962C8B-B14F-4D97-AF65-F5344CB8AC3E}">
        <p14:creationId xmlns:p14="http://schemas.microsoft.com/office/powerpoint/2010/main" val="1700458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2789476-3852-4AD3-8C75-D4B11A82E9D1}" type="datetimeFigureOut">
              <a:rPr kumimoji="1" lang="ja-JP" altLang="en-US" smtClean="0"/>
              <a:t>2019/9/3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08C1820-2A85-47D6-A0E2-E34A41D5DD5F}" type="slidenum">
              <a:rPr kumimoji="1" lang="ja-JP" altLang="en-US" smtClean="0"/>
              <a:t>‹#›</a:t>
            </a:fld>
            <a:endParaRPr kumimoji="1" lang="ja-JP" altLang="en-US"/>
          </a:p>
        </p:txBody>
      </p:sp>
    </p:spTree>
    <p:extLst>
      <p:ext uri="{BB962C8B-B14F-4D97-AF65-F5344CB8AC3E}">
        <p14:creationId xmlns:p14="http://schemas.microsoft.com/office/powerpoint/2010/main" val="2431771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2789476-3852-4AD3-8C75-D4B11A82E9D1}" type="datetimeFigureOut">
              <a:rPr kumimoji="1" lang="ja-JP" altLang="en-US" smtClean="0"/>
              <a:t>2019/9/3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08C1820-2A85-47D6-A0E2-E34A41D5DD5F}" type="slidenum">
              <a:rPr kumimoji="1" lang="ja-JP" altLang="en-US" smtClean="0"/>
              <a:t>‹#›</a:t>
            </a:fld>
            <a:endParaRPr kumimoji="1" lang="ja-JP" altLang="en-US"/>
          </a:p>
        </p:txBody>
      </p:sp>
    </p:spTree>
    <p:extLst>
      <p:ext uri="{BB962C8B-B14F-4D97-AF65-F5344CB8AC3E}">
        <p14:creationId xmlns:p14="http://schemas.microsoft.com/office/powerpoint/2010/main" val="570856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789476-3852-4AD3-8C75-D4B11A82E9D1}" type="datetimeFigureOut">
              <a:rPr kumimoji="1" lang="ja-JP" altLang="en-US" smtClean="0"/>
              <a:t>2019/9/3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C1820-2A85-47D6-A0E2-E34A41D5DD5F}" type="slidenum">
              <a:rPr kumimoji="1" lang="ja-JP" altLang="en-US" smtClean="0"/>
              <a:t>‹#›</a:t>
            </a:fld>
            <a:endParaRPr kumimoji="1" lang="ja-JP" altLang="en-US"/>
          </a:p>
        </p:txBody>
      </p:sp>
    </p:spTree>
    <p:extLst>
      <p:ext uri="{BB962C8B-B14F-4D97-AF65-F5344CB8AC3E}">
        <p14:creationId xmlns:p14="http://schemas.microsoft.com/office/powerpoint/2010/main" val="2855159752"/>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4"/>
          <p:cNvSpPr>
            <a:spLocks noGrp="1"/>
          </p:cNvSpPr>
          <p:nvPr>
            <p:ph type="subTitle" idx="1"/>
          </p:nvPr>
        </p:nvSpPr>
        <p:spPr>
          <a:xfrm>
            <a:off x="4105250" y="4888914"/>
            <a:ext cx="4301520" cy="1066800"/>
          </a:xfrm>
        </p:spPr>
        <p:txBody>
          <a:bodyPr>
            <a:normAutofit/>
          </a:bodyPr>
          <a:lstStyle/>
          <a:p>
            <a:pPr algn="r"/>
            <a:r>
              <a:rPr kumimoji="1" lang="ja-JP" altLang="en-US" sz="2800" dirty="0" smtClean="0">
                <a:solidFill>
                  <a:schemeClr val="tx1"/>
                </a:solidFill>
              </a:rPr>
              <a:t>（　　　　　　　　　）学校</a:t>
            </a:r>
            <a:endParaRPr kumimoji="1" lang="en-US" altLang="ja-JP" sz="2800" dirty="0" smtClean="0">
              <a:solidFill>
                <a:schemeClr val="tx1"/>
              </a:solidFill>
            </a:endParaRPr>
          </a:p>
        </p:txBody>
      </p:sp>
      <p:pic>
        <p:nvPicPr>
          <p:cNvPr id="25602" name="Picture 2" descr="クリックすると新しいウィンドウで開きます"/>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860" y="4149080"/>
            <a:ext cx="3500388" cy="2085192"/>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スマホイラスト...」の画像検索結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0931" y="636655"/>
            <a:ext cx="2164733" cy="1928249"/>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755576" y="2132856"/>
            <a:ext cx="7200800" cy="1569660"/>
          </a:xfrm>
          <a:prstGeom prst="rect">
            <a:avLst/>
          </a:prstGeom>
          <a:noFill/>
        </p:spPr>
        <p:txBody>
          <a:bodyPr wrap="square" rtlCol="0">
            <a:spAutoFit/>
          </a:bodyPr>
          <a:lstStyle/>
          <a:p>
            <a:r>
              <a:rPr kumimoji="1" lang="ja-JP" altLang="en-US" sz="4800" b="1" dirty="0" smtClean="0">
                <a:latin typeface="+mj-ea"/>
                <a:ea typeface="+mj-ea"/>
              </a:rPr>
              <a:t>ネットトラブルから</a:t>
            </a:r>
            <a:endParaRPr kumimoji="1" lang="en-US" altLang="ja-JP" sz="4800" b="1" dirty="0" smtClean="0">
              <a:latin typeface="+mj-ea"/>
              <a:ea typeface="+mj-ea"/>
            </a:endParaRPr>
          </a:p>
          <a:p>
            <a:r>
              <a:rPr lang="ja-JP" altLang="en-US" sz="4800" b="1" dirty="0">
                <a:latin typeface="+mj-ea"/>
                <a:ea typeface="+mj-ea"/>
              </a:rPr>
              <a:t>　</a:t>
            </a:r>
            <a:r>
              <a:rPr lang="ja-JP" altLang="en-US" sz="4800" b="1" dirty="0" smtClean="0">
                <a:latin typeface="+mj-ea"/>
                <a:ea typeface="+mj-ea"/>
              </a:rPr>
              <a:t>　</a:t>
            </a:r>
            <a:r>
              <a:rPr kumimoji="1" lang="ja-JP" altLang="en-US" sz="4800" b="1" dirty="0" smtClean="0">
                <a:latin typeface="+mj-ea"/>
                <a:ea typeface="+mj-ea"/>
              </a:rPr>
              <a:t>子どもたちを守るために</a:t>
            </a:r>
            <a:endParaRPr kumimoji="1" lang="ja-JP" altLang="en-US" sz="4800" b="1" dirty="0">
              <a:latin typeface="+mj-ea"/>
              <a:ea typeface="+mj-ea"/>
            </a:endParaRPr>
          </a:p>
        </p:txBody>
      </p:sp>
    </p:spTree>
    <p:extLst>
      <p:ext uri="{BB962C8B-B14F-4D97-AF65-F5344CB8AC3E}">
        <p14:creationId xmlns:p14="http://schemas.microsoft.com/office/powerpoint/2010/main" val="4193326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55576" y="1484784"/>
            <a:ext cx="6854762" cy="1569660"/>
          </a:xfrm>
          <a:prstGeom prst="rect">
            <a:avLst/>
          </a:prstGeom>
        </p:spPr>
        <p:txBody>
          <a:bodyPr wrap="none">
            <a:spAutoFit/>
          </a:bodyPr>
          <a:lstStyle/>
          <a:p>
            <a:r>
              <a:rPr lang="ja-JP" altLang="en-US" sz="4800" dirty="0" smtClean="0">
                <a:solidFill>
                  <a:srgbClr val="002060"/>
                </a:solidFill>
                <a:latin typeface="HGP創英角ｺﾞｼｯｸUB" panose="020B0900000000000000" pitchFamily="50" charset="-128"/>
                <a:ea typeface="HGP創英角ｺﾞｼｯｸUB" panose="020B0900000000000000" pitchFamily="50" charset="-128"/>
              </a:rPr>
              <a:t>★子どもたちがおちいる</a:t>
            </a:r>
            <a:endParaRPr lang="en-US" altLang="ja-JP" sz="4800" dirty="0" smtClean="0">
              <a:solidFill>
                <a:srgbClr val="002060"/>
              </a:solidFill>
              <a:latin typeface="HGP創英角ｺﾞｼｯｸUB" panose="020B0900000000000000" pitchFamily="50" charset="-128"/>
              <a:ea typeface="HGP創英角ｺﾞｼｯｸUB" panose="020B0900000000000000" pitchFamily="50" charset="-128"/>
            </a:endParaRPr>
          </a:p>
          <a:p>
            <a:r>
              <a:rPr lang="ja-JP" altLang="en-US" sz="4800" dirty="0">
                <a:solidFill>
                  <a:srgbClr val="002060"/>
                </a:solidFill>
                <a:latin typeface="HGP創英角ｺﾞｼｯｸUB" panose="020B0900000000000000" pitchFamily="50" charset="-128"/>
                <a:ea typeface="HGP創英角ｺﾞｼｯｸUB" panose="020B0900000000000000" pitchFamily="50" charset="-128"/>
              </a:rPr>
              <a:t>　</a:t>
            </a:r>
            <a:r>
              <a:rPr lang="ja-JP" altLang="en-US" sz="4800" dirty="0" smtClean="0">
                <a:solidFill>
                  <a:srgbClr val="002060"/>
                </a:solidFill>
                <a:latin typeface="HGP創英角ｺﾞｼｯｸUB" panose="020B0900000000000000" pitchFamily="50" charset="-128"/>
                <a:ea typeface="HGP創英角ｺﾞｼｯｸUB" panose="020B0900000000000000" pitchFamily="50" charset="-128"/>
              </a:rPr>
              <a:t>　　　　　　　ネットトラブル</a:t>
            </a:r>
            <a:endParaRPr lang="en-US" altLang="ja-JP" sz="4800" dirty="0">
              <a:solidFill>
                <a:srgbClr val="002060"/>
              </a:solidFill>
              <a:latin typeface="HGP創英角ｺﾞｼｯｸUB" panose="020B0900000000000000" pitchFamily="50" charset="-128"/>
              <a:ea typeface="HGP創英角ｺﾞｼｯｸUB" panose="020B0900000000000000" pitchFamily="50" charset="-128"/>
            </a:endParaRPr>
          </a:p>
        </p:txBody>
      </p:sp>
      <p:pic>
        <p:nvPicPr>
          <p:cNvPr id="10242" name="Picture 2" descr="スマートフォン中毒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573016"/>
            <a:ext cx="2304256"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032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47664" y="303971"/>
            <a:ext cx="7203578" cy="584775"/>
          </a:xfrm>
          <a:prstGeom prst="rect">
            <a:avLst/>
          </a:prstGeom>
          <a:noFill/>
        </p:spPr>
        <p:txBody>
          <a:bodyPr wrap="square" rtlCol="0">
            <a:spAutoFit/>
          </a:bodyPr>
          <a:lstStyle/>
          <a:p>
            <a:r>
              <a:rPr kumimoji="1" lang="ja-JP" altLang="en-US" sz="3200" dirty="0" smtClean="0">
                <a:solidFill>
                  <a:srgbClr val="002060"/>
                </a:solidFill>
                <a:latin typeface="HGS創英角ｺﾞｼｯｸUB" panose="020B0900000000000000" pitchFamily="50" charset="-128"/>
                <a:ea typeface="HGS創英角ｺﾞｼｯｸUB" panose="020B0900000000000000" pitchFamily="50" charset="-128"/>
              </a:rPr>
              <a:t>マナーや時間を守っていますか？</a:t>
            </a:r>
            <a:endParaRPr kumimoji="1" lang="ja-JP" altLang="en-US" sz="3200" dirty="0">
              <a:solidFill>
                <a:srgbClr val="002060"/>
              </a:solidFill>
              <a:latin typeface="HGS創英角ｺﾞｼｯｸUB" panose="020B0900000000000000" pitchFamily="50" charset="-128"/>
              <a:ea typeface="HGS創英角ｺﾞｼｯｸUB" panose="020B0900000000000000" pitchFamily="50" charset="-128"/>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1467"/>
            <a:ext cx="4427984" cy="2264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1200" y="1174655"/>
            <a:ext cx="4452799" cy="2217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44" y="3941218"/>
            <a:ext cx="4398640" cy="2315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5479" y="3887771"/>
            <a:ext cx="4427227" cy="2369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a:xfrm>
            <a:off x="312229" y="6336304"/>
            <a:ext cx="8471061" cy="369332"/>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ea typeface="ＤＦ特太ゴシック体" pitchFamily="1" charset="-128"/>
              </a:rPr>
              <a:t>「ちょっと待って！スマホ時代のキミたち</a:t>
            </a:r>
            <a:r>
              <a:rPr lang="ja-JP" altLang="en-US" dirty="0" smtClean="0">
                <a:ea typeface="ＤＦ特太ゴシック体" pitchFamily="1" charset="-128"/>
              </a:rPr>
              <a:t>へ</a:t>
            </a:r>
            <a:r>
              <a:rPr lang="en-US" altLang="ja-JP" dirty="0" smtClean="0">
                <a:ea typeface="ＤＦ特太ゴシック体" pitchFamily="1" charset="-128"/>
              </a:rPr>
              <a:t>2018</a:t>
            </a:r>
            <a:r>
              <a:rPr lang="ja-JP" altLang="en-US" dirty="0" smtClean="0">
                <a:ea typeface="ＤＦ特太ゴシック体" pitchFamily="1" charset="-128"/>
              </a:rPr>
              <a:t>年版」（文部科学省）</a:t>
            </a:r>
            <a:endParaRPr lang="ja-JP" altLang="en-US" dirty="0"/>
          </a:p>
        </p:txBody>
      </p:sp>
    </p:spTree>
    <p:extLst>
      <p:ext uri="{BB962C8B-B14F-4D97-AF65-F5344CB8AC3E}">
        <p14:creationId xmlns:p14="http://schemas.microsoft.com/office/powerpoint/2010/main" val="101761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fltVal val="0"/>
                                          </p:val>
                                        </p:tav>
                                        <p:tav tm="100000">
                                          <p:val>
                                            <p:strVal val="#ppt_h"/>
                                          </p:val>
                                        </p:tav>
                                      </p:tavLst>
                                    </p:anim>
                                    <p:animEffect transition="in" filter="fade">
                                      <p:cBhvr>
                                        <p:cTn id="9" dur="500"/>
                                        <p:tgtEl>
                                          <p:spTgt spid="92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219"/>
                                        </p:tgtEl>
                                        <p:attrNameLst>
                                          <p:attrName>style.visibility</p:attrName>
                                        </p:attrNameLst>
                                      </p:cBhvr>
                                      <p:to>
                                        <p:strVal val="visible"/>
                                      </p:to>
                                    </p:set>
                                    <p:anim calcmode="lin" valueType="num">
                                      <p:cBhvr>
                                        <p:cTn id="14" dur="500" fill="hold"/>
                                        <p:tgtEl>
                                          <p:spTgt spid="9219"/>
                                        </p:tgtEl>
                                        <p:attrNameLst>
                                          <p:attrName>ppt_w</p:attrName>
                                        </p:attrNameLst>
                                      </p:cBhvr>
                                      <p:tavLst>
                                        <p:tav tm="0">
                                          <p:val>
                                            <p:fltVal val="0"/>
                                          </p:val>
                                        </p:tav>
                                        <p:tav tm="100000">
                                          <p:val>
                                            <p:strVal val="#ppt_w"/>
                                          </p:val>
                                        </p:tav>
                                      </p:tavLst>
                                    </p:anim>
                                    <p:anim calcmode="lin" valueType="num">
                                      <p:cBhvr>
                                        <p:cTn id="15" dur="500" fill="hold"/>
                                        <p:tgtEl>
                                          <p:spTgt spid="9219"/>
                                        </p:tgtEl>
                                        <p:attrNameLst>
                                          <p:attrName>ppt_h</p:attrName>
                                        </p:attrNameLst>
                                      </p:cBhvr>
                                      <p:tavLst>
                                        <p:tav tm="0">
                                          <p:val>
                                            <p:fltVal val="0"/>
                                          </p:val>
                                        </p:tav>
                                        <p:tav tm="100000">
                                          <p:val>
                                            <p:strVal val="#ppt_h"/>
                                          </p:val>
                                        </p:tav>
                                      </p:tavLst>
                                    </p:anim>
                                    <p:animEffect transition="in" filter="fade">
                                      <p:cBhvr>
                                        <p:cTn id="16" dur="500"/>
                                        <p:tgtEl>
                                          <p:spTgt spid="921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220"/>
                                        </p:tgtEl>
                                        <p:attrNameLst>
                                          <p:attrName>style.visibility</p:attrName>
                                        </p:attrNameLst>
                                      </p:cBhvr>
                                      <p:to>
                                        <p:strVal val="visible"/>
                                      </p:to>
                                    </p:set>
                                    <p:anim calcmode="lin" valueType="num">
                                      <p:cBhvr>
                                        <p:cTn id="21" dur="500" fill="hold"/>
                                        <p:tgtEl>
                                          <p:spTgt spid="9220"/>
                                        </p:tgtEl>
                                        <p:attrNameLst>
                                          <p:attrName>ppt_w</p:attrName>
                                        </p:attrNameLst>
                                      </p:cBhvr>
                                      <p:tavLst>
                                        <p:tav tm="0">
                                          <p:val>
                                            <p:fltVal val="0"/>
                                          </p:val>
                                        </p:tav>
                                        <p:tav tm="100000">
                                          <p:val>
                                            <p:strVal val="#ppt_w"/>
                                          </p:val>
                                        </p:tav>
                                      </p:tavLst>
                                    </p:anim>
                                    <p:anim calcmode="lin" valueType="num">
                                      <p:cBhvr>
                                        <p:cTn id="22" dur="500" fill="hold"/>
                                        <p:tgtEl>
                                          <p:spTgt spid="9220"/>
                                        </p:tgtEl>
                                        <p:attrNameLst>
                                          <p:attrName>ppt_h</p:attrName>
                                        </p:attrNameLst>
                                      </p:cBhvr>
                                      <p:tavLst>
                                        <p:tav tm="0">
                                          <p:val>
                                            <p:fltVal val="0"/>
                                          </p:val>
                                        </p:tav>
                                        <p:tav tm="100000">
                                          <p:val>
                                            <p:strVal val="#ppt_h"/>
                                          </p:val>
                                        </p:tav>
                                      </p:tavLst>
                                    </p:anim>
                                    <p:animEffect transition="in" filter="fade">
                                      <p:cBhvr>
                                        <p:cTn id="23" dur="500"/>
                                        <p:tgtEl>
                                          <p:spTgt spid="922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221"/>
                                        </p:tgtEl>
                                        <p:attrNameLst>
                                          <p:attrName>style.visibility</p:attrName>
                                        </p:attrNameLst>
                                      </p:cBhvr>
                                      <p:to>
                                        <p:strVal val="visible"/>
                                      </p:to>
                                    </p:set>
                                    <p:anim calcmode="lin" valueType="num">
                                      <p:cBhvr>
                                        <p:cTn id="28" dur="500" fill="hold"/>
                                        <p:tgtEl>
                                          <p:spTgt spid="9221"/>
                                        </p:tgtEl>
                                        <p:attrNameLst>
                                          <p:attrName>ppt_w</p:attrName>
                                        </p:attrNameLst>
                                      </p:cBhvr>
                                      <p:tavLst>
                                        <p:tav tm="0">
                                          <p:val>
                                            <p:fltVal val="0"/>
                                          </p:val>
                                        </p:tav>
                                        <p:tav tm="100000">
                                          <p:val>
                                            <p:strVal val="#ppt_w"/>
                                          </p:val>
                                        </p:tav>
                                      </p:tavLst>
                                    </p:anim>
                                    <p:anim calcmode="lin" valueType="num">
                                      <p:cBhvr>
                                        <p:cTn id="29" dur="500" fill="hold"/>
                                        <p:tgtEl>
                                          <p:spTgt spid="9221"/>
                                        </p:tgtEl>
                                        <p:attrNameLst>
                                          <p:attrName>ppt_h</p:attrName>
                                        </p:attrNameLst>
                                      </p:cBhvr>
                                      <p:tavLst>
                                        <p:tav tm="0">
                                          <p:val>
                                            <p:fltVal val="0"/>
                                          </p:val>
                                        </p:tav>
                                        <p:tav tm="100000">
                                          <p:val>
                                            <p:strVal val="#ppt_h"/>
                                          </p:val>
                                        </p:tav>
                                      </p:tavLst>
                                    </p:anim>
                                    <p:animEffect transition="in" filter="fade">
                                      <p:cBhvr>
                                        <p:cTn id="30" dur="500"/>
                                        <p:tgtEl>
                                          <p:spTgt spid="922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598037" y="586101"/>
            <a:ext cx="7203578" cy="584775"/>
          </a:xfrm>
          <a:prstGeom prst="rect">
            <a:avLst/>
          </a:prstGeom>
          <a:noFill/>
        </p:spPr>
        <p:txBody>
          <a:bodyPr wrap="square" rtlCol="0">
            <a:spAutoFit/>
          </a:bodyPr>
          <a:lstStyle/>
          <a:p>
            <a:r>
              <a:rPr kumimoji="1" lang="ja-JP" altLang="en-US" sz="3200" dirty="0" smtClean="0">
                <a:latin typeface="HGS創英角ｺﾞｼｯｸUB" panose="020B0900000000000000" pitchFamily="50" charset="-128"/>
                <a:ea typeface="HGS創英角ｺﾞｼｯｸUB" panose="020B0900000000000000" pitchFamily="50" charset="-128"/>
              </a:rPr>
              <a:t>送信前に見直していますか？</a:t>
            </a:r>
            <a:endParaRPr kumimoji="1" lang="ja-JP" altLang="en-US" sz="3200" dirty="0">
              <a:latin typeface="HGS創英角ｺﾞｼｯｸUB" panose="020B0900000000000000" pitchFamily="50" charset="-128"/>
              <a:ea typeface="HGS創英角ｺﾞｼｯｸUB" panose="020B0900000000000000" pitchFamily="50" charset="-128"/>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049" y="1937167"/>
            <a:ext cx="2386271" cy="3665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2712" y="1978172"/>
            <a:ext cx="2357337" cy="3676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1999133"/>
            <a:ext cx="2304256" cy="3541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312229" y="6336304"/>
            <a:ext cx="8471061" cy="369332"/>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ea typeface="ＤＦ特太ゴシック体" pitchFamily="1" charset="-128"/>
              </a:rPr>
              <a:t>「ちょっと待って！スマホ時代のキミたち</a:t>
            </a:r>
            <a:r>
              <a:rPr lang="ja-JP" altLang="en-US" dirty="0" smtClean="0">
                <a:ea typeface="ＤＦ特太ゴシック体" pitchFamily="1" charset="-128"/>
              </a:rPr>
              <a:t>へ</a:t>
            </a:r>
            <a:r>
              <a:rPr lang="en-US" altLang="ja-JP" dirty="0" smtClean="0">
                <a:ea typeface="ＤＦ特太ゴシック体" pitchFamily="1" charset="-128"/>
              </a:rPr>
              <a:t>2018</a:t>
            </a:r>
            <a:r>
              <a:rPr lang="ja-JP" altLang="en-US" dirty="0" smtClean="0">
                <a:ea typeface="ＤＦ特太ゴシック体" pitchFamily="1" charset="-128"/>
              </a:rPr>
              <a:t>年版」（文部科学省）</a:t>
            </a:r>
            <a:endParaRPr lang="ja-JP" altLang="en-US" dirty="0"/>
          </a:p>
        </p:txBody>
      </p:sp>
    </p:spTree>
    <p:extLst>
      <p:ext uri="{BB962C8B-B14F-4D97-AF65-F5344CB8AC3E}">
        <p14:creationId xmlns:p14="http://schemas.microsoft.com/office/powerpoint/2010/main" val="376900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animEffect transition="in" filter="fade">
                                      <p:cBhvr>
                                        <p:cTn id="9" dur="500"/>
                                        <p:tgtEl>
                                          <p:spTgt spid="1024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43"/>
                                        </p:tgtEl>
                                        <p:attrNameLst>
                                          <p:attrName>style.visibility</p:attrName>
                                        </p:attrNameLst>
                                      </p:cBhvr>
                                      <p:to>
                                        <p:strVal val="visible"/>
                                      </p:to>
                                    </p:set>
                                    <p:anim calcmode="lin" valueType="num">
                                      <p:cBhvr>
                                        <p:cTn id="14" dur="500" fill="hold"/>
                                        <p:tgtEl>
                                          <p:spTgt spid="10243"/>
                                        </p:tgtEl>
                                        <p:attrNameLst>
                                          <p:attrName>ppt_w</p:attrName>
                                        </p:attrNameLst>
                                      </p:cBhvr>
                                      <p:tavLst>
                                        <p:tav tm="0">
                                          <p:val>
                                            <p:fltVal val="0"/>
                                          </p:val>
                                        </p:tav>
                                        <p:tav tm="100000">
                                          <p:val>
                                            <p:strVal val="#ppt_w"/>
                                          </p:val>
                                        </p:tav>
                                      </p:tavLst>
                                    </p:anim>
                                    <p:anim calcmode="lin" valueType="num">
                                      <p:cBhvr>
                                        <p:cTn id="15" dur="500" fill="hold"/>
                                        <p:tgtEl>
                                          <p:spTgt spid="10243"/>
                                        </p:tgtEl>
                                        <p:attrNameLst>
                                          <p:attrName>ppt_h</p:attrName>
                                        </p:attrNameLst>
                                      </p:cBhvr>
                                      <p:tavLst>
                                        <p:tav tm="0">
                                          <p:val>
                                            <p:fltVal val="0"/>
                                          </p:val>
                                        </p:tav>
                                        <p:tav tm="100000">
                                          <p:val>
                                            <p:strVal val="#ppt_h"/>
                                          </p:val>
                                        </p:tav>
                                      </p:tavLst>
                                    </p:anim>
                                    <p:animEffect transition="in" filter="fade">
                                      <p:cBhvr>
                                        <p:cTn id="16" dur="500"/>
                                        <p:tgtEl>
                                          <p:spTgt spid="1024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244"/>
                                        </p:tgtEl>
                                        <p:attrNameLst>
                                          <p:attrName>style.visibility</p:attrName>
                                        </p:attrNameLst>
                                      </p:cBhvr>
                                      <p:to>
                                        <p:strVal val="visible"/>
                                      </p:to>
                                    </p:set>
                                    <p:anim calcmode="lin" valueType="num">
                                      <p:cBhvr>
                                        <p:cTn id="21" dur="500" fill="hold"/>
                                        <p:tgtEl>
                                          <p:spTgt spid="10244"/>
                                        </p:tgtEl>
                                        <p:attrNameLst>
                                          <p:attrName>ppt_w</p:attrName>
                                        </p:attrNameLst>
                                      </p:cBhvr>
                                      <p:tavLst>
                                        <p:tav tm="0">
                                          <p:val>
                                            <p:fltVal val="0"/>
                                          </p:val>
                                        </p:tav>
                                        <p:tav tm="100000">
                                          <p:val>
                                            <p:strVal val="#ppt_w"/>
                                          </p:val>
                                        </p:tav>
                                      </p:tavLst>
                                    </p:anim>
                                    <p:anim calcmode="lin" valueType="num">
                                      <p:cBhvr>
                                        <p:cTn id="22" dur="500" fill="hold"/>
                                        <p:tgtEl>
                                          <p:spTgt spid="10244"/>
                                        </p:tgtEl>
                                        <p:attrNameLst>
                                          <p:attrName>ppt_h</p:attrName>
                                        </p:attrNameLst>
                                      </p:cBhvr>
                                      <p:tavLst>
                                        <p:tav tm="0">
                                          <p:val>
                                            <p:fltVal val="0"/>
                                          </p:val>
                                        </p:tav>
                                        <p:tav tm="100000">
                                          <p:val>
                                            <p:strVal val="#ppt_h"/>
                                          </p:val>
                                        </p:tav>
                                      </p:tavLst>
                                    </p:anim>
                                    <p:animEffect transition="in" filter="fade">
                                      <p:cBhvr>
                                        <p:cTn id="23" dur="500"/>
                                        <p:tgtEl>
                                          <p:spTgt spid="1024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7161" y="2780311"/>
            <a:ext cx="1715119" cy="312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328886" y="332656"/>
            <a:ext cx="8496944" cy="584775"/>
          </a:xfrm>
          <a:prstGeom prst="rect">
            <a:avLst/>
          </a:prstGeom>
          <a:noFill/>
        </p:spPr>
        <p:txBody>
          <a:bodyPr wrap="square" rtlCol="0">
            <a:spAutoFit/>
          </a:bodyPr>
          <a:lstStyle/>
          <a:p>
            <a:r>
              <a:rPr kumimoji="1" lang="ja-JP" altLang="en-US" sz="3200" dirty="0" smtClean="0">
                <a:latin typeface="HGS創英角ｺﾞｼｯｸUB" panose="020B0900000000000000" pitchFamily="50" charset="-128"/>
                <a:ea typeface="HGS創英角ｺﾞｼｯｸUB" panose="020B0900000000000000" pitchFamily="50" charset="-128"/>
              </a:rPr>
              <a:t>個人情報を載せたり送ったりしてませんか？</a:t>
            </a:r>
            <a:endParaRPr kumimoji="1" lang="ja-JP" altLang="en-US" sz="3200" dirty="0">
              <a:latin typeface="HGS創英角ｺﾞｼｯｸUB" panose="020B0900000000000000" pitchFamily="50" charset="-128"/>
              <a:ea typeface="HGS創英角ｺﾞｼｯｸUB" panose="020B0900000000000000" pitchFamily="50" charset="-128"/>
            </a:endParaRPr>
          </a:p>
        </p:txBody>
      </p:sp>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814" y="1484784"/>
            <a:ext cx="1781175"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1711" y="1484784"/>
            <a:ext cx="169545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280" y="1522884"/>
            <a:ext cx="1733550"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3793" y="3018309"/>
            <a:ext cx="177165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p:cNvSpPr/>
          <p:nvPr/>
        </p:nvSpPr>
        <p:spPr>
          <a:xfrm>
            <a:off x="312229" y="6336304"/>
            <a:ext cx="8471061" cy="369332"/>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ea typeface="ＤＦ特太ゴシック体" pitchFamily="1" charset="-128"/>
              </a:rPr>
              <a:t>「ちょっと待って！スマホ時代のキミたち</a:t>
            </a:r>
            <a:r>
              <a:rPr lang="ja-JP" altLang="en-US" dirty="0" smtClean="0">
                <a:ea typeface="ＤＦ特太ゴシック体" pitchFamily="1" charset="-128"/>
              </a:rPr>
              <a:t>へ</a:t>
            </a:r>
            <a:r>
              <a:rPr lang="en-US" altLang="ja-JP" dirty="0" smtClean="0">
                <a:ea typeface="ＤＦ特太ゴシック体" pitchFamily="1" charset="-128"/>
              </a:rPr>
              <a:t>2018</a:t>
            </a:r>
            <a:r>
              <a:rPr lang="ja-JP" altLang="en-US" dirty="0" smtClean="0">
                <a:ea typeface="ＤＦ特太ゴシック体" pitchFamily="1" charset="-128"/>
              </a:rPr>
              <a:t>年版」（文部科学省）</a:t>
            </a:r>
            <a:endParaRPr lang="ja-JP" altLang="en-US" dirty="0"/>
          </a:p>
        </p:txBody>
      </p:sp>
    </p:spTree>
    <p:extLst>
      <p:ext uri="{BB962C8B-B14F-4D97-AF65-F5344CB8AC3E}">
        <p14:creationId xmlns:p14="http://schemas.microsoft.com/office/powerpoint/2010/main" val="50463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p:cTn id="7" dur="500" fill="hold"/>
                                        <p:tgtEl>
                                          <p:spTgt spid="14340"/>
                                        </p:tgtEl>
                                        <p:attrNameLst>
                                          <p:attrName>ppt_w</p:attrName>
                                        </p:attrNameLst>
                                      </p:cBhvr>
                                      <p:tavLst>
                                        <p:tav tm="0">
                                          <p:val>
                                            <p:fltVal val="0"/>
                                          </p:val>
                                        </p:tav>
                                        <p:tav tm="100000">
                                          <p:val>
                                            <p:strVal val="#ppt_w"/>
                                          </p:val>
                                        </p:tav>
                                      </p:tavLst>
                                    </p:anim>
                                    <p:anim calcmode="lin" valueType="num">
                                      <p:cBhvr>
                                        <p:cTn id="8" dur="500" fill="hold"/>
                                        <p:tgtEl>
                                          <p:spTgt spid="14340"/>
                                        </p:tgtEl>
                                        <p:attrNameLst>
                                          <p:attrName>ppt_h</p:attrName>
                                        </p:attrNameLst>
                                      </p:cBhvr>
                                      <p:tavLst>
                                        <p:tav tm="0">
                                          <p:val>
                                            <p:fltVal val="0"/>
                                          </p:val>
                                        </p:tav>
                                        <p:tav tm="100000">
                                          <p:val>
                                            <p:strVal val="#ppt_h"/>
                                          </p:val>
                                        </p:tav>
                                      </p:tavLst>
                                    </p:anim>
                                    <p:animEffect transition="in" filter="fade">
                                      <p:cBhvr>
                                        <p:cTn id="9" dur="500"/>
                                        <p:tgtEl>
                                          <p:spTgt spid="1434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341"/>
                                        </p:tgtEl>
                                        <p:attrNameLst>
                                          <p:attrName>style.visibility</p:attrName>
                                        </p:attrNameLst>
                                      </p:cBhvr>
                                      <p:to>
                                        <p:strVal val="visible"/>
                                      </p:to>
                                    </p:set>
                                    <p:anim calcmode="lin" valueType="num">
                                      <p:cBhvr>
                                        <p:cTn id="14" dur="500" fill="hold"/>
                                        <p:tgtEl>
                                          <p:spTgt spid="14341"/>
                                        </p:tgtEl>
                                        <p:attrNameLst>
                                          <p:attrName>ppt_w</p:attrName>
                                        </p:attrNameLst>
                                      </p:cBhvr>
                                      <p:tavLst>
                                        <p:tav tm="0">
                                          <p:val>
                                            <p:fltVal val="0"/>
                                          </p:val>
                                        </p:tav>
                                        <p:tav tm="100000">
                                          <p:val>
                                            <p:strVal val="#ppt_w"/>
                                          </p:val>
                                        </p:tav>
                                      </p:tavLst>
                                    </p:anim>
                                    <p:anim calcmode="lin" valueType="num">
                                      <p:cBhvr>
                                        <p:cTn id="15" dur="500" fill="hold"/>
                                        <p:tgtEl>
                                          <p:spTgt spid="14341"/>
                                        </p:tgtEl>
                                        <p:attrNameLst>
                                          <p:attrName>ppt_h</p:attrName>
                                        </p:attrNameLst>
                                      </p:cBhvr>
                                      <p:tavLst>
                                        <p:tav tm="0">
                                          <p:val>
                                            <p:fltVal val="0"/>
                                          </p:val>
                                        </p:tav>
                                        <p:tav tm="100000">
                                          <p:val>
                                            <p:strVal val="#ppt_h"/>
                                          </p:val>
                                        </p:tav>
                                      </p:tavLst>
                                    </p:anim>
                                    <p:animEffect transition="in" filter="fade">
                                      <p:cBhvr>
                                        <p:cTn id="16" dur="500"/>
                                        <p:tgtEl>
                                          <p:spTgt spid="1434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4342"/>
                                        </p:tgtEl>
                                        <p:attrNameLst>
                                          <p:attrName>style.visibility</p:attrName>
                                        </p:attrNameLst>
                                      </p:cBhvr>
                                      <p:to>
                                        <p:strVal val="visible"/>
                                      </p:to>
                                    </p:set>
                                    <p:anim calcmode="lin" valueType="num">
                                      <p:cBhvr>
                                        <p:cTn id="21" dur="500" fill="hold"/>
                                        <p:tgtEl>
                                          <p:spTgt spid="14342"/>
                                        </p:tgtEl>
                                        <p:attrNameLst>
                                          <p:attrName>ppt_w</p:attrName>
                                        </p:attrNameLst>
                                      </p:cBhvr>
                                      <p:tavLst>
                                        <p:tav tm="0">
                                          <p:val>
                                            <p:fltVal val="0"/>
                                          </p:val>
                                        </p:tav>
                                        <p:tav tm="100000">
                                          <p:val>
                                            <p:strVal val="#ppt_w"/>
                                          </p:val>
                                        </p:tav>
                                      </p:tavLst>
                                    </p:anim>
                                    <p:anim calcmode="lin" valueType="num">
                                      <p:cBhvr>
                                        <p:cTn id="22" dur="500" fill="hold"/>
                                        <p:tgtEl>
                                          <p:spTgt spid="14342"/>
                                        </p:tgtEl>
                                        <p:attrNameLst>
                                          <p:attrName>ppt_h</p:attrName>
                                        </p:attrNameLst>
                                      </p:cBhvr>
                                      <p:tavLst>
                                        <p:tav tm="0">
                                          <p:val>
                                            <p:fltVal val="0"/>
                                          </p:val>
                                        </p:tav>
                                        <p:tav tm="100000">
                                          <p:val>
                                            <p:strVal val="#ppt_h"/>
                                          </p:val>
                                        </p:tav>
                                      </p:tavLst>
                                    </p:anim>
                                    <p:animEffect transition="in" filter="fade">
                                      <p:cBhvr>
                                        <p:cTn id="23" dur="500"/>
                                        <p:tgtEl>
                                          <p:spTgt spid="1434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4343"/>
                                        </p:tgtEl>
                                        <p:attrNameLst>
                                          <p:attrName>style.visibility</p:attrName>
                                        </p:attrNameLst>
                                      </p:cBhvr>
                                      <p:to>
                                        <p:strVal val="visible"/>
                                      </p:to>
                                    </p:set>
                                    <p:anim calcmode="lin" valueType="num">
                                      <p:cBhvr>
                                        <p:cTn id="28" dur="500" fill="hold"/>
                                        <p:tgtEl>
                                          <p:spTgt spid="14343"/>
                                        </p:tgtEl>
                                        <p:attrNameLst>
                                          <p:attrName>ppt_w</p:attrName>
                                        </p:attrNameLst>
                                      </p:cBhvr>
                                      <p:tavLst>
                                        <p:tav tm="0">
                                          <p:val>
                                            <p:fltVal val="0"/>
                                          </p:val>
                                        </p:tav>
                                        <p:tav tm="100000">
                                          <p:val>
                                            <p:strVal val="#ppt_w"/>
                                          </p:val>
                                        </p:tav>
                                      </p:tavLst>
                                    </p:anim>
                                    <p:anim calcmode="lin" valueType="num">
                                      <p:cBhvr>
                                        <p:cTn id="29" dur="500" fill="hold"/>
                                        <p:tgtEl>
                                          <p:spTgt spid="14343"/>
                                        </p:tgtEl>
                                        <p:attrNameLst>
                                          <p:attrName>ppt_h</p:attrName>
                                        </p:attrNameLst>
                                      </p:cBhvr>
                                      <p:tavLst>
                                        <p:tav tm="0">
                                          <p:val>
                                            <p:fltVal val="0"/>
                                          </p:val>
                                        </p:tav>
                                        <p:tav tm="100000">
                                          <p:val>
                                            <p:strVal val="#ppt_h"/>
                                          </p:val>
                                        </p:tav>
                                      </p:tavLst>
                                    </p:anim>
                                    <p:animEffect transition="in" filter="fade">
                                      <p:cBhvr>
                                        <p:cTn id="30" dur="500"/>
                                        <p:tgtEl>
                                          <p:spTgt spid="1434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2355" y="404664"/>
            <a:ext cx="8572669" cy="1077218"/>
          </a:xfrm>
          <a:prstGeom prst="rect">
            <a:avLst/>
          </a:prstGeom>
          <a:noFill/>
        </p:spPr>
        <p:txBody>
          <a:bodyPr wrap="square" rtlCol="0">
            <a:spAutoFit/>
          </a:bodyPr>
          <a:lstStyle/>
          <a:p>
            <a:r>
              <a:rPr kumimoji="1" lang="ja-JP" altLang="en-US" sz="3200" dirty="0" smtClean="0">
                <a:latin typeface="HGS創英角ｺﾞｼｯｸUB" panose="020B0900000000000000" pitchFamily="50" charset="-128"/>
                <a:ea typeface="HGS創英角ｺﾞｼｯｸUB" panose="020B0900000000000000" pitchFamily="50" charset="-128"/>
              </a:rPr>
              <a:t>　ネット上で知り合った人と会う</a:t>
            </a:r>
            <a:endParaRPr kumimoji="1" lang="en-US" altLang="ja-JP" sz="3200" dirty="0" smtClean="0">
              <a:latin typeface="HGS創英角ｺﾞｼｯｸUB" panose="020B0900000000000000" pitchFamily="50" charset="-128"/>
              <a:ea typeface="HGS創英角ｺﾞｼｯｸUB" panose="020B0900000000000000" pitchFamily="50" charset="-128"/>
            </a:endParaRPr>
          </a:p>
          <a:p>
            <a:r>
              <a:rPr lang="ja-JP" altLang="en-US" sz="3200" dirty="0" smtClean="0">
                <a:latin typeface="HGS創英角ｺﾞｼｯｸUB" panose="020B0900000000000000" pitchFamily="50" charset="-128"/>
                <a:ea typeface="HGS創英角ｺﾞｼｯｸUB" panose="020B0900000000000000" pitchFamily="50" charset="-128"/>
              </a:rPr>
              <a:t>　　　　　　　危険性を理解していますか？</a:t>
            </a:r>
            <a:endParaRPr kumimoji="1" lang="ja-JP" altLang="en-US" sz="3200" dirty="0">
              <a:latin typeface="HGS創英角ｺﾞｼｯｸUB" panose="020B0900000000000000" pitchFamily="50" charset="-128"/>
              <a:ea typeface="HGS創英角ｺﾞｼｯｸUB" panose="020B0900000000000000" pitchFamily="50" charset="-128"/>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90" y="1916832"/>
            <a:ext cx="2745110" cy="3864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776" y="1916832"/>
            <a:ext cx="3085466" cy="3864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4178" y="1916832"/>
            <a:ext cx="2729822" cy="3850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312229" y="6336304"/>
            <a:ext cx="8471061" cy="369332"/>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ea typeface="ＤＦ特太ゴシック体" pitchFamily="1" charset="-128"/>
              </a:rPr>
              <a:t>「ちょっと待って！スマホ時代のキミたち</a:t>
            </a:r>
            <a:r>
              <a:rPr lang="ja-JP" altLang="en-US" dirty="0" smtClean="0">
                <a:ea typeface="ＤＦ特太ゴシック体" pitchFamily="1" charset="-128"/>
              </a:rPr>
              <a:t>へ</a:t>
            </a:r>
            <a:r>
              <a:rPr lang="en-US" altLang="ja-JP" dirty="0" smtClean="0">
                <a:ea typeface="ＤＦ特太ゴシック体" pitchFamily="1" charset="-128"/>
              </a:rPr>
              <a:t>2018</a:t>
            </a:r>
            <a:r>
              <a:rPr lang="ja-JP" altLang="en-US" dirty="0" smtClean="0">
                <a:ea typeface="ＤＦ特太ゴシック体" pitchFamily="1" charset="-128"/>
              </a:rPr>
              <a:t>年版」（文部科学省）</a:t>
            </a:r>
            <a:endParaRPr lang="ja-JP" altLang="en-US" dirty="0"/>
          </a:p>
        </p:txBody>
      </p:sp>
    </p:spTree>
    <p:extLst>
      <p:ext uri="{BB962C8B-B14F-4D97-AF65-F5344CB8AC3E}">
        <p14:creationId xmlns:p14="http://schemas.microsoft.com/office/powerpoint/2010/main" val="373051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fltVal val="0"/>
                                          </p:val>
                                        </p:tav>
                                        <p:tav tm="100000">
                                          <p:val>
                                            <p:strVal val="#ppt_w"/>
                                          </p:val>
                                        </p:tav>
                                      </p:tavLst>
                                    </p:anim>
                                    <p:anim calcmode="lin" valueType="num">
                                      <p:cBhvr>
                                        <p:cTn id="8" dur="500" fill="hold"/>
                                        <p:tgtEl>
                                          <p:spTgt spid="11266"/>
                                        </p:tgtEl>
                                        <p:attrNameLst>
                                          <p:attrName>ppt_h</p:attrName>
                                        </p:attrNameLst>
                                      </p:cBhvr>
                                      <p:tavLst>
                                        <p:tav tm="0">
                                          <p:val>
                                            <p:fltVal val="0"/>
                                          </p:val>
                                        </p:tav>
                                        <p:tav tm="100000">
                                          <p:val>
                                            <p:strVal val="#ppt_h"/>
                                          </p:val>
                                        </p:tav>
                                      </p:tavLst>
                                    </p:anim>
                                    <p:animEffect transition="in" filter="fade">
                                      <p:cBhvr>
                                        <p:cTn id="9" dur="500"/>
                                        <p:tgtEl>
                                          <p:spTgt spid="1126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267"/>
                                        </p:tgtEl>
                                        <p:attrNameLst>
                                          <p:attrName>style.visibility</p:attrName>
                                        </p:attrNameLst>
                                      </p:cBhvr>
                                      <p:to>
                                        <p:strVal val="visible"/>
                                      </p:to>
                                    </p:set>
                                    <p:anim calcmode="lin" valueType="num">
                                      <p:cBhvr>
                                        <p:cTn id="14" dur="500" fill="hold"/>
                                        <p:tgtEl>
                                          <p:spTgt spid="11267"/>
                                        </p:tgtEl>
                                        <p:attrNameLst>
                                          <p:attrName>ppt_w</p:attrName>
                                        </p:attrNameLst>
                                      </p:cBhvr>
                                      <p:tavLst>
                                        <p:tav tm="0">
                                          <p:val>
                                            <p:fltVal val="0"/>
                                          </p:val>
                                        </p:tav>
                                        <p:tav tm="100000">
                                          <p:val>
                                            <p:strVal val="#ppt_w"/>
                                          </p:val>
                                        </p:tav>
                                      </p:tavLst>
                                    </p:anim>
                                    <p:anim calcmode="lin" valueType="num">
                                      <p:cBhvr>
                                        <p:cTn id="15" dur="500" fill="hold"/>
                                        <p:tgtEl>
                                          <p:spTgt spid="11267"/>
                                        </p:tgtEl>
                                        <p:attrNameLst>
                                          <p:attrName>ppt_h</p:attrName>
                                        </p:attrNameLst>
                                      </p:cBhvr>
                                      <p:tavLst>
                                        <p:tav tm="0">
                                          <p:val>
                                            <p:fltVal val="0"/>
                                          </p:val>
                                        </p:tav>
                                        <p:tav tm="100000">
                                          <p:val>
                                            <p:strVal val="#ppt_h"/>
                                          </p:val>
                                        </p:tav>
                                      </p:tavLst>
                                    </p:anim>
                                    <p:animEffect transition="in" filter="fade">
                                      <p:cBhvr>
                                        <p:cTn id="16" dur="500"/>
                                        <p:tgtEl>
                                          <p:spTgt spid="1126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268"/>
                                        </p:tgtEl>
                                        <p:attrNameLst>
                                          <p:attrName>style.visibility</p:attrName>
                                        </p:attrNameLst>
                                      </p:cBhvr>
                                      <p:to>
                                        <p:strVal val="visible"/>
                                      </p:to>
                                    </p:set>
                                    <p:anim calcmode="lin" valueType="num">
                                      <p:cBhvr>
                                        <p:cTn id="21" dur="500" fill="hold"/>
                                        <p:tgtEl>
                                          <p:spTgt spid="11268"/>
                                        </p:tgtEl>
                                        <p:attrNameLst>
                                          <p:attrName>ppt_w</p:attrName>
                                        </p:attrNameLst>
                                      </p:cBhvr>
                                      <p:tavLst>
                                        <p:tav tm="0">
                                          <p:val>
                                            <p:fltVal val="0"/>
                                          </p:val>
                                        </p:tav>
                                        <p:tav tm="100000">
                                          <p:val>
                                            <p:strVal val="#ppt_w"/>
                                          </p:val>
                                        </p:tav>
                                      </p:tavLst>
                                    </p:anim>
                                    <p:anim calcmode="lin" valueType="num">
                                      <p:cBhvr>
                                        <p:cTn id="22" dur="500" fill="hold"/>
                                        <p:tgtEl>
                                          <p:spTgt spid="11268"/>
                                        </p:tgtEl>
                                        <p:attrNameLst>
                                          <p:attrName>ppt_h</p:attrName>
                                        </p:attrNameLst>
                                      </p:cBhvr>
                                      <p:tavLst>
                                        <p:tav tm="0">
                                          <p:val>
                                            <p:fltVal val="0"/>
                                          </p:val>
                                        </p:tav>
                                        <p:tav tm="100000">
                                          <p:val>
                                            <p:strVal val="#ppt_h"/>
                                          </p:val>
                                        </p:tav>
                                      </p:tavLst>
                                    </p:anim>
                                    <p:animEffect transition="in" filter="fade">
                                      <p:cBhvr>
                                        <p:cTn id="23" dur="500"/>
                                        <p:tgtEl>
                                          <p:spTgt spid="1126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55576" y="332656"/>
            <a:ext cx="7632848" cy="1077218"/>
          </a:xfrm>
          <a:prstGeom prst="rect">
            <a:avLst/>
          </a:prstGeom>
          <a:noFill/>
        </p:spPr>
        <p:txBody>
          <a:bodyPr wrap="square" rtlCol="0">
            <a:spAutoFit/>
          </a:bodyPr>
          <a:lstStyle/>
          <a:p>
            <a:r>
              <a:rPr kumimoji="1" lang="ja-JP" altLang="en-US" sz="3200" dirty="0" smtClean="0">
                <a:latin typeface="HGS創英角ｺﾞｼｯｸUB" panose="020B0900000000000000" pitchFamily="50" charset="-128"/>
                <a:ea typeface="HGS創英角ｺﾞｼｯｸUB" panose="020B0900000000000000" pitchFamily="50" charset="-128"/>
              </a:rPr>
              <a:t>自分やまわりの人のことを</a:t>
            </a:r>
            <a:endParaRPr kumimoji="1" lang="en-US" altLang="ja-JP" sz="3200" dirty="0" smtClean="0">
              <a:latin typeface="HGS創英角ｺﾞｼｯｸUB" panose="020B0900000000000000" pitchFamily="50" charset="-128"/>
              <a:ea typeface="HGS創英角ｺﾞｼｯｸUB" panose="020B0900000000000000" pitchFamily="50" charset="-128"/>
            </a:endParaRPr>
          </a:p>
          <a:p>
            <a:r>
              <a:rPr kumimoji="1" lang="ja-JP" altLang="en-US" sz="3200" dirty="0" smtClean="0">
                <a:latin typeface="HGS創英角ｺﾞｼｯｸUB" panose="020B0900000000000000" pitchFamily="50" charset="-128"/>
                <a:ea typeface="HGS創英角ｺﾞｼｯｸUB" panose="020B0900000000000000" pitchFamily="50" charset="-128"/>
              </a:rPr>
              <a:t>　　大切に考えて使っていますか？</a:t>
            </a:r>
            <a:endParaRPr kumimoji="1" lang="ja-JP" altLang="en-US" sz="3200" dirty="0">
              <a:latin typeface="HGS創英角ｺﾞｼｯｸUB" panose="020B0900000000000000" pitchFamily="50" charset="-128"/>
              <a:ea typeface="HGS創英角ｺﾞｼｯｸUB" panose="020B0900000000000000" pitchFamily="50" charset="-128"/>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68192"/>
            <a:ext cx="2376264" cy="435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9174" y="1509255"/>
            <a:ext cx="2557748" cy="4274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8483" y="1509255"/>
            <a:ext cx="4232608" cy="4291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312229" y="6336304"/>
            <a:ext cx="8471061" cy="369332"/>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ea typeface="ＤＦ特太ゴシック体" pitchFamily="1" charset="-128"/>
              </a:rPr>
              <a:t>「ちょっと待って！スマホ時代のキミたち</a:t>
            </a:r>
            <a:r>
              <a:rPr lang="ja-JP" altLang="en-US" dirty="0" smtClean="0">
                <a:ea typeface="ＤＦ特太ゴシック体" pitchFamily="1" charset="-128"/>
              </a:rPr>
              <a:t>へ</a:t>
            </a:r>
            <a:r>
              <a:rPr lang="en-US" altLang="ja-JP" dirty="0" smtClean="0">
                <a:ea typeface="ＤＦ特太ゴシック体" pitchFamily="1" charset="-128"/>
              </a:rPr>
              <a:t>2018</a:t>
            </a:r>
            <a:r>
              <a:rPr lang="ja-JP" altLang="en-US" dirty="0" smtClean="0">
                <a:ea typeface="ＤＦ特太ゴシック体" pitchFamily="1" charset="-128"/>
              </a:rPr>
              <a:t>年版」（文部科学省）</a:t>
            </a:r>
            <a:endParaRPr lang="ja-JP" altLang="en-US" dirty="0"/>
          </a:p>
        </p:txBody>
      </p:sp>
    </p:spTree>
    <p:extLst>
      <p:ext uri="{BB962C8B-B14F-4D97-AF65-F5344CB8AC3E}">
        <p14:creationId xmlns:p14="http://schemas.microsoft.com/office/powerpoint/2010/main" val="83035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fltVal val="0"/>
                                          </p:val>
                                        </p:tav>
                                        <p:tav tm="100000">
                                          <p:val>
                                            <p:strVal val="#ppt_h"/>
                                          </p:val>
                                        </p:tav>
                                      </p:tavLst>
                                    </p:anim>
                                    <p:animEffect transition="in" filter="fade">
                                      <p:cBhvr>
                                        <p:cTn id="9" dur="500"/>
                                        <p:tgtEl>
                                          <p:spTgt spid="1229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291"/>
                                        </p:tgtEl>
                                        <p:attrNameLst>
                                          <p:attrName>style.visibility</p:attrName>
                                        </p:attrNameLst>
                                      </p:cBhvr>
                                      <p:to>
                                        <p:strVal val="visible"/>
                                      </p:to>
                                    </p:set>
                                    <p:anim calcmode="lin" valueType="num">
                                      <p:cBhvr>
                                        <p:cTn id="14" dur="500" fill="hold"/>
                                        <p:tgtEl>
                                          <p:spTgt spid="12291"/>
                                        </p:tgtEl>
                                        <p:attrNameLst>
                                          <p:attrName>ppt_w</p:attrName>
                                        </p:attrNameLst>
                                      </p:cBhvr>
                                      <p:tavLst>
                                        <p:tav tm="0">
                                          <p:val>
                                            <p:fltVal val="0"/>
                                          </p:val>
                                        </p:tav>
                                        <p:tav tm="100000">
                                          <p:val>
                                            <p:strVal val="#ppt_w"/>
                                          </p:val>
                                        </p:tav>
                                      </p:tavLst>
                                    </p:anim>
                                    <p:anim calcmode="lin" valueType="num">
                                      <p:cBhvr>
                                        <p:cTn id="15" dur="500" fill="hold"/>
                                        <p:tgtEl>
                                          <p:spTgt spid="12291"/>
                                        </p:tgtEl>
                                        <p:attrNameLst>
                                          <p:attrName>ppt_h</p:attrName>
                                        </p:attrNameLst>
                                      </p:cBhvr>
                                      <p:tavLst>
                                        <p:tav tm="0">
                                          <p:val>
                                            <p:fltVal val="0"/>
                                          </p:val>
                                        </p:tav>
                                        <p:tav tm="100000">
                                          <p:val>
                                            <p:strVal val="#ppt_h"/>
                                          </p:val>
                                        </p:tav>
                                      </p:tavLst>
                                    </p:anim>
                                    <p:animEffect transition="in" filter="fade">
                                      <p:cBhvr>
                                        <p:cTn id="16" dur="500"/>
                                        <p:tgtEl>
                                          <p:spTgt spid="1229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292"/>
                                        </p:tgtEl>
                                        <p:attrNameLst>
                                          <p:attrName>style.visibility</p:attrName>
                                        </p:attrNameLst>
                                      </p:cBhvr>
                                      <p:to>
                                        <p:strVal val="visible"/>
                                      </p:to>
                                    </p:set>
                                    <p:anim calcmode="lin" valueType="num">
                                      <p:cBhvr>
                                        <p:cTn id="21" dur="500" fill="hold"/>
                                        <p:tgtEl>
                                          <p:spTgt spid="12292"/>
                                        </p:tgtEl>
                                        <p:attrNameLst>
                                          <p:attrName>ppt_w</p:attrName>
                                        </p:attrNameLst>
                                      </p:cBhvr>
                                      <p:tavLst>
                                        <p:tav tm="0">
                                          <p:val>
                                            <p:fltVal val="0"/>
                                          </p:val>
                                        </p:tav>
                                        <p:tav tm="100000">
                                          <p:val>
                                            <p:strVal val="#ppt_w"/>
                                          </p:val>
                                        </p:tav>
                                      </p:tavLst>
                                    </p:anim>
                                    <p:anim calcmode="lin" valueType="num">
                                      <p:cBhvr>
                                        <p:cTn id="22" dur="500" fill="hold"/>
                                        <p:tgtEl>
                                          <p:spTgt spid="12292"/>
                                        </p:tgtEl>
                                        <p:attrNameLst>
                                          <p:attrName>ppt_h</p:attrName>
                                        </p:attrNameLst>
                                      </p:cBhvr>
                                      <p:tavLst>
                                        <p:tav tm="0">
                                          <p:val>
                                            <p:fltVal val="0"/>
                                          </p:val>
                                        </p:tav>
                                        <p:tav tm="100000">
                                          <p:val>
                                            <p:strVal val="#ppt_h"/>
                                          </p:val>
                                        </p:tav>
                                      </p:tavLst>
                                    </p:anim>
                                    <p:animEffect transition="in" filter="fade">
                                      <p:cBhvr>
                                        <p:cTn id="23" dur="500"/>
                                        <p:tgtEl>
                                          <p:spTgt spid="1229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1345" y="181495"/>
            <a:ext cx="3473597" cy="2044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144" y="4248946"/>
            <a:ext cx="3771577" cy="2167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p:cNvSpPr/>
          <p:nvPr/>
        </p:nvSpPr>
        <p:spPr>
          <a:xfrm>
            <a:off x="0" y="0"/>
            <a:ext cx="4241867" cy="830997"/>
          </a:xfrm>
          <a:prstGeom prst="rect">
            <a:avLst/>
          </a:prstGeom>
        </p:spPr>
        <p:txBody>
          <a:bodyPr wrap="none">
            <a:spAutoFit/>
          </a:bodyPr>
          <a:lstStyle/>
          <a:p>
            <a:r>
              <a:rPr lang="ja-JP" altLang="en-US" sz="4800" dirty="0" smtClean="0">
                <a:solidFill>
                  <a:srgbClr val="002060"/>
                </a:solidFill>
                <a:latin typeface="HGP創英角ﾎﾟｯﾌﾟ体" panose="040B0A00000000000000" pitchFamily="50" charset="-128"/>
                <a:ea typeface="HGP創英角ﾎﾟｯﾌﾟ体" panose="040B0A00000000000000" pitchFamily="50" charset="-128"/>
              </a:rPr>
              <a:t>子どもたちの声</a:t>
            </a:r>
            <a:endParaRPr lang="ja-JP" altLang="ja-JP" sz="4800"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3" name="正方形/長方形 2"/>
          <p:cNvSpPr/>
          <p:nvPr/>
        </p:nvSpPr>
        <p:spPr>
          <a:xfrm>
            <a:off x="179511" y="972671"/>
            <a:ext cx="5301833" cy="461665"/>
          </a:xfrm>
          <a:prstGeom prst="rect">
            <a:avLst/>
          </a:prstGeom>
        </p:spPr>
        <p:txBody>
          <a:bodyPr wrap="square">
            <a:spAutoFit/>
          </a:bodyPr>
          <a:lstStyle/>
          <a:p>
            <a:r>
              <a:rPr lang="ja-JP" altLang="en-US" sz="2400" b="1" dirty="0" smtClean="0"/>
              <a:t>・ネット</a:t>
            </a:r>
            <a:r>
              <a:rPr lang="ja-JP" altLang="en-US" sz="2400" b="1" dirty="0"/>
              <a:t>に居場所を</a:t>
            </a:r>
            <a:r>
              <a:rPr lang="ja-JP" altLang="en-US" sz="2400" b="1" dirty="0" smtClean="0"/>
              <a:t>求めてしまう。</a:t>
            </a:r>
            <a:endParaRPr lang="ja-JP" altLang="en-US" sz="2400" b="1" dirty="0"/>
          </a:p>
        </p:txBody>
      </p:sp>
      <p:sp>
        <p:nvSpPr>
          <p:cNvPr id="4" name="正方形/長方形 3"/>
          <p:cNvSpPr/>
          <p:nvPr/>
        </p:nvSpPr>
        <p:spPr>
          <a:xfrm>
            <a:off x="175904" y="1486847"/>
            <a:ext cx="5305441" cy="830997"/>
          </a:xfrm>
          <a:prstGeom prst="rect">
            <a:avLst/>
          </a:prstGeom>
        </p:spPr>
        <p:txBody>
          <a:bodyPr wrap="square">
            <a:spAutoFit/>
          </a:bodyPr>
          <a:lstStyle/>
          <a:p>
            <a:r>
              <a:rPr lang="ja-JP" altLang="en-US" sz="2400" b="1" dirty="0">
                <a:solidFill>
                  <a:srgbClr val="00B050"/>
                </a:solidFill>
              </a:rPr>
              <a:t>・フィルタリングをかけている小中</a:t>
            </a:r>
            <a:r>
              <a:rPr lang="ja-JP" altLang="en-US" sz="2400" b="1" dirty="0" smtClean="0">
                <a:solidFill>
                  <a:srgbClr val="00B050"/>
                </a:solidFill>
              </a:rPr>
              <a:t>学生　　</a:t>
            </a:r>
            <a:endParaRPr lang="en-US" altLang="ja-JP" sz="2400" b="1" dirty="0" smtClean="0">
              <a:solidFill>
                <a:srgbClr val="00B050"/>
              </a:solidFill>
            </a:endParaRPr>
          </a:p>
          <a:p>
            <a:r>
              <a:rPr lang="ja-JP" altLang="en-US" sz="2400" b="1" dirty="0">
                <a:solidFill>
                  <a:srgbClr val="00B050"/>
                </a:solidFill>
              </a:rPr>
              <a:t>　</a:t>
            </a:r>
            <a:r>
              <a:rPr lang="ja-JP" altLang="en-US" sz="2400" b="1" dirty="0" smtClean="0">
                <a:solidFill>
                  <a:srgbClr val="00B050"/>
                </a:solidFill>
              </a:rPr>
              <a:t>が少なすぎるから危険だと思う。</a:t>
            </a:r>
            <a:endParaRPr lang="ja-JP" altLang="en-US" sz="2400" b="1" dirty="0">
              <a:solidFill>
                <a:srgbClr val="00B050"/>
              </a:solidFill>
            </a:endParaRPr>
          </a:p>
        </p:txBody>
      </p:sp>
      <p:sp>
        <p:nvSpPr>
          <p:cNvPr id="10" name="テキスト ボックス 9"/>
          <p:cNvSpPr txBox="1"/>
          <p:nvPr/>
        </p:nvSpPr>
        <p:spPr>
          <a:xfrm>
            <a:off x="150327" y="2317844"/>
            <a:ext cx="8297478" cy="461665"/>
          </a:xfrm>
          <a:prstGeom prst="rect">
            <a:avLst/>
          </a:prstGeom>
          <a:noFill/>
        </p:spPr>
        <p:txBody>
          <a:bodyPr wrap="square" rtlCol="0">
            <a:spAutoFit/>
          </a:bodyPr>
          <a:lstStyle/>
          <a:p>
            <a:r>
              <a:rPr lang="ja-JP" altLang="en-US" sz="2400" b="1" dirty="0" smtClean="0"/>
              <a:t>・大事なことは、直接会って話をした方が良い。</a:t>
            </a:r>
            <a:endParaRPr kumimoji="1" lang="ja-JP" altLang="en-US" sz="2400" b="1" dirty="0"/>
          </a:p>
        </p:txBody>
      </p:sp>
      <p:sp>
        <p:nvSpPr>
          <p:cNvPr id="11" name="テキスト ボックス 10"/>
          <p:cNvSpPr txBox="1"/>
          <p:nvPr/>
        </p:nvSpPr>
        <p:spPr>
          <a:xfrm>
            <a:off x="179511" y="2904548"/>
            <a:ext cx="5616626" cy="461665"/>
          </a:xfrm>
          <a:prstGeom prst="rect">
            <a:avLst/>
          </a:prstGeom>
          <a:noFill/>
        </p:spPr>
        <p:txBody>
          <a:bodyPr wrap="square" rtlCol="0">
            <a:spAutoFit/>
          </a:bodyPr>
          <a:lstStyle/>
          <a:p>
            <a:r>
              <a:rPr lang="ja-JP" altLang="en-US" sz="2400" b="1" dirty="0" smtClean="0"/>
              <a:t>・知識を得て、危機感を持つことが大切。</a:t>
            </a:r>
            <a:endParaRPr kumimoji="1" lang="ja-JP" altLang="en-US" sz="2400" b="1" dirty="0"/>
          </a:p>
        </p:txBody>
      </p:sp>
      <p:sp>
        <p:nvSpPr>
          <p:cNvPr id="9" name="正方形/長方形 8"/>
          <p:cNvSpPr/>
          <p:nvPr/>
        </p:nvSpPr>
        <p:spPr>
          <a:xfrm>
            <a:off x="179512" y="3407701"/>
            <a:ext cx="8268293" cy="461665"/>
          </a:xfrm>
          <a:prstGeom prst="rect">
            <a:avLst/>
          </a:prstGeom>
        </p:spPr>
        <p:txBody>
          <a:bodyPr wrap="square">
            <a:spAutoFit/>
          </a:bodyPr>
          <a:lstStyle/>
          <a:p>
            <a:r>
              <a:rPr lang="ja-JP" altLang="en-US" sz="2400" b="1" dirty="0"/>
              <a:t>・スマホに時間を取られている人は、勉強</a:t>
            </a:r>
            <a:r>
              <a:rPr lang="ja-JP" altLang="en-US" sz="2400" b="1" dirty="0" smtClean="0"/>
              <a:t>などが</a:t>
            </a:r>
            <a:r>
              <a:rPr lang="ja-JP" altLang="en-US" sz="2400" b="1" dirty="0"/>
              <a:t>できて</a:t>
            </a:r>
            <a:r>
              <a:rPr lang="ja-JP" altLang="en-US" sz="2400" b="1" dirty="0" smtClean="0"/>
              <a:t>いない。</a:t>
            </a:r>
            <a:endParaRPr lang="ja-JP" altLang="en-US" sz="2400" dirty="0"/>
          </a:p>
        </p:txBody>
      </p:sp>
      <p:sp>
        <p:nvSpPr>
          <p:cNvPr id="13" name="テキスト ボックス 12"/>
          <p:cNvSpPr txBox="1"/>
          <p:nvPr/>
        </p:nvSpPr>
        <p:spPr>
          <a:xfrm>
            <a:off x="4204295" y="4121068"/>
            <a:ext cx="4939705" cy="830997"/>
          </a:xfrm>
          <a:prstGeom prst="rect">
            <a:avLst/>
          </a:prstGeom>
          <a:noFill/>
        </p:spPr>
        <p:txBody>
          <a:bodyPr wrap="square" rtlCol="0">
            <a:spAutoFit/>
          </a:bodyPr>
          <a:lstStyle/>
          <a:p>
            <a:r>
              <a:rPr lang="ja-JP" altLang="en-US" sz="2400" b="1" dirty="0" smtClean="0">
                <a:solidFill>
                  <a:srgbClr val="00B050"/>
                </a:solidFill>
              </a:rPr>
              <a:t>・学校や家庭において、身近な大人</a:t>
            </a:r>
            <a:endParaRPr lang="en-US" altLang="ja-JP" sz="2400" b="1" dirty="0" smtClean="0">
              <a:solidFill>
                <a:srgbClr val="00B050"/>
              </a:solidFill>
            </a:endParaRPr>
          </a:p>
          <a:p>
            <a:r>
              <a:rPr lang="ja-JP" altLang="en-US" sz="2400" b="1" dirty="0">
                <a:solidFill>
                  <a:srgbClr val="00B050"/>
                </a:solidFill>
              </a:rPr>
              <a:t>　</a:t>
            </a:r>
            <a:r>
              <a:rPr lang="ja-JP" altLang="en-US" sz="2400" b="1" dirty="0" smtClean="0">
                <a:solidFill>
                  <a:srgbClr val="00B050"/>
                </a:solidFill>
              </a:rPr>
              <a:t>に相談したい時がある。</a:t>
            </a:r>
            <a:endParaRPr kumimoji="1" lang="ja-JP" altLang="en-US" sz="2400" b="1" dirty="0">
              <a:solidFill>
                <a:srgbClr val="00B050"/>
              </a:solidFill>
            </a:endParaRPr>
          </a:p>
        </p:txBody>
      </p:sp>
      <p:sp>
        <p:nvSpPr>
          <p:cNvPr id="12" name="正方形/長方形 11"/>
          <p:cNvSpPr/>
          <p:nvPr/>
        </p:nvSpPr>
        <p:spPr>
          <a:xfrm>
            <a:off x="4281737" y="5196413"/>
            <a:ext cx="4572001" cy="830997"/>
          </a:xfrm>
          <a:prstGeom prst="rect">
            <a:avLst/>
          </a:prstGeom>
        </p:spPr>
        <p:txBody>
          <a:bodyPr wrap="square">
            <a:spAutoFit/>
          </a:bodyPr>
          <a:lstStyle/>
          <a:p>
            <a:r>
              <a:rPr lang="ja-JP" altLang="en-US" sz="2400" b="1" dirty="0" smtClean="0">
                <a:solidFill>
                  <a:srgbClr val="00B050"/>
                </a:solidFill>
              </a:rPr>
              <a:t>・食事中や入浴中は使わないなど</a:t>
            </a:r>
            <a:endParaRPr lang="en-US" altLang="ja-JP" sz="2400" b="1" dirty="0" smtClean="0">
              <a:solidFill>
                <a:srgbClr val="00B050"/>
              </a:solidFill>
            </a:endParaRPr>
          </a:p>
          <a:p>
            <a:r>
              <a:rPr lang="ja-JP" altLang="en-US" sz="2400" b="1" dirty="0" smtClean="0">
                <a:solidFill>
                  <a:srgbClr val="00B050"/>
                </a:solidFill>
              </a:rPr>
              <a:t>　ルールがあったらやめるのに。</a:t>
            </a:r>
            <a:endParaRPr lang="ja-JP" altLang="en-US" sz="2400" dirty="0">
              <a:solidFill>
                <a:srgbClr val="00B050"/>
              </a:solidFill>
            </a:endParaRPr>
          </a:p>
        </p:txBody>
      </p:sp>
      <p:sp>
        <p:nvSpPr>
          <p:cNvPr id="14" name="正方形/長方形 13"/>
          <p:cNvSpPr/>
          <p:nvPr/>
        </p:nvSpPr>
        <p:spPr>
          <a:xfrm>
            <a:off x="4241867" y="6106074"/>
            <a:ext cx="3781805" cy="369332"/>
          </a:xfrm>
          <a:prstGeom prst="rect">
            <a:avLst/>
          </a:prstGeom>
        </p:spPr>
        <p:txBody>
          <a:bodyPr wrap="none">
            <a:spAutoFit/>
          </a:bodyPr>
          <a:lstStyle/>
          <a:p>
            <a:r>
              <a:rPr lang="ja-JP" altLang="en-US" dirty="0"/>
              <a:t>「高校生スマホサミット</a:t>
            </a:r>
            <a:r>
              <a:rPr lang="ja-JP" altLang="en-US" dirty="0" smtClean="0"/>
              <a:t>」等の活動から</a:t>
            </a:r>
            <a:endParaRPr lang="ja-JP" altLang="en-US" dirty="0"/>
          </a:p>
        </p:txBody>
      </p:sp>
      <p:sp>
        <p:nvSpPr>
          <p:cNvPr id="2" name="角丸四角形 1"/>
          <p:cNvSpPr/>
          <p:nvPr/>
        </p:nvSpPr>
        <p:spPr>
          <a:xfrm>
            <a:off x="235144" y="1502033"/>
            <a:ext cx="4984928" cy="792244"/>
          </a:xfrm>
          <a:prstGeom prst="round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4204295" y="4121068"/>
            <a:ext cx="4750647" cy="830997"/>
          </a:xfrm>
          <a:prstGeom prst="roundRect">
            <a:avLst/>
          </a:prstGeom>
          <a:noFill/>
          <a:ln w="317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4241866" y="5172846"/>
            <a:ext cx="4713075" cy="830997"/>
          </a:xfrm>
          <a:prstGeom prst="roundRect">
            <a:avLst/>
          </a:prstGeom>
          <a:noFill/>
          <a:ln w="317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8850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P spid="11" grpId="0"/>
      <p:bldP spid="9" grpId="0"/>
      <p:bldP spid="13" grpId="0"/>
      <p:bldP spid="12" grpId="0"/>
      <p:bldP spid="2" grpId="0" animBg="1"/>
      <p:bldP spid="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99592" y="1953706"/>
            <a:ext cx="7975260" cy="1569660"/>
          </a:xfrm>
          <a:prstGeom prst="rect">
            <a:avLst/>
          </a:prstGeom>
        </p:spPr>
        <p:txBody>
          <a:bodyPr wrap="none">
            <a:spAutoFit/>
          </a:bodyPr>
          <a:lstStyle/>
          <a:p>
            <a:r>
              <a:rPr lang="ja-JP" altLang="en-US" sz="4800" dirty="0" smtClean="0">
                <a:solidFill>
                  <a:srgbClr val="002060"/>
                </a:solidFill>
                <a:latin typeface="HGP創英角ｺﾞｼｯｸUB" panose="020B0900000000000000" pitchFamily="50" charset="-128"/>
                <a:ea typeface="HGP創英角ｺﾞｼｯｸUB" panose="020B0900000000000000" pitchFamily="50" charset="-128"/>
              </a:rPr>
              <a:t>★子どもたちと</a:t>
            </a:r>
            <a:endParaRPr lang="en-US" altLang="ja-JP" sz="4800" dirty="0" smtClean="0">
              <a:solidFill>
                <a:srgbClr val="002060"/>
              </a:solidFill>
              <a:latin typeface="HGP創英角ｺﾞｼｯｸUB" panose="020B0900000000000000" pitchFamily="50" charset="-128"/>
              <a:ea typeface="HGP創英角ｺﾞｼｯｸUB" panose="020B0900000000000000" pitchFamily="50" charset="-128"/>
            </a:endParaRPr>
          </a:p>
          <a:p>
            <a:r>
              <a:rPr lang="ja-JP" altLang="en-US" sz="4800" dirty="0">
                <a:solidFill>
                  <a:srgbClr val="002060"/>
                </a:solidFill>
                <a:latin typeface="HGP創英角ｺﾞｼｯｸUB" panose="020B0900000000000000" pitchFamily="50" charset="-128"/>
                <a:ea typeface="HGP創英角ｺﾞｼｯｸUB" panose="020B0900000000000000" pitchFamily="50" charset="-128"/>
              </a:rPr>
              <a:t>　</a:t>
            </a:r>
            <a:r>
              <a:rPr lang="ja-JP" altLang="en-US" sz="4800" dirty="0" smtClean="0">
                <a:solidFill>
                  <a:srgbClr val="002060"/>
                </a:solidFill>
                <a:latin typeface="HGP創英角ｺﾞｼｯｸUB" panose="020B0900000000000000" pitchFamily="50" charset="-128"/>
                <a:ea typeface="HGP創英角ｺﾞｼｯｸUB" panose="020B0900000000000000" pitchFamily="50" charset="-128"/>
              </a:rPr>
              <a:t>　　家庭で</a:t>
            </a:r>
            <a:r>
              <a:rPr lang="ja-JP" altLang="en-US" sz="4800" smtClean="0">
                <a:solidFill>
                  <a:srgbClr val="002060"/>
                </a:solidFill>
                <a:latin typeface="HGP創英角ｺﾞｼｯｸUB" panose="020B0900000000000000" pitchFamily="50" charset="-128"/>
                <a:ea typeface="HGP創英角ｺﾞｼｯｸUB" panose="020B0900000000000000" pitchFamily="50" charset="-128"/>
              </a:rPr>
              <a:t>のルールづくりを！</a:t>
            </a:r>
            <a:endParaRPr lang="ja-JP" altLang="ja-JP" sz="4800" dirty="0">
              <a:solidFill>
                <a:srgbClr val="002060"/>
              </a:solidFill>
              <a:latin typeface="HGP創英角ｺﾞｼｯｸUB" panose="020B0900000000000000" pitchFamily="50" charset="-128"/>
              <a:ea typeface="HGP創英角ｺﾞｼｯｸUB" panose="020B0900000000000000" pitchFamily="50" charset="-128"/>
            </a:endParaRPr>
          </a:p>
        </p:txBody>
      </p:sp>
      <p:pic>
        <p:nvPicPr>
          <p:cNvPr id="11266" name="Picture 2" descr="お父さんの両腕にぶら下がった子供達のイラスト（父の日）"/>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789040"/>
            <a:ext cx="2304256"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486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5859"/>
            <a:ext cx="5476046" cy="68580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59930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56407" y="260648"/>
            <a:ext cx="7416824" cy="646331"/>
          </a:xfrm>
          <a:prstGeom prst="rect">
            <a:avLst/>
          </a:prstGeom>
          <a:noFill/>
        </p:spPr>
        <p:txBody>
          <a:bodyPr wrap="square" rtlCol="0">
            <a:spAutoFit/>
          </a:bodyPr>
          <a:lstStyle/>
          <a:p>
            <a:r>
              <a:rPr lang="ja-JP" altLang="en-US" sz="3600" dirty="0" smtClean="0">
                <a:solidFill>
                  <a:srgbClr val="002060"/>
                </a:solidFill>
                <a:latin typeface="HG創英角ｺﾞｼｯｸUB" panose="020B0909000000000000" pitchFamily="49" charset="-128"/>
                <a:ea typeface="HG創英角ｺﾞｼｯｸUB" panose="020B0909000000000000" pitchFamily="49" charset="-128"/>
              </a:rPr>
              <a:t>ルールを作る</a:t>
            </a:r>
            <a:r>
              <a:rPr lang="ja-JP" altLang="en-US" sz="3600" dirty="0" smtClean="0">
                <a:solidFill>
                  <a:srgbClr val="002060"/>
                </a:solidFill>
                <a:latin typeface="HGP創英角ｺﾞｼｯｸUB" panose="020B0900000000000000" pitchFamily="50" charset="-128"/>
                <a:ea typeface="HGP創英角ｺﾞｼｯｸUB" panose="020B0900000000000000" pitchFamily="50" charset="-128"/>
              </a:rPr>
              <a:t>とき</a:t>
            </a:r>
            <a:r>
              <a:rPr lang="ja-JP" altLang="en-US" sz="3600" dirty="0" smtClean="0">
                <a:solidFill>
                  <a:srgbClr val="002060"/>
                </a:solidFill>
                <a:latin typeface="HG創英角ｺﾞｼｯｸUB" panose="020B0909000000000000" pitchFamily="49" charset="-128"/>
                <a:ea typeface="HG創英角ｺﾞｼｯｸUB" panose="020B0909000000000000" pitchFamily="49" charset="-128"/>
              </a:rPr>
              <a:t>のポイント</a:t>
            </a:r>
            <a:endParaRPr lang="en-US" altLang="ja-JP" sz="3600" dirty="0" smtClean="0">
              <a:solidFill>
                <a:srgbClr val="002060"/>
              </a:solidFill>
              <a:latin typeface="HG創英角ｺﾞｼｯｸUB" panose="020B0909000000000000" pitchFamily="49" charset="-128"/>
              <a:ea typeface="HG創英角ｺﾞｼｯｸUB" panose="020B0909000000000000" pitchFamily="49" charset="-128"/>
            </a:endParaRPr>
          </a:p>
        </p:txBody>
      </p:sp>
      <p:sp>
        <p:nvSpPr>
          <p:cNvPr id="16" name="正方形/長方形 15"/>
          <p:cNvSpPr/>
          <p:nvPr/>
        </p:nvSpPr>
        <p:spPr>
          <a:xfrm>
            <a:off x="528241" y="6309924"/>
            <a:ext cx="7788175" cy="307777"/>
          </a:xfrm>
          <a:prstGeom prst="rect">
            <a:avLst/>
          </a:prstGeom>
        </p:spPr>
        <p:txBody>
          <a:bodyPr wrap="square">
            <a:spAutoFit/>
          </a:bodyPr>
          <a:lstStyle/>
          <a:p>
            <a:r>
              <a:rPr lang="ja-JP" altLang="en-US" sz="1400" dirty="0" smtClean="0">
                <a:ea typeface="ＤＦ特太ゴシック体" pitchFamily="1" charset="-128"/>
              </a:rPr>
              <a:t>「話し合っていますか？家庭のルール」（文部科学省委託事業　情報モラル教育推進事業）</a:t>
            </a:r>
            <a:endParaRPr lang="ja-JP" altLang="en-US" sz="1400" dirty="0"/>
          </a:p>
        </p:txBody>
      </p:sp>
      <p:grpSp>
        <p:nvGrpSpPr>
          <p:cNvPr id="22" name="グループ化 21"/>
          <p:cNvGrpSpPr/>
          <p:nvPr/>
        </p:nvGrpSpPr>
        <p:grpSpPr>
          <a:xfrm>
            <a:off x="649833" y="1797094"/>
            <a:ext cx="7544990" cy="720080"/>
            <a:chOff x="551905" y="1797094"/>
            <a:chExt cx="7544990" cy="720080"/>
          </a:xfrm>
        </p:grpSpPr>
        <p:sp>
          <p:nvSpPr>
            <p:cNvPr id="7" name="テキスト ボックス 6"/>
            <p:cNvSpPr txBox="1"/>
            <p:nvPr/>
          </p:nvSpPr>
          <p:spPr>
            <a:xfrm>
              <a:off x="1208083" y="1895524"/>
              <a:ext cx="6888812" cy="523220"/>
            </a:xfrm>
            <a:prstGeom prst="rect">
              <a:avLst/>
            </a:prstGeom>
            <a:noFill/>
          </p:spPr>
          <p:txBody>
            <a:bodyPr wrap="square" rtlCol="0">
              <a:spAutoFit/>
            </a:bodyPr>
            <a:lstStyle/>
            <a:p>
              <a:r>
                <a:rPr kumimoji="1" lang="ja-JP" altLang="en-US" sz="2800" dirty="0" smtClean="0">
                  <a:latin typeface="HGP創英角ｺﾞｼｯｸUB" panose="020B0900000000000000" pitchFamily="50" charset="-128"/>
                  <a:ea typeface="HGP創英角ｺﾞｼｯｸUB" panose="020B0900000000000000" pitchFamily="50" charset="-128"/>
                </a:rPr>
                <a:t>１　お互いに納得できるよう、話し合って作る</a:t>
              </a:r>
              <a:endParaRPr kumimoji="1" lang="ja-JP" altLang="en-US" sz="2800" dirty="0">
                <a:latin typeface="HGP創英角ｺﾞｼｯｸUB" panose="020B0900000000000000" pitchFamily="50" charset="-128"/>
                <a:ea typeface="HGP創英角ｺﾞｼｯｸUB" panose="020B0900000000000000" pitchFamily="50" charset="-128"/>
              </a:endParaRPr>
            </a:p>
          </p:txBody>
        </p:sp>
        <p:pic>
          <p:nvPicPr>
            <p:cNvPr id="24" name="Picture 2" descr="「ポイント イラ...」の画像検索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905" y="1797094"/>
              <a:ext cx="720080" cy="7200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グループ化 22"/>
          <p:cNvGrpSpPr/>
          <p:nvPr/>
        </p:nvGrpSpPr>
        <p:grpSpPr>
          <a:xfrm>
            <a:off x="653282" y="3018782"/>
            <a:ext cx="7080880" cy="720080"/>
            <a:chOff x="653282" y="3018782"/>
            <a:chExt cx="7080880" cy="720080"/>
          </a:xfrm>
        </p:grpSpPr>
        <p:sp>
          <p:nvSpPr>
            <p:cNvPr id="11" name="テキスト ボックス 10"/>
            <p:cNvSpPr txBox="1"/>
            <p:nvPr/>
          </p:nvSpPr>
          <p:spPr>
            <a:xfrm>
              <a:off x="1373362" y="3058776"/>
              <a:ext cx="6360800" cy="523220"/>
            </a:xfrm>
            <a:prstGeom prst="rect">
              <a:avLst/>
            </a:prstGeom>
            <a:noFill/>
          </p:spPr>
          <p:txBody>
            <a:bodyPr wrap="square" rtlCol="0">
              <a:spAutoFit/>
            </a:bodyPr>
            <a:lstStyle/>
            <a:p>
              <a:r>
                <a:rPr kumimoji="1" lang="ja-JP" altLang="en-US" sz="2800" dirty="0" smtClean="0">
                  <a:latin typeface="HGP創英角ｺﾞｼｯｸUB" panose="020B0900000000000000" pitchFamily="50" charset="-128"/>
                  <a:ea typeface="HGP創英角ｺﾞｼｯｸUB" panose="020B0900000000000000" pitchFamily="50" charset="-128"/>
                </a:rPr>
                <a:t>２　具体的なルールを作る</a:t>
              </a:r>
              <a:endParaRPr kumimoji="1" lang="ja-JP" altLang="en-US" sz="2800" dirty="0">
                <a:latin typeface="HGP創英角ｺﾞｼｯｸUB" panose="020B0900000000000000" pitchFamily="50" charset="-128"/>
                <a:ea typeface="HGP創英角ｺﾞｼｯｸUB" panose="020B0900000000000000" pitchFamily="50" charset="-128"/>
              </a:endParaRPr>
            </a:p>
          </p:txBody>
        </p:sp>
        <p:pic>
          <p:nvPicPr>
            <p:cNvPr id="26" name="Picture 2" descr="「ポイント イラ...」の画像検索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282" y="3018782"/>
              <a:ext cx="720080" cy="7200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グループ化 24"/>
          <p:cNvGrpSpPr/>
          <p:nvPr/>
        </p:nvGrpSpPr>
        <p:grpSpPr>
          <a:xfrm>
            <a:off x="675879" y="4187551"/>
            <a:ext cx="7077755" cy="720080"/>
            <a:chOff x="675879" y="4089121"/>
            <a:chExt cx="7077755" cy="720080"/>
          </a:xfrm>
        </p:grpSpPr>
        <p:sp>
          <p:nvSpPr>
            <p:cNvPr id="9" name="テキスト ボックス 8"/>
            <p:cNvSpPr txBox="1"/>
            <p:nvPr/>
          </p:nvSpPr>
          <p:spPr>
            <a:xfrm>
              <a:off x="1392834" y="4187551"/>
              <a:ext cx="6360800" cy="523220"/>
            </a:xfrm>
            <a:prstGeom prst="rect">
              <a:avLst/>
            </a:prstGeom>
            <a:noFill/>
          </p:spPr>
          <p:txBody>
            <a:bodyPr wrap="square" rtlCol="0">
              <a:spAutoFit/>
            </a:bodyPr>
            <a:lstStyle/>
            <a:p>
              <a:r>
                <a:rPr kumimoji="1" lang="ja-JP" altLang="en-US" sz="2800" dirty="0" smtClean="0">
                  <a:latin typeface="HGP創英角ｺﾞｼｯｸUB" panose="020B0900000000000000" pitchFamily="50" charset="-128"/>
                  <a:ea typeface="HGP創英角ｺﾞｼｯｸUB" panose="020B0900000000000000" pitchFamily="50" charset="-128"/>
                </a:rPr>
                <a:t>３　子どもが守れるルールを作る</a:t>
              </a:r>
              <a:endParaRPr kumimoji="1" lang="ja-JP" altLang="en-US" sz="2800" dirty="0">
                <a:latin typeface="HGP創英角ｺﾞｼｯｸUB" panose="020B0900000000000000" pitchFamily="50" charset="-128"/>
                <a:ea typeface="HGP創英角ｺﾞｼｯｸUB" panose="020B0900000000000000" pitchFamily="50" charset="-128"/>
              </a:endParaRPr>
            </a:p>
          </p:txBody>
        </p:sp>
        <p:pic>
          <p:nvPicPr>
            <p:cNvPr id="28" name="Picture 2" descr="「ポイント イラ...」の画像検索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879" y="4089121"/>
              <a:ext cx="720080" cy="720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3834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75656" y="1986319"/>
            <a:ext cx="6192688" cy="830997"/>
          </a:xfrm>
          <a:prstGeom prst="rect">
            <a:avLst/>
          </a:prstGeom>
        </p:spPr>
        <p:txBody>
          <a:bodyPr wrap="square">
            <a:spAutoFit/>
          </a:bodyPr>
          <a:lstStyle/>
          <a:p>
            <a:r>
              <a:rPr lang="ja-JP" altLang="en-US" sz="4800" dirty="0" smtClean="0">
                <a:solidFill>
                  <a:srgbClr val="002060"/>
                </a:solidFill>
                <a:latin typeface="HGP創英角ｺﾞｼｯｸUB" panose="020B0900000000000000" pitchFamily="50" charset="-128"/>
                <a:ea typeface="HGP創英角ｺﾞｼｯｸUB" panose="020B0900000000000000" pitchFamily="50" charset="-128"/>
              </a:rPr>
              <a:t>★子どもたちの現状</a:t>
            </a:r>
            <a:endParaRPr lang="en-US" altLang="ja-JP" sz="4800" dirty="0">
              <a:solidFill>
                <a:srgbClr val="002060"/>
              </a:solidFill>
              <a:latin typeface="HGP創英角ｺﾞｼｯｸUB" panose="020B0900000000000000" pitchFamily="50" charset="-128"/>
              <a:ea typeface="HGP創英角ｺﾞｼｯｸUB" panose="020B0900000000000000" pitchFamily="50" charset="-128"/>
            </a:endParaRPr>
          </a:p>
        </p:txBody>
      </p:sp>
      <p:pic>
        <p:nvPicPr>
          <p:cNvPr id="7170" name="Picture 2" descr="SNSをやる人のイラスト（女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503" y="3717032"/>
            <a:ext cx="2434580" cy="2434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224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99697" y="188640"/>
            <a:ext cx="7608192" cy="646331"/>
          </a:xfrm>
          <a:prstGeom prst="rect">
            <a:avLst/>
          </a:prstGeom>
          <a:noFill/>
        </p:spPr>
        <p:txBody>
          <a:bodyPr wrap="square" rtlCol="0">
            <a:spAutoFit/>
          </a:bodyPr>
          <a:lstStyle/>
          <a:p>
            <a:r>
              <a:rPr kumimoji="1" lang="ja-JP" altLang="en-US" sz="3600" dirty="0" smtClean="0">
                <a:solidFill>
                  <a:srgbClr val="002060"/>
                </a:solidFill>
                <a:latin typeface="HGP創英角ｺﾞｼｯｸUB" panose="020B0900000000000000" pitchFamily="50" charset="-128"/>
                <a:ea typeface="HGP創英角ｺﾞｼｯｸUB" panose="020B0900000000000000" pitchFamily="50" charset="-128"/>
              </a:rPr>
              <a:t>時間の決め方　（例）</a:t>
            </a:r>
            <a:endParaRPr kumimoji="1" lang="ja-JP" altLang="en-US" sz="3600" dirty="0">
              <a:solidFill>
                <a:srgbClr val="002060"/>
              </a:solidFill>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363746" y="5605086"/>
            <a:ext cx="8496809" cy="646331"/>
          </a:xfrm>
          <a:prstGeom prst="rect">
            <a:avLst/>
          </a:prstGeom>
          <a:solidFill>
            <a:srgbClr val="FFC000"/>
          </a:solidFill>
          <a:ln>
            <a:solidFill>
              <a:srgbClr val="FFC000"/>
            </a:solidFill>
          </a:ln>
        </p:spPr>
        <p:txBody>
          <a:bodyPr wrap="square" rtlCol="0">
            <a:spAutoFit/>
          </a:bodyPr>
          <a:lstStyle/>
          <a:p>
            <a:r>
              <a:rPr kumimoji="1" lang="ja-JP" altLang="en-US" sz="3600" dirty="0" smtClean="0">
                <a:solidFill>
                  <a:srgbClr val="002060"/>
                </a:solidFill>
                <a:latin typeface="HGP創英角ｺﾞｼｯｸUB" panose="020B0900000000000000" pitchFamily="50" charset="-128"/>
                <a:ea typeface="HGP創英角ｺﾞｼｯｸUB" panose="020B0900000000000000" pitchFamily="50" charset="-128"/>
              </a:rPr>
              <a:t>自分で決めた９時だから子どもは守ります</a:t>
            </a:r>
            <a:endParaRPr kumimoji="1" lang="ja-JP" altLang="en-US" sz="3600" dirty="0">
              <a:solidFill>
                <a:srgbClr val="002060"/>
              </a:solidFill>
              <a:latin typeface="HGP創英角ｺﾞｼｯｸUB" panose="020B0900000000000000" pitchFamily="50" charset="-128"/>
              <a:ea typeface="HGP創英角ｺﾞｼｯｸUB" panose="020B0900000000000000" pitchFamily="50" charset="-128"/>
            </a:endParaRPr>
          </a:p>
        </p:txBody>
      </p:sp>
      <p:sp>
        <p:nvSpPr>
          <p:cNvPr id="11" name="正方形/長方形 10"/>
          <p:cNvSpPr/>
          <p:nvPr/>
        </p:nvSpPr>
        <p:spPr>
          <a:xfrm>
            <a:off x="68263" y="6395460"/>
            <a:ext cx="8471061" cy="307777"/>
          </a:xfrm>
          <a:prstGeom prst="rect">
            <a:avLst/>
          </a:prstGeom>
        </p:spPr>
        <p:txBody>
          <a:bodyPr wrap="square">
            <a:spAutoFit/>
          </a:bodyPr>
          <a:lstStyle/>
          <a:p>
            <a:r>
              <a:rPr lang="ja-JP" altLang="en-US" sz="1400" dirty="0" smtClean="0">
                <a:ea typeface="ＤＦ特太ゴシック体" pitchFamily="1" charset="-128"/>
              </a:rPr>
              <a:t>平成</a:t>
            </a:r>
            <a:r>
              <a:rPr lang="en-US" altLang="ja-JP" sz="1400" dirty="0" smtClean="0">
                <a:ea typeface="ＤＦ特太ゴシック体" pitchFamily="1" charset="-128"/>
              </a:rPr>
              <a:t>27</a:t>
            </a:r>
            <a:r>
              <a:rPr lang="ja-JP" altLang="en-US" sz="1400" dirty="0" smtClean="0">
                <a:ea typeface="ＤＦ特太ゴシック体" pitchFamily="1" charset="-128"/>
              </a:rPr>
              <a:t>年度生徒</a:t>
            </a:r>
            <a:r>
              <a:rPr lang="ja-JP" altLang="en-US" sz="1400" dirty="0" err="1" smtClean="0">
                <a:ea typeface="ＤＦ特太ゴシック体" pitchFamily="1" charset="-128"/>
              </a:rPr>
              <a:t>指導指導</a:t>
            </a:r>
            <a:r>
              <a:rPr lang="ja-JP" altLang="en-US" sz="1400" dirty="0" smtClean="0">
                <a:ea typeface="ＤＦ特太ゴシック体" pitchFamily="1" charset="-128"/>
              </a:rPr>
              <a:t>者養成研修（兵庫県立大学</a:t>
            </a:r>
            <a:r>
              <a:rPr lang="zh-TW" altLang="en-US" sz="1400" dirty="0">
                <a:ea typeface="ＤＦ特太ゴシック体" pitchFamily="1" charset="-128"/>
              </a:rPr>
              <a:t>環境人間</a:t>
            </a:r>
            <a:r>
              <a:rPr lang="zh-TW" altLang="en-US" sz="1400" dirty="0" smtClean="0">
                <a:ea typeface="ＤＦ特太ゴシック体" pitchFamily="1" charset="-128"/>
              </a:rPr>
              <a:t>学部</a:t>
            </a:r>
            <a:r>
              <a:rPr lang="ja-JP" altLang="en-US" sz="1400" dirty="0" smtClean="0">
                <a:ea typeface="ＤＦ特太ゴシック体" pitchFamily="1" charset="-128"/>
              </a:rPr>
              <a:t>　竹内和雄准教授）講師資料</a:t>
            </a:r>
            <a:endParaRPr lang="ja-JP" altLang="en-US" sz="1400" dirty="0"/>
          </a:p>
        </p:txBody>
      </p:sp>
      <p:pic>
        <p:nvPicPr>
          <p:cNvPr id="8194" name="Picture 2" descr="肩を組む子供たちのイラスト（アジア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3864" y="3329632"/>
            <a:ext cx="1714500" cy="17145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グループ化 11"/>
          <p:cNvGrpSpPr/>
          <p:nvPr/>
        </p:nvGrpSpPr>
        <p:grpSpPr>
          <a:xfrm>
            <a:off x="881566" y="938840"/>
            <a:ext cx="4984650" cy="613472"/>
            <a:chOff x="996177" y="770607"/>
            <a:chExt cx="4984650" cy="721191"/>
          </a:xfrm>
        </p:grpSpPr>
        <p:sp>
          <p:nvSpPr>
            <p:cNvPr id="3" name="テキスト ボックス 2"/>
            <p:cNvSpPr txBox="1"/>
            <p:nvPr/>
          </p:nvSpPr>
          <p:spPr>
            <a:xfrm>
              <a:off x="1656109" y="905934"/>
              <a:ext cx="4324718" cy="523220"/>
            </a:xfrm>
            <a:prstGeom prst="rect">
              <a:avLst/>
            </a:prstGeom>
            <a:noFill/>
          </p:spPr>
          <p:txBody>
            <a:bodyPr wrap="square" rtlCol="0">
              <a:spAutoFit/>
            </a:bodyPr>
            <a:lstStyle/>
            <a:p>
              <a:r>
                <a:rPr kumimoji="1" lang="ja-JP" altLang="en-US" sz="2800" dirty="0" smtClean="0">
                  <a:solidFill>
                    <a:srgbClr val="008000"/>
                  </a:solidFill>
                  <a:latin typeface="HGP創英角ｺﾞｼｯｸUB" panose="020B0900000000000000" pitchFamily="50" charset="-128"/>
                  <a:ea typeface="HGP創英角ｺﾞｼｯｸUB" panose="020B0900000000000000" pitchFamily="50" charset="-128"/>
                </a:rPr>
                <a:t>：夜は８時までね</a:t>
              </a:r>
              <a:endParaRPr kumimoji="1" lang="ja-JP" altLang="en-US" sz="2800" dirty="0">
                <a:solidFill>
                  <a:srgbClr val="008000"/>
                </a:solidFill>
                <a:latin typeface="HGP創英角ｺﾞｼｯｸUB" panose="020B0900000000000000" pitchFamily="50" charset="-128"/>
                <a:ea typeface="HGP創英角ｺﾞｼｯｸUB" panose="020B0900000000000000" pitchFamily="50" charset="-128"/>
              </a:endParaRPr>
            </a:p>
          </p:txBody>
        </p:sp>
        <p:pic>
          <p:nvPicPr>
            <p:cNvPr id="922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6177" y="770607"/>
              <a:ext cx="721191" cy="721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4" name="グループ化 13"/>
          <p:cNvGrpSpPr/>
          <p:nvPr/>
        </p:nvGrpSpPr>
        <p:grpSpPr>
          <a:xfrm>
            <a:off x="881567" y="1591311"/>
            <a:ext cx="6648627" cy="589516"/>
            <a:chOff x="987860" y="1525783"/>
            <a:chExt cx="6648627" cy="655811"/>
          </a:xfrm>
        </p:grpSpPr>
        <p:sp>
          <p:nvSpPr>
            <p:cNvPr id="4" name="テキスト ボックス 3"/>
            <p:cNvSpPr txBox="1"/>
            <p:nvPr/>
          </p:nvSpPr>
          <p:spPr>
            <a:xfrm>
              <a:off x="1587815" y="1592078"/>
              <a:ext cx="6048672" cy="523220"/>
            </a:xfrm>
            <a:prstGeom prst="rect">
              <a:avLst/>
            </a:prstGeom>
            <a:noFill/>
          </p:spPr>
          <p:txBody>
            <a:bodyPr wrap="square" rtlCol="0">
              <a:spAutoFit/>
            </a:bodyPr>
            <a:lstStyle/>
            <a:p>
              <a:r>
                <a:rPr kumimoji="1" lang="ja-JP" altLang="en-US" sz="2800" dirty="0" smtClean="0">
                  <a:latin typeface="HGS創英角ｺﾞｼｯｸUB" panose="020B0900000000000000" pitchFamily="50" charset="-128"/>
                  <a:ea typeface="HGS創英角ｺﾞｼｯｸUB" panose="020B0900000000000000" pitchFamily="50" charset="-128"/>
                </a:rPr>
                <a:t>：むり～、１０時までにして！</a:t>
              </a:r>
              <a:endParaRPr kumimoji="1" lang="ja-JP" altLang="en-US" sz="2800" dirty="0">
                <a:latin typeface="HGS創英角ｺﾞｼｯｸUB" panose="020B0900000000000000" pitchFamily="50" charset="-128"/>
                <a:ea typeface="HGS創英角ｺﾞｼｯｸUB" panose="020B0900000000000000" pitchFamily="50" charset="-128"/>
              </a:endParaRPr>
            </a:p>
          </p:txBody>
        </p:sp>
        <p:pic>
          <p:nvPicPr>
            <p:cNvPr id="922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7860" y="1525783"/>
              <a:ext cx="729508" cy="655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5" name="グループ化 14"/>
          <p:cNvGrpSpPr/>
          <p:nvPr/>
        </p:nvGrpSpPr>
        <p:grpSpPr>
          <a:xfrm>
            <a:off x="870289" y="2315649"/>
            <a:ext cx="7432996" cy="657631"/>
            <a:chOff x="984873" y="2244520"/>
            <a:chExt cx="7432996" cy="721191"/>
          </a:xfrm>
        </p:grpSpPr>
        <p:sp>
          <p:nvSpPr>
            <p:cNvPr id="5" name="テキスト ボックス 4"/>
            <p:cNvSpPr txBox="1"/>
            <p:nvPr/>
          </p:nvSpPr>
          <p:spPr>
            <a:xfrm>
              <a:off x="1674043" y="2308080"/>
              <a:ext cx="6743826" cy="523220"/>
            </a:xfrm>
            <a:prstGeom prst="rect">
              <a:avLst/>
            </a:prstGeom>
            <a:noFill/>
          </p:spPr>
          <p:txBody>
            <a:bodyPr wrap="square" rtlCol="0">
              <a:spAutoFit/>
            </a:bodyPr>
            <a:lstStyle/>
            <a:p>
              <a:r>
                <a:rPr kumimoji="1" lang="ja-JP" altLang="en-US" sz="2800" dirty="0" smtClean="0">
                  <a:solidFill>
                    <a:srgbClr val="008000"/>
                  </a:solidFill>
                  <a:latin typeface="HGP創英角ｺﾞｼｯｸUB" panose="020B0900000000000000" pitchFamily="50" charset="-128"/>
                  <a:ea typeface="HGP創英角ｺﾞｼｯｸUB" panose="020B0900000000000000" pitchFamily="50" charset="-128"/>
                </a:rPr>
                <a:t>：でもお風呂や宿題があるでしょ？</a:t>
              </a:r>
              <a:endParaRPr kumimoji="1" lang="ja-JP" altLang="en-US" sz="2800" dirty="0">
                <a:solidFill>
                  <a:srgbClr val="008000"/>
                </a:solidFill>
                <a:latin typeface="HGP創英角ｺﾞｼｯｸUB" panose="020B0900000000000000" pitchFamily="50" charset="-128"/>
                <a:ea typeface="HGP創英角ｺﾞｼｯｸUB" panose="020B0900000000000000" pitchFamily="50" charset="-128"/>
              </a:endParaRPr>
            </a:p>
          </p:txBody>
        </p:sp>
        <p:pic>
          <p:nvPicPr>
            <p:cNvPr id="1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4873" y="2244520"/>
              <a:ext cx="721191" cy="721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6" name="グループ化 15"/>
          <p:cNvGrpSpPr/>
          <p:nvPr/>
        </p:nvGrpSpPr>
        <p:grpSpPr>
          <a:xfrm>
            <a:off x="904156" y="3070589"/>
            <a:ext cx="4995928" cy="551951"/>
            <a:chOff x="1051470" y="3074146"/>
            <a:chExt cx="4995928" cy="655811"/>
          </a:xfrm>
        </p:grpSpPr>
        <p:sp>
          <p:nvSpPr>
            <p:cNvPr id="6" name="テキスト ボックス 5"/>
            <p:cNvSpPr txBox="1"/>
            <p:nvPr/>
          </p:nvSpPr>
          <p:spPr>
            <a:xfrm>
              <a:off x="1726918" y="3074146"/>
              <a:ext cx="4320480" cy="523220"/>
            </a:xfrm>
            <a:prstGeom prst="rect">
              <a:avLst/>
            </a:prstGeom>
            <a:noFill/>
          </p:spPr>
          <p:txBody>
            <a:bodyPr wrap="square" rtlCol="0">
              <a:spAutoFit/>
            </a:bodyPr>
            <a:lstStyle/>
            <a:p>
              <a:r>
                <a:rPr kumimoji="1" lang="ja-JP" altLang="en-US" sz="2800" dirty="0" smtClean="0">
                  <a:latin typeface="HGP創英角ｺﾞｼｯｸUB" panose="020B0900000000000000" pitchFamily="50" charset="-128"/>
                  <a:ea typeface="HGP創英角ｺﾞｼｯｸUB" panose="020B0900000000000000" pitchFamily="50" charset="-128"/>
                </a:rPr>
                <a:t>：早めに終わらせるから～</a:t>
              </a:r>
              <a:endParaRPr kumimoji="1" lang="ja-JP" altLang="en-US" sz="2800" dirty="0">
                <a:latin typeface="HGP創英角ｺﾞｼｯｸUB" panose="020B0900000000000000" pitchFamily="50" charset="-128"/>
                <a:ea typeface="HGP創英角ｺﾞｼｯｸUB" panose="020B0900000000000000" pitchFamily="50" charset="-128"/>
              </a:endParaRPr>
            </a:p>
          </p:txBody>
        </p:sp>
        <p:pic>
          <p:nvPicPr>
            <p:cNvPr id="1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1470" y="3074146"/>
              <a:ext cx="729508" cy="655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9" name="グループ化 18"/>
          <p:cNvGrpSpPr/>
          <p:nvPr/>
        </p:nvGrpSpPr>
        <p:grpSpPr>
          <a:xfrm>
            <a:off x="879978" y="3749700"/>
            <a:ext cx="6447396" cy="532129"/>
            <a:chOff x="1059787" y="3729957"/>
            <a:chExt cx="6447396" cy="647317"/>
          </a:xfrm>
        </p:grpSpPr>
        <p:sp>
          <p:nvSpPr>
            <p:cNvPr id="7" name="テキスト ボックス 6"/>
            <p:cNvSpPr txBox="1"/>
            <p:nvPr/>
          </p:nvSpPr>
          <p:spPr>
            <a:xfrm>
              <a:off x="1780979" y="3808663"/>
              <a:ext cx="5726204" cy="523220"/>
            </a:xfrm>
            <a:prstGeom prst="rect">
              <a:avLst/>
            </a:prstGeom>
            <a:noFill/>
          </p:spPr>
          <p:txBody>
            <a:bodyPr wrap="square" rtlCol="0">
              <a:spAutoFit/>
            </a:bodyPr>
            <a:lstStyle/>
            <a:p>
              <a:r>
                <a:rPr kumimoji="1" lang="ja-JP" altLang="en-US" sz="2800" dirty="0" smtClean="0">
                  <a:solidFill>
                    <a:srgbClr val="008000"/>
                  </a:solidFill>
                  <a:latin typeface="HGP創英角ｺﾞｼｯｸUB" panose="020B0900000000000000" pitchFamily="50" charset="-128"/>
                  <a:ea typeface="HGP創英角ｺﾞｼｯｸUB" panose="020B0900000000000000" pitchFamily="50" charset="-128"/>
                </a:rPr>
                <a:t>：でも１０</a:t>
              </a:r>
              <a:r>
                <a:rPr lang="ja-JP" altLang="en-US" sz="2800" dirty="0" smtClean="0">
                  <a:solidFill>
                    <a:srgbClr val="008000"/>
                  </a:solidFill>
                  <a:latin typeface="HGP創英角ｺﾞｼｯｸUB" panose="020B0900000000000000" pitchFamily="50" charset="-128"/>
                  <a:ea typeface="HGP創英角ｺﾞｼｯｸUB" panose="020B0900000000000000" pitchFamily="50" charset="-128"/>
                </a:rPr>
                <a:t>時じゃ、寝不足になるよ</a:t>
              </a:r>
              <a:endParaRPr kumimoji="1" lang="ja-JP" altLang="en-US" sz="2800" dirty="0">
                <a:solidFill>
                  <a:srgbClr val="008000"/>
                </a:solidFill>
                <a:latin typeface="HGP創英角ｺﾞｼｯｸUB" panose="020B0900000000000000" pitchFamily="50" charset="-128"/>
                <a:ea typeface="HGP創英角ｺﾞｼｯｸUB" panose="020B0900000000000000" pitchFamily="50" charset="-128"/>
              </a:endParaRPr>
            </a:p>
          </p:txBody>
        </p:sp>
        <p:pic>
          <p:nvPicPr>
            <p:cNvPr id="22"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9787" y="3729957"/>
              <a:ext cx="647317" cy="647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0" name="グループ化 19"/>
          <p:cNvGrpSpPr/>
          <p:nvPr/>
        </p:nvGrpSpPr>
        <p:grpSpPr>
          <a:xfrm>
            <a:off x="892781" y="4352504"/>
            <a:ext cx="3838953" cy="557452"/>
            <a:chOff x="1059787" y="4434808"/>
            <a:chExt cx="3838953" cy="609324"/>
          </a:xfrm>
        </p:grpSpPr>
        <p:sp>
          <p:nvSpPr>
            <p:cNvPr id="8" name="テキスト ボックス 7"/>
            <p:cNvSpPr txBox="1"/>
            <p:nvPr/>
          </p:nvSpPr>
          <p:spPr>
            <a:xfrm>
              <a:off x="1789296" y="4507508"/>
              <a:ext cx="3109444" cy="523220"/>
            </a:xfrm>
            <a:prstGeom prst="rect">
              <a:avLst/>
            </a:prstGeom>
            <a:noFill/>
          </p:spPr>
          <p:txBody>
            <a:bodyPr wrap="square" rtlCol="0">
              <a:spAutoFit/>
            </a:bodyPr>
            <a:lstStyle/>
            <a:p>
              <a:r>
                <a:rPr kumimoji="1" lang="ja-JP" altLang="en-US" sz="2800" dirty="0" smtClean="0">
                  <a:latin typeface="HGP創英角ｺﾞｼｯｸUB" panose="020B0900000000000000" pitchFamily="50" charset="-128"/>
                  <a:ea typeface="HGP創英角ｺﾞｼｯｸUB" panose="020B0900000000000000" pitchFamily="50" charset="-128"/>
                </a:rPr>
                <a:t>：じゃ、９時！</a:t>
              </a:r>
              <a:endParaRPr kumimoji="1" lang="ja-JP" altLang="en-US" sz="2800" dirty="0">
                <a:latin typeface="HGP創英角ｺﾞｼｯｸUB" panose="020B0900000000000000" pitchFamily="50" charset="-128"/>
                <a:ea typeface="HGP創英角ｺﾞｼｯｸUB" panose="020B0900000000000000" pitchFamily="50" charset="-128"/>
              </a:endParaRPr>
            </a:p>
          </p:txBody>
        </p:sp>
        <p:pic>
          <p:nvPicPr>
            <p:cNvPr id="24"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9787" y="4434808"/>
              <a:ext cx="677797" cy="609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1" name="グループ化 20"/>
          <p:cNvGrpSpPr/>
          <p:nvPr/>
        </p:nvGrpSpPr>
        <p:grpSpPr>
          <a:xfrm>
            <a:off x="860710" y="4999887"/>
            <a:ext cx="6226957" cy="529168"/>
            <a:chOff x="1320558" y="4570702"/>
            <a:chExt cx="6226957" cy="647317"/>
          </a:xfrm>
        </p:grpSpPr>
        <p:sp>
          <p:nvSpPr>
            <p:cNvPr id="9" name="テキスト ボックス 8"/>
            <p:cNvSpPr txBox="1"/>
            <p:nvPr/>
          </p:nvSpPr>
          <p:spPr>
            <a:xfrm>
              <a:off x="2074977" y="4632750"/>
              <a:ext cx="5472538" cy="523220"/>
            </a:xfrm>
            <a:prstGeom prst="rect">
              <a:avLst/>
            </a:prstGeom>
            <a:noFill/>
          </p:spPr>
          <p:txBody>
            <a:bodyPr wrap="square" rtlCol="0">
              <a:spAutoFit/>
            </a:bodyPr>
            <a:lstStyle/>
            <a:p>
              <a:r>
                <a:rPr kumimoji="1" lang="ja-JP" altLang="en-US" sz="2800" dirty="0" smtClean="0">
                  <a:solidFill>
                    <a:srgbClr val="008000"/>
                  </a:solidFill>
                  <a:latin typeface="HGP創英角ｺﾞｼｯｸUB" panose="020B0900000000000000" pitchFamily="50" charset="-128"/>
                  <a:ea typeface="HGP創英角ｺﾞｼｯｸUB" panose="020B0900000000000000" pitchFamily="50" charset="-128"/>
                </a:rPr>
                <a:t>：９時まででやってみ</a:t>
              </a:r>
              <a:r>
                <a:rPr kumimoji="1" lang="ja-JP" altLang="en-US" sz="2800" dirty="0" err="1" smtClean="0">
                  <a:solidFill>
                    <a:srgbClr val="008000"/>
                  </a:solidFill>
                  <a:latin typeface="HGP創英角ｺﾞｼｯｸUB" panose="020B0900000000000000" pitchFamily="50" charset="-128"/>
                  <a:ea typeface="HGP創英角ｺﾞｼｯｸUB" panose="020B0900000000000000" pitchFamily="50" charset="-128"/>
                </a:rPr>
                <a:t>よっか</a:t>
              </a:r>
              <a:endParaRPr kumimoji="1" lang="ja-JP" altLang="en-US" sz="2800" dirty="0">
                <a:solidFill>
                  <a:srgbClr val="008000"/>
                </a:solidFill>
                <a:latin typeface="HGP創英角ｺﾞｼｯｸUB" panose="020B0900000000000000" pitchFamily="50" charset="-128"/>
                <a:ea typeface="HGP創英角ｺﾞｼｯｸUB" panose="020B0900000000000000" pitchFamily="50" charset="-128"/>
              </a:endParaRPr>
            </a:p>
          </p:txBody>
        </p:sp>
        <p:pic>
          <p:nvPicPr>
            <p:cNvPr id="26"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20558" y="4570702"/>
              <a:ext cx="647317" cy="647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04582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nodeType="withEffect">
                                  <p:stCondLst>
                                    <p:cond delay="0"/>
                                  </p:stCondLst>
                                  <p:childTnLst>
                                    <p:set>
                                      <p:cBhvr>
                                        <p:cTn id="46" dur="1" fill="hold">
                                          <p:stCondLst>
                                            <p:cond delay="0"/>
                                          </p:stCondLst>
                                        </p:cTn>
                                        <p:tgtEl>
                                          <p:spTgt spid="8194"/>
                                        </p:tgtEl>
                                        <p:attrNameLst>
                                          <p:attrName>style.visibility</p:attrName>
                                        </p:attrNameLst>
                                      </p:cBhvr>
                                      <p:to>
                                        <p:strVal val="visible"/>
                                      </p:to>
                                    </p:set>
                                    <p:anim calcmode="lin" valueType="num">
                                      <p:cBhvr>
                                        <p:cTn id="47" dur="500" fill="hold"/>
                                        <p:tgtEl>
                                          <p:spTgt spid="8194"/>
                                        </p:tgtEl>
                                        <p:attrNameLst>
                                          <p:attrName>ppt_w</p:attrName>
                                        </p:attrNameLst>
                                      </p:cBhvr>
                                      <p:tavLst>
                                        <p:tav tm="0">
                                          <p:val>
                                            <p:fltVal val="0"/>
                                          </p:val>
                                        </p:tav>
                                        <p:tav tm="100000">
                                          <p:val>
                                            <p:strVal val="#ppt_w"/>
                                          </p:val>
                                        </p:tav>
                                      </p:tavLst>
                                    </p:anim>
                                    <p:anim calcmode="lin" valueType="num">
                                      <p:cBhvr>
                                        <p:cTn id="48" dur="500" fill="hold"/>
                                        <p:tgtEl>
                                          <p:spTgt spid="8194"/>
                                        </p:tgtEl>
                                        <p:attrNameLst>
                                          <p:attrName>ppt_h</p:attrName>
                                        </p:attrNameLst>
                                      </p:cBhvr>
                                      <p:tavLst>
                                        <p:tav tm="0">
                                          <p:val>
                                            <p:fltVal val="0"/>
                                          </p:val>
                                        </p:tav>
                                        <p:tav tm="100000">
                                          <p:val>
                                            <p:strVal val="#ppt_h"/>
                                          </p:val>
                                        </p:tav>
                                      </p:tavLst>
                                    </p:anim>
                                    <p:animEffect transition="in" filter="fade">
                                      <p:cBhvr>
                                        <p:cTn id="49"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56407" y="260648"/>
            <a:ext cx="7416824" cy="646331"/>
          </a:xfrm>
          <a:prstGeom prst="rect">
            <a:avLst/>
          </a:prstGeom>
          <a:noFill/>
        </p:spPr>
        <p:txBody>
          <a:bodyPr wrap="square" rtlCol="0">
            <a:spAutoFit/>
          </a:bodyPr>
          <a:lstStyle/>
          <a:p>
            <a:r>
              <a:rPr lang="ja-JP" altLang="en-US" sz="3600" dirty="0" smtClean="0">
                <a:solidFill>
                  <a:srgbClr val="002060"/>
                </a:solidFill>
                <a:latin typeface="HGP創英角ｺﾞｼｯｸUB" panose="020B0900000000000000" pitchFamily="50" charset="-128"/>
                <a:ea typeface="HGP創英角ｺﾞｼｯｸUB" panose="020B0900000000000000" pitchFamily="50" charset="-128"/>
              </a:rPr>
              <a:t>ルールを作ったあとの見直し</a:t>
            </a:r>
            <a:endParaRPr lang="en-US" altLang="ja-JP" sz="3600" dirty="0" smtClean="0">
              <a:solidFill>
                <a:srgbClr val="002060"/>
              </a:solidFill>
              <a:latin typeface="HGP創英角ｺﾞｼｯｸUB" panose="020B0900000000000000" pitchFamily="50" charset="-128"/>
              <a:ea typeface="HGP創英角ｺﾞｼｯｸUB" panose="020B0900000000000000" pitchFamily="50" charset="-128"/>
            </a:endParaRPr>
          </a:p>
        </p:txBody>
      </p:sp>
      <p:grpSp>
        <p:nvGrpSpPr>
          <p:cNvPr id="2" name="グループ化 1"/>
          <p:cNvGrpSpPr/>
          <p:nvPr/>
        </p:nvGrpSpPr>
        <p:grpSpPr>
          <a:xfrm>
            <a:off x="633240" y="1524660"/>
            <a:ext cx="7203216" cy="1110936"/>
            <a:chOff x="777256" y="1490942"/>
            <a:chExt cx="7203216" cy="1110936"/>
          </a:xfrm>
        </p:grpSpPr>
        <p:pic>
          <p:nvPicPr>
            <p:cNvPr id="19460" name="Picture 4" descr="「ポイント イラ...」の画像検索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56" y="1490942"/>
              <a:ext cx="842416" cy="1110936"/>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1619672" y="1524660"/>
              <a:ext cx="6360800" cy="1077218"/>
            </a:xfrm>
            <a:prstGeom prst="rect">
              <a:avLst/>
            </a:prstGeom>
            <a:noFill/>
          </p:spPr>
          <p:txBody>
            <a:bodyPr wrap="square" rtlCol="0">
              <a:spAutoFit/>
            </a:bodyPr>
            <a:lstStyle/>
            <a:p>
              <a:r>
                <a:rPr kumimoji="1" lang="ja-JP" altLang="en-US" sz="3200" dirty="0" smtClean="0">
                  <a:latin typeface="HGP創英角ｺﾞｼｯｸUB" panose="020B0900000000000000" pitchFamily="50" charset="-128"/>
                  <a:ea typeface="HGP創英角ｺﾞｼｯｸUB" panose="020B0900000000000000" pitchFamily="50" charset="-128"/>
                </a:rPr>
                <a:t>こどもの成長に合わせてルールを</a:t>
              </a:r>
              <a:endParaRPr kumimoji="1" lang="en-US" altLang="ja-JP" sz="3200" dirty="0" smtClean="0">
                <a:latin typeface="HGP創英角ｺﾞｼｯｸUB" panose="020B0900000000000000" pitchFamily="50" charset="-128"/>
                <a:ea typeface="HGP創英角ｺﾞｼｯｸUB" panose="020B0900000000000000" pitchFamily="50" charset="-128"/>
              </a:endParaRPr>
            </a:p>
            <a:p>
              <a:r>
                <a:rPr kumimoji="1" lang="ja-JP" altLang="en-US" sz="3200" dirty="0" smtClean="0">
                  <a:latin typeface="HGP創英角ｺﾞｼｯｸUB" panose="020B0900000000000000" pitchFamily="50" charset="-128"/>
                  <a:ea typeface="HGP創英角ｺﾞｼｯｸUB" panose="020B0900000000000000" pitchFamily="50" charset="-128"/>
                </a:rPr>
                <a:t>見直す</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grpSp>
      <p:grpSp>
        <p:nvGrpSpPr>
          <p:cNvPr id="4" name="グループ化 3"/>
          <p:cNvGrpSpPr/>
          <p:nvPr/>
        </p:nvGrpSpPr>
        <p:grpSpPr>
          <a:xfrm>
            <a:off x="633240" y="3374995"/>
            <a:ext cx="7986860" cy="1110936"/>
            <a:chOff x="633240" y="3374995"/>
            <a:chExt cx="7986860" cy="1110936"/>
          </a:xfrm>
        </p:grpSpPr>
        <p:pic>
          <p:nvPicPr>
            <p:cNvPr id="7" name="Picture 4" descr="「ポイント イラ...」の画像検索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240" y="3374995"/>
              <a:ext cx="842416" cy="1110936"/>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1491308" y="3374995"/>
              <a:ext cx="7128792" cy="1077218"/>
            </a:xfrm>
            <a:prstGeom prst="rect">
              <a:avLst/>
            </a:prstGeom>
            <a:noFill/>
          </p:spPr>
          <p:txBody>
            <a:bodyPr wrap="square" rtlCol="0">
              <a:spAutoFit/>
            </a:bodyPr>
            <a:lstStyle/>
            <a:p>
              <a:r>
                <a:rPr kumimoji="1" lang="ja-JP" altLang="en-US" sz="3200" dirty="0" smtClean="0">
                  <a:latin typeface="HGP創英角ｺﾞｼｯｸUB" panose="020B0900000000000000" pitchFamily="50" charset="-128"/>
                  <a:ea typeface="HGP創英角ｺﾞｼｯｸUB" panose="020B0900000000000000" pitchFamily="50" charset="-128"/>
                </a:rPr>
                <a:t>生活リズム等の変化に合わせてルールを</a:t>
              </a:r>
              <a:endParaRPr kumimoji="1" lang="en-US" altLang="ja-JP" sz="3200" dirty="0" smtClean="0">
                <a:latin typeface="HGP創英角ｺﾞｼｯｸUB" panose="020B0900000000000000" pitchFamily="50" charset="-128"/>
                <a:ea typeface="HGP創英角ｺﾞｼｯｸUB" panose="020B0900000000000000" pitchFamily="50" charset="-128"/>
              </a:endParaRPr>
            </a:p>
            <a:p>
              <a:r>
                <a:rPr kumimoji="1" lang="ja-JP" altLang="en-US" sz="3200" dirty="0" smtClean="0">
                  <a:latin typeface="HGP創英角ｺﾞｼｯｸUB" panose="020B0900000000000000" pitchFamily="50" charset="-128"/>
                  <a:ea typeface="HGP創英角ｺﾞｼｯｸUB" panose="020B0900000000000000" pitchFamily="50" charset="-128"/>
                </a:rPr>
                <a:t>見直す</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grpSp>
      <p:pic>
        <p:nvPicPr>
          <p:cNvPr id="25602" name="Picture 2" descr="協力して進む子どもたち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4594623"/>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56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856017" y="1268760"/>
            <a:ext cx="7852872" cy="1404156"/>
          </a:xfrm>
          <a:scene3d>
            <a:camera prst="orthographicFront"/>
            <a:lightRig rig="threePt" dir="t"/>
          </a:scene3d>
          <a:sp3d>
            <a:bevelT/>
          </a:sp3d>
        </p:spPr>
        <p:txBody>
          <a:bodyPr>
            <a:noAutofit/>
          </a:bodyPr>
          <a:lstStyle/>
          <a:p>
            <a:r>
              <a:rPr kumimoji="1" lang="ja-JP" altLang="en-US" sz="6000" b="1" dirty="0" smtClean="0">
                <a:ln w="19050">
                  <a:solidFill>
                    <a:schemeClr val="bg1"/>
                  </a:solidFill>
                  <a:prstDash val="solid"/>
                </a:ln>
                <a:solidFill>
                  <a:srgbClr val="00B050"/>
                </a:solidFill>
                <a:latin typeface="HGP創英角ｺﾞｼｯｸUB" panose="020B0900000000000000" pitchFamily="50" charset="-128"/>
                <a:ea typeface="HGP創英角ｺﾞｼｯｸUB" panose="020B0900000000000000" pitchFamily="50" charset="-128"/>
              </a:rPr>
              <a:t>三重県</a:t>
            </a:r>
            <a:r>
              <a:rPr lang="ja-JP" altLang="en-US" sz="6000" b="1" dirty="0" smtClean="0">
                <a:ln w="19050">
                  <a:solidFill>
                    <a:schemeClr val="bg1"/>
                  </a:solidFill>
                  <a:prstDash val="solid"/>
                </a:ln>
                <a:solidFill>
                  <a:srgbClr val="00B050"/>
                </a:solidFill>
                <a:latin typeface="HGP創英角ｺﾞｼｯｸUB" panose="020B0900000000000000" pitchFamily="50" charset="-128"/>
                <a:ea typeface="HGP創英角ｺﾞｼｯｸUB" panose="020B0900000000000000" pitchFamily="50" charset="-128"/>
              </a:rPr>
              <a:t>いじめ防止条例</a:t>
            </a:r>
            <a:endParaRPr kumimoji="1" lang="ja-JP" altLang="en-US" sz="6000" b="1" dirty="0">
              <a:ln w="19050">
                <a:solidFill>
                  <a:schemeClr val="bg1"/>
                </a:solidFill>
                <a:prstDash val="solid"/>
              </a:ln>
              <a:solidFill>
                <a:srgbClr val="00B050"/>
              </a:solidFill>
              <a:latin typeface="HGP創英角ｺﾞｼｯｸUB" panose="020B0900000000000000" pitchFamily="50" charset="-128"/>
              <a:ea typeface="HGP創英角ｺﾞｼｯｸUB" panose="020B0900000000000000" pitchFamily="50" charset="-128"/>
            </a:endParaRPr>
          </a:p>
        </p:txBody>
      </p:sp>
      <p:sp>
        <p:nvSpPr>
          <p:cNvPr id="16" name="テキスト ボックス 15"/>
          <p:cNvSpPr txBox="1"/>
          <p:nvPr/>
        </p:nvSpPr>
        <p:spPr>
          <a:xfrm>
            <a:off x="4782453" y="2965944"/>
            <a:ext cx="3552395" cy="369332"/>
          </a:xfrm>
          <a:prstGeom prst="rect">
            <a:avLst/>
          </a:prstGeom>
          <a:noFill/>
        </p:spPr>
        <p:txBody>
          <a:bodyPr wrap="square" rtlCol="0">
            <a:spAutoFit/>
          </a:bodyPr>
          <a:lstStyle/>
          <a:p>
            <a:r>
              <a:rPr kumimoji="1" lang="ja-JP" altLang="en-US" dirty="0" smtClean="0">
                <a:solidFill>
                  <a:schemeClr val="accent2">
                    <a:lumMod val="50000"/>
                  </a:schemeClr>
                </a:solidFill>
                <a:latin typeface="HGP創英角ｺﾞｼｯｸUB" panose="020B0900000000000000" pitchFamily="50" charset="-128"/>
                <a:ea typeface="HGP創英角ｺﾞｼｯｸUB" panose="020B0900000000000000" pitchFamily="50" charset="-128"/>
              </a:rPr>
              <a:t>平成３０年４月１日施行</a:t>
            </a:r>
            <a:endParaRPr kumimoji="1" lang="ja-JP" altLang="en-US" dirty="0">
              <a:solidFill>
                <a:schemeClr val="accent2">
                  <a:lumMod val="50000"/>
                </a:schemeClr>
              </a:solidFill>
              <a:latin typeface="HGP創英角ｺﾞｼｯｸUB" panose="020B0900000000000000" pitchFamily="50" charset="-128"/>
              <a:ea typeface="HGP創英角ｺﾞｼｯｸUB" panose="020B0900000000000000" pitchFamily="50"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3501008"/>
            <a:ext cx="4500608" cy="2448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正方形/長方形 10"/>
          <p:cNvSpPr/>
          <p:nvPr/>
        </p:nvSpPr>
        <p:spPr>
          <a:xfrm>
            <a:off x="749629" y="2968437"/>
            <a:ext cx="7822024" cy="1756708"/>
          </a:xfrm>
          <a:prstGeom prst="rect">
            <a:avLst/>
          </a:prstGeom>
          <a:noFill/>
          <a:ln w="12700" cap="flat" cmpd="sng" algn="ctr">
            <a:noFill/>
            <a:prstDash val="solid"/>
          </a:ln>
          <a:effectLst/>
        </p:spPr>
        <p:txBody>
          <a:bodyPr wrap="square" rtlCol="0" anchor="ctr">
            <a:noAutofit/>
          </a:bodyPr>
          <a:lstStyle/>
          <a:p>
            <a:pPr>
              <a:spcAft>
                <a:spcPts val="0"/>
              </a:spcAft>
            </a:pPr>
            <a:endParaRPr lang="ja-JP" sz="1200" dirty="0">
              <a:effectLst/>
              <a:latin typeface="ＭＳ Ｐゴシック"/>
              <a:cs typeface="ＭＳ Ｐゴシック"/>
            </a:endParaRPr>
          </a:p>
        </p:txBody>
      </p:sp>
    </p:spTree>
    <p:extLst>
      <p:ext uri="{BB962C8B-B14F-4D97-AF65-F5344CB8AC3E}">
        <p14:creationId xmlns:p14="http://schemas.microsoft.com/office/powerpoint/2010/main" val="3652388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89961" y="1413284"/>
            <a:ext cx="7920880" cy="4185761"/>
          </a:xfrm>
          <a:prstGeom prst="rect">
            <a:avLst/>
          </a:prstGeom>
        </p:spPr>
        <p:txBody>
          <a:bodyPr wrap="square">
            <a:spAutoFit/>
          </a:bodyPr>
          <a:lstStyle/>
          <a:p>
            <a:r>
              <a:rPr lang="ja-JP" altLang="ja-JP" sz="2800" b="1" dirty="0">
                <a:solidFill>
                  <a:srgbClr val="00B050"/>
                </a:solidFill>
                <a:latin typeface="HGP創英角ｺﾞｼｯｸUB" panose="020B0900000000000000" pitchFamily="50" charset="-128"/>
                <a:ea typeface="HGP創英角ｺﾞｼｯｸUB" panose="020B0900000000000000" pitchFamily="50" charset="-128"/>
              </a:rPr>
              <a:t>（インターネットを通じて行われるいじめに対する対策の推進）</a:t>
            </a:r>
          </a:p>
          <a:p>
            <a:endParaRPr lang="en-US" altLang="ja-JP" sz="2400" dirty="0" smtClean="0">
              <a:latin typeface="HGP創英角ｺﾞｼｯｸUB" panose="020B0900000000000000" pitchFamily="50" charset="-128"/>
              <a:ea typeface="HGP創英角ｺﾞｼｯｸUB" panose="020B0900000000000000" pitchFamily="50" charset="-128"/>
            </a:endParaRPr>
          </a:p>
          <a:p>
            <a:r>
              <a:rPr lang="ja-JP" altLang="ja-JP" sz="2400" dirty="0" smtClean="0">
                <a:latin typeface="HGP創英角ｺﾞｼｯｸUB" panose="020B0900000000000000" pitchFamily="50" charset="-128"/>
                <a:ea typeface="HGP創英角ｺﾞｼｯｸUB" panose="020B0900000000000000" pitchFamily="50" charset="-128"/>
              </a:rPr>
              <a:t>第十七条</a:t>
            </a:r>
            <a:r>
              <a:rPr lang="ja-JP" altLang="ja-JP" sz="2400" dirty="0">
                <a:latin typeface="HGP創英角ｺﾞｼｯｸUB" panose="020B0900000000000000" pitchFamily="50" charset="-128"/>
                <a:ea typeface="HGP創英角ｺﾞｼｯｸUB" panose="020B0900000000000000" pitchFamily="50" charset="-128"/>
              </a:rPr>
              <a:t>　</a:t>
            </a:r>
            <a:r>
              <a:rPr lang="ja-JP" altLang="ja-JP" sz="2400" u="sng" dirty="0">
                <a:latin typeface="HGP創英角ｺﾞｼｯｸUB" panose="020B0900000000000000" pitchFamily="50" charset="-128"/>
                <a:ea typeface="HGP創英角ｺﾞｼｯｸUB" panose="020B0900000000000000" pitchFamily="50" charset="-128"/>
              </a:rPr>
              <a:t>県は、児童生徒及び保護者に対して、インターネットを通じて行われるいじめを防止し、及び効果的に対処することができるよう、必要な啓発を行うものとする。</a:t>
            </a:r>
            <a:r>
              <a:rPr lang="ja-JP" altLang="ja-JP" sz="2400" dirty="0">
                <a:latin typeface="HGP創英角ｺﾞｼｯｸUB" panose="020B0900000000000000" pitchFamily="50" charset="-128"/>
                <a:ea typeface="HGP創英角ｺﾞｼｯｸUB" panose="020B0900000000000000" pitchFamily="50" charset="-128"/>
              </a:rPr>
              <a:t>この場合において、</a:t>
            </a:r>
            <a:r>
              <a:rPr lang="ja-JP" altLang="ja-JP" sz="2400" u="sng" dirty="0">
                <a:latin typeface="HGP創英角ｺﾞｼｯｸUB" panose="020B0900000000000000" pitchFamily="50" charset="-128"/>
                <a:ea typeface="HGP創英角ｺﾞｼｯｸUB" panose="020B0900000000000000" pitchFamily="50" charset="-128"/>
              </a:rPr>
              <a:t>インターネットを通じて送信される情報、とりわけソーシャルネットワーキングサービス等を利用して送信等される情報の高度の流通性、発信者の匿名性その他の特性を踏まえるものとする。</a:t>
            </a:r>
          </a:p>
          <a:p>
            <a:endParaRPr lang="ja-JP" altLang="en-US" dirty="0">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2037107" y="476672"/>
            <a:ext cx="4626588" cy="646331"/>
          </a:xfrm>
          <a:prstGeom prst="rect">
            <a:avLst/>
          </a:prstGeom>
        </p:spPr>
        <p:txBody>
          <a:bodyPr wrap="none">
            <a:spAutoFit/>
          </a:bodyPr>
          <a:lstStyle/>
          <a:p>
            <a:r>
              <a:rPr lang="ja-JP" altLang="ja-JP" sz="3600" dirty="0">
                <a:latin typeface="HGP創英角ｺﾞｼｯｸUB" panose="020B0900000000000000" pitchFamily="50" charset="-128"/>
                <a:ea typeface="HGP創英角ｺﾞｼｯｸUB" panose="020B0900000000000000" pitchFamily="50" charset="-128"/>
              </a:rPr>
              <a:t>三重県いじめ防止条例</a:t>
            </a:r>
            <a:endParaRPr lang="ja-JP" altLang="en-US" sz="36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1210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67544" y="260648"/>
            <a:ext cx="7416824" cy="830997"/>
          </a:xfrm>
          <a:prstGeom prst="rect">
            <a:avLst/>
          </a:prstGeom>
          <a:noFill/>
        </p:spPr>
        <p:txBody>
          <a:bodyPr wrap="square" rtlCol="0">
            <a:spAutoFit/>
          </a:bodyPr>
          <a:lstStyle/>
          <a:p>
            <a:r>
              <a:rPr lang="ja-JP" altLang="en-US" sz="4800" dirty="0" smtClean="0">
                <a:solidFill>
                  <a:srgbClr val="002060"/>
                </a:solidFill>
                <a:latin typeface="HGP創英角ｺﾞｼｯｸUB" panose="020B0900000000000000" pitchFamily="50" charset="-128"/>
                <a:ea typeface="HGP創英角ｺﾞｼｯｸUB" panose="020B0900000000000000" pitchFamily="50" charset="-128"/>
              </a:rPr>
              <a:t>困った時の相談相手は？</a:t>
            </a:r>
            <a:endParaRPr lang="en-US" altLang="ja-JP" sz="4800" dirty="0" smtClean="0">
              <a:solidFill>
                <a:srgbClr val="002060"/>
              </a:solidFill>
              <a:latin typeface="HGP創英角ｺﾞｼｯｸUB" panose="020B0900000000000000" pitchFamily="50" charset="-128"/>
              <a:ea typeface="HGP創英角ｺﾞｼｯｸUB" panose="020B0900000000000000" pitchFamily="50" charset="-128"/>
            </a:endParaRPr>
          </a:p>
        </p:txBody>
      </p:sp>
      <p:pic>
        <p:nvPicPr>
          <p:cNvPr id="21506" name="Picture 2" descr="「親子の会話イラ...」の画像検索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324" y="3697000"/>
            <a:ext cx="2686442" cy="2299505"/>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p:cNvSpPr/>
          <p:nvPr/>
        </p:nvSpPr>
        <p:spPr>
          <a:xfrm>
            <a:off x="186824" y="5996505"/>
            <a:ext cx="8471061" cy="369332"/>
          </a:xfrm>
          <a:prstGeom prst="rect">
            <a:avLst/>
          </a:prstGeom>
        </p:spPr>
        <p:txBody>
          <a:bodyPr wrap="square">
            <a:spAutoFit/>
          </a:bodyPr>
          <a:lstStyle/>
          <a:p>
            <a:r>
              <a:rPr lang="ja-JP" altLang="en-US" dirty="0">
                <a:ea typeface="ＤＦ特太ゴシック体" pitchFamily="1" charset="-128"/>
              </a:rPr>
              <a:t>平成</a:t>
            </a:r>
            <a:r>
              <a:rPr lang="en-US" altLang="ja-JP" dirty="0">
                <a:ea typeface="ＤＦ特太ゴシック体" pitchFamily="1" charset="-128"/>
              </a:rPr>
              <a:t>29</a:t>
            </a:r>
            <a:r>
              <a:rPr lang="ja-JP" altLang="en-US" dirty="0">
                <a:ea typeface="ＤＦ特太ゴシック体" pitchFamily="1" charset="-128"/>
              </a:rPr>
              <a:t>年度「スマートフォン等の使用に関する実態調査」（三重県教育委員会）</a:t>
            </a:r>
            <a:endParaRPr lang="ja-JP" altLang="en-US" dirty="0"/>
          </a:p>
        </p:txBody>
      </p:sp>
      <p:sp>
        <p:nvSpPr>
          <p:cNvPr id="2" name="テキスト ボックス 1"/>
          <p:cNvSpPr txBox="1"/>
          <p:nvPr/>
        </p:nvSpPr>
        <p:spPr>
          <a:xfrm>
            <a:off x="899592" y="1988840"/>
            <a:ext cx="4248472" cy="3416320"/>
          </a:xfrm>
          <a:prstGeom prst="rect">
            <a:avLst/>
          </a:prstGeom>
          <a:noFill/>
        </p:spPr>
        <p:txBody>
          <a:bodyPr wrap="square" rtlCol="0">
            <a:spAutoFit/>
          </a:bodyPr>
          <a:lstStyle/>
          <a:p>
            <a:r>
              <a:rPr kumimoji="1" lang="ja-JP" altLang="en-US" sz="3600" dirty="0" smtClean="0">
                <a:solidFill>
                  <a:srgbClr val="008000"/>
                </a:solidFill>
                <a:latin typeface="HGP創英角ｺﾞｼｯｸUB" panose="020B0900000000000000" pitchFamily="50" charset="-128"/>
                <a:ea typeface="HGP創英角ｺﾞｼｯｸUB" panose="020B0900000000000000" pitchFamily="50" charset="-128"/>
              </a:rPr>
              <a:t>小学生　　約９割</a:t>
            </a:r>
            <a:endParaRPr kumimoji="1" lang="en-US" altLang="ja-JP" sz="3600" dirty="0" smtClean="0">
              <a:solidFill>
                <a:srgbClr val="008000"/>
              </a:solidFill>
              <a:latin typeface="HGP創英角ｺﾞｼｯｸUB" panose="020B0900000000000000" pitchFamily="50" charset="-128"/>
              <a:ea typeface="HGP創英角ｺﾞｼｯｸUB" panose="020B0900000000000000" pitchFamily="50" charset="-128"/>
            </a:endParaRPr>
          </a:p>
          <a:p>
            <a:endParaRPr lang="en-US" altLang="ja-JP" sz="3600" dirty="0">
              <a:solidFill>
                <a:srgbClr val="008000"/>
              </a:solidFill>
              <a:latin typeface="HGP創英角ｺﾞｼｯｸUB" panose="020B0900000000000000" pitchFamily="50" charset="-128"/>
              <a:ea typeface="HGP創英角ｺﾞｼｯｸUB" panose="020B0900000000000000" pitchFamily="50" charset="-128"/>
            </a:endParaRPr>
          </a:p>
          <a:p>
            <a:r>
              <a:rPr lang="ja-JP" altLang="en-US" sz="3600" dirty="0">
                <a:solidFill>
                  <a:srgbClr val="008000"/>
                </a:solidFill>
                <a:latin typeface="HGP創英角ｺﾞｼｯｸUB" panose="020B0900000000000000" pitchFamily="50" charset="-128"/>
                <a:ea typeface="HGP創英角ｺﾞｼｯｸUB" panose="020B0900000000000000" pitchFamily="50" charset="-128"/>
              </a:rPr>
              <a:t>中学生　　約８割</a:t>
            </a:r>
          </a:p>
          <a:p>
            <a:endParaRPr kumimoji="1" lang="en-US" altLang="ja-JP" sz="3600" dirty="0" smtClean="0">
              <a:solidFill>
                <a:srgbClr val="008000"/>
              </a:solidFill>
              <a:latin typeface="HGP創英角ｺﾞｼｯｸUB" panose="020B0900000000000000" pitchFamily="50" charset="-128"/>
              <a:ea typeface="HGP創英角ｺﾞｼｯｸUB" panose="020B0900000000000000" pitchFamily="50" charset="-128"/>
            </a:endParaRPr>
          </a:p>
          <a:p>
            <a:r>
              <a:rPr lang="ja-JP" altLang="en-US" sz="3600" dirty="0" smtClean="0">
                <a:solidFill>
                  <a:srgbClr val="008000"/>
                </a:solidFill>
                <a:latin typeface="HGP創英角ｺﾞｼｯｸUB" panose="020B0900000000000000" pitchFamily="50" charset="-128"/>
                <a:ea typeface="HGP創英角ｺﾞｼｯｸUB" panose="020B0900000000000000" pitchFamily="50" charset="-128"/>
              </a:rPr>
              <a:t>高校生　　約７割</a:t>
            </a:r>
            <a:endParaRPr kumimoji="1" lang="en-US" altLang="ja-JP" sz="3600" dirty="0" smtClean="0">
              <a:solidFill>
                <a:srgbClr val="008000"/>
              </a:solidFill>
              <a:latin typeface="HGP創英角ｺﾞｼｯｸUB" panose="020B0900000000000000" pitchFamily="50" charset="-128"/>
              <a:ea typeface="HGP創英角ｺﾞｼｯｸUB" panose="020B0900000000000000" pitchFamily="50" charset="-128"/>
            </a:endParaRPr>
          </a:p>
          <a:p>
            <a:endParaRPr kumimoji="1" lang="ja-JP" altLang="en-US" sz="3600" dirty="0">
              <a:solidFill>
                <a:srgbClr val="008000"/>
              </a:solidFill>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4644009" y="2681337"/>
            <a:ext cx="4550096" cy="1015663"/>
          </a:xfrm>
          <a:prstGeom prst="rect">
            <a:avLst/>
          </a:prstGeom>
          <a:noFill/>
        </p:spPr>
        <p:txBody>
          <a:bodyPr wrap="square" rtlCol="0">
            <a:spAutoFit/>
          </a:bodyPr>
          <a:lstStyle/>
          <a:p>
            <a:r>
              <a:rPr kumimoji="1" lang="ja-JP" altLang="en-US" sz="6000" dirty="0" smtClean="0">
                <a:solidFill>
                  <a:srgbClr val="FF0000"/>
                </a:solidFill>
                <a:latin typeface="HGP創英角ｺﾞｼｯｸUB" panose="020B0900000000000000" pitchFamily="50" charset="-128"/>
                <a:ea typeface="HGP創英角ｺﾞｼｯｸUB" panose="020B0900000000000000" pitchFamily="50" charset="-128"/>
              </a:rPr>
              <a:t>保護者・家族</a:t>
            </a:r>
            <a:endParaRPr kumimoji="1" lang="ja-JP" altLang="en-US" sz="6000" dirty="0">
              <a:solidFill>
                <a:srgbClr val="FF000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54455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21506"/>
                                        </p:tgtEl>
                                        <p:attrNameLst>
                                          <p:attrName>style.visibility</p:attrName>
                                        </p:attrNameLst>
                                      </p:cBhvr>
                                      <p:to>
                                        <p:strVal val="visible"/>
                                      </p:to>
                                    </p:set>
                                    <p:anim calcmode="lin" valueType="num">
                                      <p:cBhvr>
                                        <p:cTn id="12" dur="500" fill="hold"/>
                                        <p:tgtEl>
                                          <p:spTgt spid="21506"/>
                                        </p:tgtEl>
                                        <p:attrNameLst>
                                          <p:attrName>ppt_w</p:attrName>
                                        </p:attrNameLst>
                                      </p:cBhvr>
                                      <p:tavLst>
                                        <p:tav tm="0">
                                          <p:val>
                                            <p:fltVal val="0"/>
                                          </p:val>
                                        </p:tav>
                                        <p:tav tm="100000">
                                          <p:val>
                                            <p:strVal val="#ppt_w"/>
                                          </p:val>
                                        </p:tav>
                                      </p:tavLst>
                                    </p:anim>
                                    <p:anim calcmode="lin" valueType="num">
                                      <p:cBhvr>
                                        <p:cTn id="13" dur="500" fill="hold"/>
                                        <p:tgtEl>
                                          <p:spTgt spid="21506"/>
                                        </p:tgtEl>
                                        <p:attrNameLst>
                                          <p:attrName>ppt_h</p:attrName>
                                        </p:attrNameLst>
                                      </p:cBhvr>
                                      <p:tavLst>
                                        <p:tav tm="0">
                                          <p:val>
                                            <p:fltVal val="0"/>
                                          </p:val>
                                        </p:tav>
                                        <p:tav tm="100000">
                                          <p:val>
                                            <p:strVal val="#ppt_h"/>
                                          </p:val>
                                        </p:tav>
                                      </p:tavLst>
                                    </p:anim>
                                    <p:animEffect transition="in" filter="fade">
                                      <p:cBhvr>
                                        <p:cTn id="14" dur="500"/>
                                        <p:tgtEl>
                                          <p:spTgt spid="2150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403648" y="5032881"/>
            <a:ext cx="6624736" cy="1569660"/>
          </a:xfrm>
          <a:prstGeom prst="rect">
            <a:avLst/>
          </a:prstGeom>
          <a:noFill/>
        </p:spPr>
        <p:txBody>
          <a:bodyPr wrap="square">
            <a:spAutoFit/>
          </a:bodyPr>
          <a:lstStyle/>
          <a:p>
            <a:pPr algn="ctr" eaLnBrk="1" fontAlgn="auto" hangingPunct="1">
              <a:spcBef>
                <a:spcPts val="0"/>
              </a:spcBef>
              <a:spcAft>
                <a:spcPts val="0"/>
              </a:spcAft>
              <a:defRPr/>
            </a:pPr>
            <a:r>
              <a:rPr lang="ja-JP" altLang="en-US" sz="4800" dirty="0">
                <a:ln w="11430"/>
                <a:solidFill>
                  <a:srgbClr val="008000"/>
                </a:solidFill>
                <a:latin typeface="HGP創英角ｺﾞｼｯｸUB" panose="020B0900000000000000" pitchFamily="50" charset="-128"/>
                <a:ea typeface="HGP創英角ｺﾞｼｯｸUB" panose="020B0900000000000000" pitchFamily="50" charset="-128"/>
              </a:rPr>
              <a:t>保護者の見守りは</a:t>
            </a:r>
            <a:endParaRPr lang="en-US" altLang="ja-JP" sz="4800" dirty="0">
              <a:ln w="11430"/>
              <a:solidFill>
                <a:srgbClr val="008000"/>
              </a:solidFill>
              <a:latin typeface="HGP創英角ｺﾞｼｯｸUB" panose="020B0900000000000000" pitchFamily="50" charset="-128"/>
              <a:ea typeface="HGP創英角ｺﾞｼｯｸUB" panose="020B0900000000000000" pitchFamily="50" charset="-128"/>
            </a:endParaRPr>
          </a:p>
          <a:p>
            <a:pPr algn="ctr" eaLnBrk="1" fontAlgn="auto" hangingPunct="1">
              <a:spcBef>
                <a:spcPts val="0"/>
              </a:spcBef>
              <a:spcAft>
                <a:spcPts val="0"/>
              </a:spcAft>
              <a:defRPr/>
            </a:pPr>
            <a:r>
              <a:rPr lang="ja-JP" altLang="en-US" sz="4800" dirty="0" smtClean="0">
                <a:ln w="11430"/>
                <a:solidFill>
                  <a:srgbClr val="008000"/>
                </a:solidFill>
                <a:latin typeface="HGP創英角ｺﾞｼｯｸUB" panose="020B0900000000000000" pitchFamily="50" charset="-128"/>
                <a:ea typeface="HGP創英角ｺﾞｼｯｸUB" panose="020B0900000000000000" pitchFamily="50" charset="-128"/>
              </a:rPr>
              <a:t>最高の</a:t>
            </a:r>
            <a:r>
              <a:rPr lang="ja-JP" altLang="en-US" sz="4800" dirty="0">
                <a:ln w="11430"/>
                <a:solidFill>
                  <a:srgbClr val="008000"/>
                </a:solidFill>
                <a:latin typeface="HGP創英角ｺﾞｼｯｸUB" panose="020B0900000000000000" pitchFamily="50" charset="-128"/>
                <a:ea typeface="HGP創英角ｺﾞｼｯｸUB" panose="020B0900000000000000" pitchFamily="50" charset="-128"/>
              </a:rPr>
              <a:t>フィルタリング</a:t>
            </a:r>
          </a:p>
        </p:txBody>
      </p:sp>
      <p:pic>
        <p:nvPicPr>
          <p:cNvPr id="7170" name="Picture 2" descr="スマートフォンを持って集合している人たち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373767"/>
            <a:ext cx="4659114" cy="4659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32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6" presetClass="emph" presetSubtype="0" fill="hold" nodeType="afterEffect">
                                  <p:stCondLst>
                                    <p:cond delay="0"/>
                                  </p:stCondLst>
                                  <p:childTnLst>
                                    <p:animScale>
                                      <p:cBhvr>
                                        <p:cTn id="10"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テキスト ボックス 2"/>
          <p:cNvSpPr txBox="1">
            <a:spLocks noChangeArrowheads="1"/>
          </p:cNvSpPr>
          <p:nvPr/>
        </p:nvSpPr>
        <p:spPr bwMode="auto">
          <a:xfrm>
            <a:off x="827088" y="2492375"/>
            <a:ext cx="747832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300"/>
              </a:spcAft>
              <a:buClr>
                <a:srgbClr val="C3260C"/>
              </a:buClr>
              <a:buSzPct val="130000"/>
              <a:buFont typeface="Georgia" pitchFamily="18" charset="0"/>
              <a:buChar char="*"/>
              <a:defRPr kumimoji="1" sz="2200">
                <a:solidFill>
                  <a:srgbClr val="404040"/>
                </a:solidFill>
                <a:latin typeface="Trebuchet MS" pitchFamily="34" charset="0"/>
                <a:ea typeface="HGｺﾞｼｯｸM" pitchFamily="49" charset="-128"/>
              </a:defRPr>
            </a:lvl1pPr>
            <a:lvl2pPr marL="742950" indent="-285750">
              <a:spcBef>
                <a:spcPct val="20000"/>
              </a:spcBef>
              <a:spcAft>
                <a:spcPts val="300"/>
              </a:spcAft>
              <a:buClr>
                <a:srgbClr val="C3260C"/>
              </a:buClr>
              <a:buSzPct val="130000"/>
              <a:buFont typeface="Georgia" pitchFamily="18" charset="0"/>
              <a:buChar char="*"/>
              <a:defRPr kumimoji="1" sz="2000">
                <a:solidFill>
                  <a:srgbClr val="404040"/>
                </a:solidFill>
                <a:latin typeface="Trebuchet MS" pitchFamily="34" charset="0"/>
                <a:ea typeface="HGｺﾞｼｯｸM" pitchFamily="49" charset="-128"/>
              </a:defRPr>
            </a:lvl2pPr>
            <a:lvl3pPr marL="1143000" indent="-228600">
              <a:spcBef>
                <a:spcPct val="20000"/>
              </a:spcBef>
              <a:spcAft>
                <a:spcPts val="300"/>
              </a:spcAft>
              <a:buClr>
                <a:srgbClr val="C3260C"/>
              </a:buClr>
              <a:buSzPct val="130000"/>
              <a:buFont typeface="Georgia" pitchFamily="18" charset="0"/>
              <a:buChar char="*"/>
              <a:defRPr kumimoji="1">
                <a:solidFill>
                  <a:srgbClr val="404040"/>
                </a:solidFill>
                <a:latin typeface="Trebuchet MS" pitchFamily="34" charset="0"/>
                <a:ea typeface="HGｺﾞｼｯｸM" pitchFamily="49" charset="-128"/>
              </a:defRPr>
            </a:lvl3pPr>
            <a:lvl4pPr marL="1600200" indent="-228600">
              <a:spcBef>
                <a:spcPct val="20000"/>
              </a:spcBef>
              <a:spcAft>
                <a:spcPts val="300"/>
              </a:spcAft>
              <a:buClr>
                <a:srgbClr val="C3260C"/>
              </a:buClr>
              <a:buSzPct val="130000"/>
              <a:buFont typeface="Georgia" pitchFamily="18" charset="0"/>
              <a:buChar char="*"/>
              <a:defRPr kumimoji="1" sz="1600">
                <a:solidFill>
                  <a:srgbClr val="404040"/>
                </a:solidFill>
                <a:latin typeface="Trebuchet MS" pitchFamily="34" charset="0"/>
                <a:ea typeface="HGｺﾞｼｯｸM" pitchFamily="49" charset="-128"/>
              </a:defRPr>
            </a:lvl4pPr>
            <a:lvl5pPr marL="2057400" indent="-22860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5pPr>
            <a:lvl6pPr marL="25146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6pPr>
            <a:lvl7pPr marL="29718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7pPr>
            <a:lvl8pPr marL="34290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8pPr>
            <a:lvl9pPr marL="3886200" indent="-228600" eaLnBrk="0" fontAlgn="base" hangingPunct="0">
              <a:spcBef>
                <a:spcPct val="20000"/>
              </a:spcBef>
              <a:spcAft>
                <a:spcPts val="300"/>
              </a:spcAft>
              <a:buClr>
                <a:srgbClr val="C3260C"/>
              </a:buClr>
              <a:buSzPct val="130000"/>
              <a:buFont typeface="Georgia" pitchFamily="18" charset="0"/>
              <a:buChar char="*"/>
              <a:defRPr kumimoji="1" sz="1400">
                <a:solidFill>
                  <a:srgbClr val="404040"/>
                </a:solidFill>
                <a:latin typeface="Trebuchet MS" pitchFamily="34" charset="0"/>
                <a:ea typeface="HGｺﾞｼｯｸM" pitchFamily="49" charset="-128"/>
              </a:defRPr>
            </a:lvl9pPr>
          </a:lstStyle>
          <a:p>
            <a:pPr eaLnBrk="1" hangingPunct="1">
              <a:spcBef>
                <a:spcPct val="0"/>
              </a:spcBef>
              <a:spcAft>
                <a:spcPct val="0"/>
              </a:spcAft>
              <a:buClrTx/>
              <a:buSzTx/>
              <a:buFontTx/>
              <a:buNone/>
            </a:pPr>
            <a:r>
              <a:rPr lang="ja-JP" altLang="en-US" sz="4400" dirty="0">
                <a:solidFill>
                  <a:schemeClr val="tx1"/>
                </a:solidFill>
                <a:latin typeface="HGP創英角ｺﾞｼｯｸUB" pitchFamily="50" charset="-128"/>
                <a:ea typeface="HGP創英角ｺﾞｼｯｸUB" pitchFamily="50" charset="-128"/>
              </a:rPr>
              <a:t>ご清聴ありがとうございました。</a:t>
            </a:r>
          </a:p>
        </p:txBody>
      </p:sp>
    </p:spTree>
    <p:extLst>
      <p:ext uri="{BB962C8B-B14F-4D97-AF65-F5344CB8AC3E}">
        <p14:creationId xmlns:p14="http://schemas.microsoft.com/office/powerpoint/2010/main" val="1144838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p:cNvGraphicFramePr>
            <a:graphicFrameLocks/>
          </p:cNvGraphicFramePr>
          <p:nvPr>
            <p:extLst>
              <p:ext uri="{D42A27DB-BD31-4B8C-83A1-F6EECF244321}">
                <p14:modId xmlns:p14="http://schemas.microsoft.com/office/powerpoint/2010/main" val="2510206281"/>
              </p:ext>
            </p:extLst>
          </p:nvPr>
        </p:nvGraphicFramePr>
        <p:xfrm>
          <a:off x="76200" y="1052736"/>
          <a:ext cx="8261350" cy="4135438"/>
        </p:xfrm>
        <a:graphic>
          <a:graphicData uri="http://schemas.openxmlformats.org/drawingml/2006/chart">
            <c:chart xmlns:c="http://schemas.openxmlformats.org/drawingml/2006/chart" xmlns:r="http://schemas.openxmlformats.org/officeDocument/2006/relationships" r:id="rId3"/>
          </a:graphicData>
        </a:graphic>
      </p:graphicFrame>
      <p:sp>
        <p:nvSpPr>
          <p:cNvPr id="10243" name="テキスト ボックス 5"/>
          <p:cNvSpPr txBox="1">
            <a:spLocks noChangeArrowheads="1"/>
          </p:cNvSpPr>
          <p:nvPr/>
        </p:nvSpPr>
        <p:spPr bwMode="auto">
          <a:xfrm>
            <a:off x="-63500" y="260648"/>
            <a:ext cx="86530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entury Schoolbook" pitchFamily="18" charset="0"/>
                <a:ea typeface="ＭＳ Ｐ明朝"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entury Schoolbook" pitchFamily="18" charset="0"/>
                <a:ea typeface="ＭＳ Ｐ明朝"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entury Schoolbook" pitchFamily="18" charset="0"/>
                <a:ea typeface="ＭＳ Ｐ明朝"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entury Schoolbook" pitchFamily="18" charset="0"/>
                <a:ea typeface="ＭＳ Ｐ明朝"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9pPr>
          </a:lstStyle>
          <a:p>
            <a:pPr eaLnBrk="1" hangingPunct="1">
              <a:spcBef>
                <a:spcPct val="0"/>
              </a:spcBef>
              <a:buClrTx/>
              <a:buSzTx/>
              <a:buFontTx/>
              <a:buNone/>
            </a:pPr>
            <a:r>
              <a:rPr lang="ja-JP" altLang="en-US" sz="4000" b="1" dirty="0">
                <a:solidFill>
                  <a:srgbClr val="002060"/>
                </a:solidFill>
                <a:ea typeface="ＤＦ特太ゴシック体" pitchFamily="1" charset="-128"/>
              </a:rPr>
              <a:t>　</a:t>
            </a:r>
            <a:r>
              <a:rPr lang="ja-JP" altLang="en-US" sz="4000" dirty="0" smtClean="0">
                <a:solidFill>
                  <a:srgbClr val="002060"/>
                </a:solidFill>
                <a:latin typeface="HGP創英角ｺﾞｼｯｸUB" panose="020B0900000000000000" pitchFamily="50" charset="-128"/>
                <a:ea typeface="HGP創英角ｺﾞｼｯｸUB" panose="020B0900000000000000" pitchFamily="50" charset="-128"/>
              </a:rPr>
              <a:t>どのくらいケータイを持ってるの？</a:t>
            </a:r>
            <a:endParaRPr lang="ja-JP" altLang="en-US" sz="4000" dirty="0">
              <a:solidFill>
                <a:srgbClr val="002060"/>
              </a:solidFill>
              <a:latin typeface="HGP創英角ｺﾞｼｯｸUB" panose="020B0900000000000000" pitchFamily="50" charset="-128"/>
              <a:ea typeface="HGP創英角ｺﾞｼｯｸUB" panose="020B0900000000000000" pitchFamily="50" charset="-128"/>
            </a:endParaRPr>
          </a:p>
        </p:txBody>
      </p:sp>
      <p:sp>
        <p:nvSpPr>
          <p:cNvPr id="2" name="テキスト ボックス 7"/>
          <p:cNvSpPr txBox="1">
            <a:spLocks noChangeArrowheads="1"/>
          </p:cNvSpPr>
          <p:nvPr/>
        </p:nvSpPr>
        <p:spPr bwMode="auto">
          <a:xfrm>
            <a:off x="228600" y="4813024"/>
            <a:ext cx="7871792" cy="1600438"/>
          </a:xfrm>
          <a:prstGeom prst="rect">
            <a:avLst/>
          </a:prstGeom>
          <a:solidFill>
            <a:srgbClr val="FFFFFF"/>
          </a:solidFill>
          <a:ln w="9525">
            <a:solidFill>
              <a:schemeClr val="bg1"/>
            </a:solidFill>
            <a:miter lim="800000"/>
            <a:headEnd/>
            <a:tailEnd/>
          </a:ln>
        </p:spPr>
        <p:txBody>
          <a:bodyPr wrap="square">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entury Schoolbook" pitchFamily="18" charset="0"/>
                <a:ea typeface="ＭＳ Ｐ明朝"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entury Schoolbook" pitchFamily="18" charset="0"/>
                <a:ea typeface="ＭＳ Ｐ明朝"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entury Schoolbook" pitchFamily="18" charset="0"/>
                <a:ea typeface="ＭＳ Ｐ明朝"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entury Schoolbook" pitchFamily="18" charset="0"/>
                <a:ea typeface="ＭＳ Ｐ明朝"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9pPr>
          </a:lstStyle>
          <a:p>
            <a:pPr eaLnBrk="1" hangingPunct="1">
              <a:spcBef>
                <a:spcPct val="0"/>
              </a:spcBef>
              <a:buClrTx/>
              <a:buSzTx/>
              <a:buFontTx/>
              <a:buNone/>
            </a:pPr>
            <a:r>
              <a:rPr lang="ja-JP" altLang="en-US" sz="3600" dirty="0">
                <a:ea typeface="ＤＦ特太ゴシック体" pitchFamily="1" charset="-128"/>
              </a:rPr>
              <a:t>   </a:t>
            </a:r>
            <a:r>
              <a:rPr lang="ja-JP" altLang="en-US" sz="3600" dirty="0" smtClean="0">
                <a:latin typeface="HGP創英角ｺﾞｼｯｸUB" panose="020B0900000000000000" pitchFamily="50" charset="-128"/>
                <a:ea typeface="HGP創英角ｺﾞｼｯｸUB" panose="020B0900000000000000" pitchFamily="50" charset="-128"/>
              </a:rPr>
              <a:t>小学生</a:t>
            </a:r>
            <a:r>
              <a:rPr lang="ja-JP" altLang="en-US" sz="3600" dirty="0" smtClean="0">
                <a:solidFill>
                  <a:srgbClr val="0000FF"/>
                </a:solidFill>
                <a:latin typeface="HGP創英角ｺﾞｼｯｸUB" panose="020B0900000000000000" pitchFamily="50" charset="-128"/>
                <a:ea typeface="HGP創英角ｺﾞｼｯｸUB" panose="020B0900000000000000" pitchFamily="50" charset="-128"/>
              </a:rPr>
              <a:t> </a:t>
            </a:r>
            <a:r>
              <a:rPr lang="ja-JP" altLang="en-US" sz="4400" dirty="0" smtClean="0">
                <a:solidFill>
                  <a:srgbClr val="0000FF"/>
                </a:solidFill>
                <a:latin typeface="HGP創英角ｺﾞｼｯｸUB" panose="020B0900000000000000" pitchFamily="50" charset="-128"/>
                <a:ea typeface="HGP創英角ｺﾞｼｯｸUB" panose="020B0900000000000000" pitchFamily="50" charset="-128"/>
              </a:rPr>
              <a:t>約４割</a:t>
            </a:r>
            <a:r>
              <a:rPr lang="ja-JP" altLang="en-US" sz="5400" dirty="0">
                <a:solidFill>
                  <a:srgbClr val="0000FF"/>
                </a:solidFill>
                <a:latin typeface="HGP創英角ｺﾞｼｯｸUB" panose="020B0900000000000000" pitchFamily="50" charset="-128"/>
                <a:ea typeface="HGP創英角ｺﾞｼｯｸUB" panose="020B0900000000000000" pitchFamily="50" charset="-128"/>
              </a:rPr>
              <a:t>　</a:t>
            </a:r>
            <a:r>
              <a:rPr lang="ja-JP" altLang="en-US" sz="3600" dirty="0">
                <a:latin typeface="HGP創英角ｺﾞｼｯｸUB" panose="020B0900000000000000" pitchFamily="50" charset="-128"/>
                <a:ea typeface="HGP創英角ｺﾞｼｯｸUB" panose="020B0900000000000000" pitchFamily="50" charset="-128"/>
              </a:rPr>
              <a:t>中学生</a:t>
            </a:r>
            <a:r>
              <a:rPr lang="ja-JP" altLang="en-US" sz="3600" dirty="0">
                <a:solidFill>
                  <a:srgbClr val="0000FF"/>
                </a:solidFill>
                <a:latin typeface="HGP創英角ｺﾞｼｯｸUB" panose="020B0900000000000000" pitchFamily="50" charset="-128"/>
                <a:ea typeface="HGP創英角ｺﾞｼｯｸUB" panose="020B0900000000000000" pitchFamily="50" charset="-128"/>
              </a:rPr>
              <a:t> </a:t>
            </a:r>
            <a:r>
              <a:rPr lang="ja-JP" altLang="en-US" sz="4400" dirty="0">
                <a:solidFill>
                  <a:srgbClr val="0000FF"/>
                </a:solidFill>
                <a:latin typeface="HGP創英角ｺﾞｼｯｸUB" panose="020B0900000000000000" pitchFamily="50" charset="-128"/>
                <a:ea typeface="HGP創英角ｺﾞｼｯｸUB" panose="020B0900000000000000" pitchFamily="50" charset="-128"/>
              </a:rPr>
              <a:t>約</a:t>
            </a:r>
            <a:r>
              <a:rPr lang="ja-JP" altLang="en-US" sz="4400" dirty="0" smtClean="0">
                <a:solidFill>
                  <a:srgbClr val="0000FF"/>
                </a:solidFill>
                <a:latin typeface="HGP創英角ｺﾞｼｯｸUB" panose="020B0900000000000000" pitchFamily="50" charset="-128"/>
                <a:ea typeface="HGP創英角ｺﾞｼｯｸUB" panose="020B0900000000000000" pitchFamily="50" charset="-128"/>
              </a:rPr>
              <a:t>７割</a:t>
            </a:r>
            <a:endParaRPr lang="en-US" altLang="ja-JP" sz="4400" dirty="0" smtClean="0">
              <a:solidFill>
                <a:srgbClr val="0000FF"/>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ClrTx/>
              <a:buSzTx/>
              <a:buFontTx/>
              <a:buNone/>
            </a:pPr>
            <a:r>
              <a:rPr lang="ja-JP" altLang="en-US" sz="4400" dirty="0">
                <a:solidFill>
                  <a:srgbClr val="0000FF"/>
                </a:solidFill>
                <a:latin typeface="HGP創英角ｺﾞｼｯｸUB" panose="020B0900000000000000" pitchFamily="50" charset="-128"/>
                <a:ea typeface="HGP創英角ｺﾞｼｯｸUB" panose="020B0900000000000000" pitchFamily="50" charset="-128"/>
              </a:rPr>
              <a:t>　</a:t>
            </a:r>
            <a:r>
              <a:rPr lang="ja-JP" altLang="en-US" sz="4400" dirty="0" smtClean="0">
                <a:solidFill>
                  <a:srgbClr val="0000FF"/>
                </a:solidFill>
                <a:latin typeface="HGP創英角ｺﾞｼｯｸUB" panose="020B0900000000000000" pitchFamily="50" charset="-128"/>
                <a:ea typeface="HGP創英角ｺﾞｼｯｸUB" panose="020B0900000000000000" pitchFamily="50" charset="-128"/>
              </a:rPr>
              <a:t>　　</a:t>
            </a:r>
            <a:r>
              <a:rPr lang="ja-JP" altLang="en-US" sz="3600" dirty="0" smtClean="0">
                <a:latin typeface="HGP創英角ｺﾞｼｯｸUB" panose="020B0900000000000000" pitchFamily="50" charset="-128"/>
                <a:ea typeface="HGP創英角ｺﾞｼｯｸUB" panose="020B0900000000000000" pitchFamily="50" charset="-128"/>
              </a:rPr>
              <a:t>高校生</a:t>
            </a:r>
            <a:r>
              <a:rPr lang="ja-JP" altLang="en-US" sz="4400" dirty="0" smtClean="0">
                <a:solidFill>
                  <a:srgbClr val="0000FF"/>
                </a:solidFill>
                <a:latin typeface="HGP創英角ｺﾞｼｯｸUB" panose="020B0900000000000000" pitchFamily="50" charset="-128"/>
                <a:ea typeface="HGP創英角ｺﾞｼｯｸUB" panose="020B0900000000000000" pitchFamily="50" charset="-128"/>
              </a:rPr>
              <a:t>ほぼ</a:t>
            </a:r>
            <a:r>
              <a:rPr lang="en-US" altLang="ja-JP" sz="4400" dirty="0" smtClean="0">
                <a:solidFill>
                  <a:srgbClr val="0000FF"/>
                </a:solidFill>
                <a:latin typeface="HGP創英角ｺﾞｼｯｸUB" panose="020B0900000000000000" pitchFamily="50" charset="-128"/>
                <a:ea typeface="HGP創英角ｺﾞｼｯｸUB" panose="020B0900000000000000" pitchFamily="50" charset="-128"/>
              </a:rPr>
              <a:t>10</a:t>
            </a:r>
            <a:r>
              <a:rPr lang="ja-JP" altLang="en-US" sz="4400" dirty="0" smtClean="0">
                <a:solidFill>
                  <a:srgbClr val="0000FF"/>
                </a:solidFill>
                <a:latin typeface="HGP創英角ｺﾞｼｯｸUB" panose="020B0900000000000000" pitchFamily="50" charset="-128"/>
                <a:ea typeface="HGP創英角ｺﾞｼｯｸUB" panose="020B0900000000000000" pitchFamily="50" charset="-128"/>
              </a:rPr>
              <a:t>割</a:t>
            </a:r>
            <a:r>
              <a:rPr lang="ja-JP" altLang="en-US" dirty="0" smtClean="0">
                <a:solidFill>
                  <a:srgbClr val="0000FF"/>
                </a:solidFill>
                <a:latin typeface="HGP創英角ｺﾞｼｯｸUB" panose="020B0900000000000000" pitchFamily="50" charset="-128"/>
                <a:ea typeface="HGP創英角ｺﾞｼｯｸUB" panose="020B0900000000000000" pitchFamily="50" charset="-128"/>
              </a:rPr>
              <a:t>    </a:t>
            </a:r>
            <a:endParaRPr lang="ja-JP" altLang="en-US" sz="2800" dirty="0">
              <a:solidFill>
                <a:srgbClr val="0000FF"/>
              </a:solidFill>
              <a:latin typeface="HGP創英角ｺﾞｼｯｸUB" panose="020B0900000000000000" pitchFamily="50" charset="-128"/>
              <a:ea typeface="HGP創英角ｺﾞｼｯｸUB" panose="020B0900000000000000" pitchFamily="50" charset="-128"/>
            </a:endParaRPr>
          </a:p>
        </p:txBody>
      </p:sp>
      <p:sp>
        <p:nvSpPr>
          <p:cNvPr id="9" name="正方形/長方形 8"/>
          <p:cNvSpPr/>
          <p:nvPr/>
        </p:nvSpPr>
        <p:spPr>
          <a:xfrm>
            <a:off x="228600" y="6365837"/>
            <a:ext cx="8471061" cy="369332"/>
          </a:xfrm>
          <a:prstGeom prst="rect">
            <a:avLst/>
          </a:prstGeom>
        </p:spPr>
        <p:txBody>
          <a:bodyPr wrap="square">
            <a:spAutoFit/>
          </a:bodyPr>
          <a:lstStyle/>
          <a:p>
            <a:r>
              <a:rPr lang="ja-JP" altLang="en-US" dirty="0" smtClean="0">
                <a:ea typeface="ＤＦ特太ゴシック体" pitchFamily="1" charset="-128"/>
              </a:rPr>
              <a:t>平成</a:t>
            </a:r>
            <a:r>
              <a:rPr lang="en-US" altLang="ja-JP" dirty="0" smtClean="0">
                <a:ea typeface="ＤＦ特太ゴシック体" pitchFamily="1" charset="-128"/>
              </a:rPr>
              <a:t>30</a:t>
            </a:r>
            <a:r>
              <a:rPr lang="ja-JP" altLang="en-US" dirty="0" smtClean="0">
                <a:ea typeface="ＤＦ特太ゴシック体" pitchFamily="1" charset="-128"/>
              </a:rPr>
              <a:t>年度</a:t>
            </a:r>
            <a:r>
              <a:rPr lang="ja-JP" altLang="en-US" dirty="0">
                <a:ea typeface="ＤＦ特太ゴシック体" pitchFamily="1" charset="-128"/>
              </a:rPr>
              <a:t>「スマートフォン等の使用に関する実態調査」（三重県教育委員会）</a:t>
            </a:r>
            <a:endParaRPr lang="ja-JP" altLang="en-US" dirty="0"/>
          </a:p>
        </p:txBody>
      </p:sp>
    </p:spTree>
    <p:extLst>
      <p:ext uri="{BB962C8B-B14F-4D97-AF65-F5344CB8AC3E}">
        <p14:creationId xmlns:p14="http://schemas.microsoft.com/office/powerpoint/2010/main" val="1245837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p:cNvGraphicFramePr>
            <a:graphicFrameLocks/>
          </p:cNvGraphicFramePr>
          <p:nvPr>
            <p:extLst>
              <p:ext uri="{D42A27DB-BD31-4B8C-83A1-F6EECF244321}">
                <p14:modId xmlns:p14="http://schemas.microsoft.com/office/powerpoint/2010/main" val="2399889489"/>
              </p:ext>
            </p:extLst>
          </p:nvPr>
        </p:nvGraphicFramePr>
        <p:xfrm>
          <a:off x="76200" y="1052736"/>
          <a:ext cx="8960296" cy="5328592"/>
        </p:xfrm>
        <a:graphic>
          <a:graphicData uri="http://schemas.openxmlformats.org/drawingml/2006/chart">
            <c:chart xmlns:c="http://schemas.openxmlformats.org/drawingml/2006/chart" xmlns:r="http://schemas.openxmlformats.org/officeDocument/2006/relationships" r:id="rId3"/>
          </a:graphicData>
        </a:graphic>
      </p:graphicFrame>
      <p:sp>
        <p:nvSpPr>
          <p:cNvPr id="13315" name="テキスト ボックス 6"/>
          <p:cNvSpPr txBox="1">
            <a:spLocks noChangeArrowheads="1"/>
          </p:cNvSpPr>
          <p:nvPr/>
        </p:nvSpPr>
        <p:spPr bwMode="auto">
          <a:xfrm>
            <a:off x="-63500" y="152400"/>
            <a:ext cx="87360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entury Schoolbook" pitchFamily="18" charset="0"/>
                <a:ea typeface="ＭＳ Ｐ明朝"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entury Schoolbook" pitchFamily="18" charset="0"/>
                <a:ea typeface="ＭＳ Ｐ明朝"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entury Schoolbook" pitchFamily="18" charset="0"/>
                <a:ea typeface="ＭＳ Ｐ明朝"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entury Schoolbook" pitchFamily="18" charset="0"/>
                <a:ea typeface="ＭＳ Ｐ明朝"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9pPr>
          </a:lstStyle>
          <a:p>
            <a:pPr eaLnBrk="1" hangingPunct="1">
              <a:spcBef>
                <a:spcPct val="0"/>
              </a:spcBef>
              <a:buClrTx/>
              <a:buSzTx/>
              <a:buFontTx/>
              <a:buNone/>
            </a:pPr>
            <a:r>
              <a:rPr lang="ja-JP" altLang="en-US" sz="4000" dirty="0">
                <a:ea typeface="ＤＦ特太ゴシック体" pitchFamily="1" charset="-128"/>
              </a:rPr>
              <a:t>　</a:t>
            </a:r>
            <a:r>
              <a:rPr lang="ja-JP" altLang="en-US" sz="4000" dirty="0" smtClean="0">
                <a:solidFill>
                  <a:srgbClr val="002060"/>
                </a:solidFill>
                <a:latin typeface="HGP創英角ｺﾞｼｯｸUB" panose="020B0900000000000000" pitchFamily="50" charset="-128"/>
                <a:ea typeface="HGP創英角ｺﾞｼｯｸUB" panose="020B0900000000000000" pitchFamily="50" charset="-128"/>
              </a:rPr>
              <a:t>どのくらいケータイを使っているの？</a:t>
            </a:r>
            <a:endParaRPr lang="ja-JP" altLang="en-US" sz="3600" dirty="0">
              <a:solidFill>
                <a:srgbClr val="002060"/>
              </a:solidFill>
              <a:latin typeface="HGP創英角ｺﾞｼｯｸUB" panose="020B0900000000000000" pitchFamily="50" charset="-128"/>
              <a:ea typeface="HGP創英角ｺﾞｼｯｸUB" panose="020B0900000000000000" pitchFamily="50" charset="-128"/>
            </a:endParaRPr>
          </a:p>
        </p:txBody>
      </p:sp>
      <p:sp>
        <p:nvSpPr>
          <p:cNvPr id="13320" name="テキスト ボックス 11"/>
          <p:cNvSpPr txBox="1">
            <a:spLocks noChangeArrowheads="1"/>
          </p:cNvSpPr>
          <p:nvPr/>
        </p:nvSpPr>
        <p:spPr bwMode="auto">
          <a:xfrm>
            <a:off x="328613" y="955675"/>
            <a:ext cx="7937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entury Schoolbook" pitchFamily="18" charset="0"/>
                <a:ea typeface="ＭＳ Ｐ明朝"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entury Schoolbook" pitchFamily="18" charset="0"/>
                <a:ea typeface="ＭＳ Ｐ明朝"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entury Schoolbook" pitchFamily="18" charset="0"/>
                <a:ea typeface="ＭＳ Ｐ明朝"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entury Schoolbook" pitchFamily="18" charset="0"/>
                <a:ea typeface="ＭＳ Ｐ明朝"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9pPr>
          </a:lstStyle>
          <a:p>
            <a:pPr eaLnBrk="1" hangingPunct="1">
              <a:spcBef>
                <a:spcPct val="0"/>
              </a:spcBef>
              <a:buClrTx/>
              <a:buSzTx/>
              <a:buFontTx/>
              <a:buNone/>
            </a:pPr>
            <a:r>
              <a:rPr lang="ja-JP" altLang="en-US" sz="2800" dirty="0">
                <a:solidFill>
                  <a:srgbClr val="0000FF"/>
                </a:solidFill>
                <a:latin typeface="HGP創英角ｺﾞｼｯｸUB" panose="020B0900000000000000" pitchFamily="50" charset="-128"/>
                <a:ea typeface="HGP創英角ｺﾞｼｯｸUB" panose="020B0900000000000000" pitchFamily="50" charset="-128"/>
              </a:rPr>
              <a:t>ケータイを１日に２時間以上使用している割合</a:t>
            </a:r>
          </a:p>
        </p:txBody>
      </p:sp>
      <p:sp>
        <p:nvSpPr>
          <p:cNvPr id="12" name="正方形/長方形 11"/>
          <p:cNvSpPr/>
          <p:nvPr/>
        </p:nvSpPr>
        <p:spPr>
          <a:xfrm>
            <a:off x="61832" y="6495256"/>
            <a:ext cx="8471061" cy="369332"/>
          </a:xfrm>
          <a:prstGeom prst="rect">
            <a:avLst/>
          </a:prstGeom>
        </p:spPr>
        <p:txBody>
          <a:bodyPr wrap="square">
            <a:spAutoFit/>
          </a:bodyPr>
          <a:lstStyle/>
          <a:p>
            <a:r>
              <a:rPr lang="ja-JP" altLang="en-US" dirty="0" smtClean="0">
                <a:ea typeface="ＤＦ特太ゴシック体" pitchFamily="1" charset="-128"/>
              </a:rPr>
              <a:t>平成</a:t>
            </a:r>
            <a:r>
              <a:rPr lang="en-US" altLang="ja-JP" dirty="0" smtClean="0">
                <a:ea typeface="ＤＦ特太ゴシック体" pitchFamily="1" charset="-128"/>
              </a:rPr>
              <a:t>30</a:t>
            </a:r>
            <a:r>
              <a:rPr lang="ja-JP" altLang="en-US" dirty="0" smtClean="0">
                <a:ea typeface="ＤＦ特太ゴシック体" pitchFamily="1" charset="-128"/>
              </a:rPr>
              <a:t>年度</a:t>
            </a:r>
            <a:r>
              <a:rPr lang="ja-JP" altLang="en-US" dirty="0">
                <a:ea typeface="ＤＦ特太ゴシック体" pitchFamily="1" charset="-128"/>
              </a:rPr>
              <a:t>「スマートフォン等の使用に関する実態調査」（三重県教育委員会）</a:t>
            </a:r>
            <a:endParaRPr lang="ja-JP" altLang="en-US" dirty="0"/>
          </a:p>
        </p:txBody>
      </p:sp>
      <p:pic>
        <p:nvPicPr>
          <p:cNvPr id="15" name="Picture 2" descr="寝床でスマートフォンを使っている人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561064"/>
            <a:ext cx="2213526" cy="2011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42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20"/>
                                        </p:tgtEl>
                                        <p:attrNameLst>
                                          <p:attrName>style.visibility</p:attrName>
                                        </p:attrNameLst>
                                      </p:cBhvr>
                                      <p:to>
                                        <p:strVal val="visible"/>
                                      </p:to>
                                    </p:set>
                                    <p:animEffect transition="in" filter="fade">
                                      <p:cBhvr>
                                        <p:cTn id="7" dur="500"/>
                                        <p:tgtEl>
                                          <p:spTgt spid="133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33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a:spLocks noChangeArrowheads="1"/>
          </p:cNvSpPr>
          <p:nvPr/>
        </p:nvSpPr>
        <p:spPr bwMode="auto">
          <a:xfrm>
            <a:off x="108384" y="169333"/>
            <a:ext cx="87360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entury Schoolbook" pitchFamily="18" charset="0"/>
                <a:ea typeface="ＭＳ Ｐ明朝"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entury Schoolbook" pitchFamily="18" charset="0"/>
                <a:ea typeface="ＭＳ Ｐ明朝"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entury Schoolbook" pitchFamily="18" charset="0"/>
                <a:ea typeface="ＭＳ Ｐ明朝"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entury Schoolbook" pitchFamily="18" charset="0"/>
                <a:ea typeface="ＭＳ Ｐ明朝"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9pPr>
          </a:lstStyle>
          <a:p>
            <a:pPr eaLnBrk="1" hangingPunct="1">
              <a:spcBef>
                <a:spcPct val="0"/>
              </a:spcBef>
              <a:buClrTx/>
              <a:buSzTx/>
              <a:buFontTx/>
              <a:buNone/>
            </a:pPr>
            <a:r>
              <a:rPr lang="ja-JP" altLang="en-US" sz="4000" dirty="0">
                <a:ea typeface="ＤＦ特太ゴシック体" pitchFamily="1" charset="-128"/>
              </a:rPr>
              <a:t>　</a:t>
            </a:r>
            <a:r>
              <a:rPr lang="ja-JP" altLang="en-US" sz="3600" dirty="0" smtClean="0">
                <a:solidFill>
                  <a:srgbClr val="002060"/>
                </a:solidFill>
                <a:latin typeface="HGP創英角ｺﾞｼｯｸUB" panose="020B0900000000000000" pitchFamily="50" charset="-128"/>
                <a:ea typeface="HGP創英角ｺﾞｼｯｸUB" panose="020B0900000000000000" pitchFamily="50" charset="-128"/>
              </a:rPr>
              <a:t>ケータイの使用時間と学力との関係</a:t>
            </a:r>
            <a:endParaRPr lang="ja-JP" altLang="en-US" sz="3600" dirty="0">
              <a:solidFill>
                <a:srgbClr val="002060"/>
              </a:solidFill>
              <a:latin typeface="HGP創英角ｺﾞｼｯｸUB" panose="020B0900000000000000" pitchFamily="50" charset="-128"/>
              <a:ea typeface="HGP創英角ｺﾞｼｯｸUB" panose="020B0900000000000000" pitchFamily="50" charset="-128"/>
            </a:endParaRPr>
          </a:p>
        </p:txBody>
      </p:sp>
      <p:grpSp>
        <p:nvGrpSpPr>
          <p:cNvPr id="2" name="グループ化 1"/>
          <p:cNvGrpSpPr/>
          <p:nvPr/>
        </p:nvGrpSpPr>
        <p:grpSpPr>
          <a:xfrm>
            <a:off x="108384" y="1159925"/>
            <a:ext cx="8182570" cy="5461375"/>
            <a:chOff x="108384" y="1159925"/>
            <a:chExt cx="8182570" cy="5461375"/>
          </a:xfrm>
        </p:grpSpPr>
        <p:grpSp>
          <p:nvGrpSpPr>
            <p:cNvPr id="10" name="グループ化 9"/>
            <p:cNvGrpSpPr/>
            <p:nvPr/>
          </p:nvGrpSpPr>
          <p:grpSpPr>
            <a:xfrm>
              <a:off x="442082" y="1159925"/>
              <a:ext cx="7848872" cy="5461375"/>
              <a:chOff x="442082" y="1124744"/>
              <a:chExt cx="7848872" cy="5461375"/>
            </a:xfrm>
          </p:grpSpPr>
          <p:graphicFrame>
            <p:nvGraphicFramePr>
              <p:cNvPr id="3" name="グラフ 2"/>
              <p:cNvGraphicFramePr>
                <a:graphicFrameLocks/>
              </p:cNvGraphicFramePr>
              <p:nvPr>
                <p:extLst>
                  <p:ext uri="{D42A27DB-BD31-4B8C-83A1-F6EECF244321}">
                    <p14:modId xmlns:p14="http://schemas.microsoft.com/office/powerpoint/2010/main" val="4101077278"/>
                  </p:ext>
                </p:extLst>
              </p:nvPr>
            </p:nvGraphicFramePr>
            <p:xfrm>
              <a:off x="442082" y="1124744"/>
              <a:ext cx="7848872"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4" name="正方形/長方形 3"/>
              <p:cNvSpPr/>
              <p:nvPr/>
            </p:nvSpPr>
            <p:spPr>
              <a:xfrm>
                <a:off x="1392086" y="6216787"/>
                <a:ext cx="5941050" cy="369332"/>
              </a:xfrm>
              <a:prstGeom prst="rect">
                <a:avLst/>
              </a:prstGeom>
            </p:spPr>
            <p:txBody>
              <a:bodyPr wrap="none">
                <a:spAutoFit/>
              </a:bodyPr>
              <a:lstStyle/>
              <a:p>
                <a:r>
                  <a:rPr lang="ja-JP" altLang="en-US" dirty="0" smtClean="0"/>
                  <a:t>「平成２９年度</a:t>
                </a:r>
                <a:r>
                  <a:rPr lang="ja-JP" altLang="en-US" dirty="0"/>
                  <a:t>　全国学力・学習状況</a:t>
                </a:r>
                <a:r>
                  <a:rPr lang="ja-JP" altLang="en-US" dirty="0" smtClean="0"/>
                  <a:t>調査」</a:t>
                </a:r>
                <a:r>
                  <a:rPr lang="en-US" altLang="ja-JP" dirty="0" smtClean="0"/>
                  <a:t>(</a:t>
                </a:r>
                <a:r>
                  <a:rPr lang="ja-JP" altLang="en-US" dirty="0" smtClean="0"/>
                  <a:t>文部科学省）より</a:t>
                </a:r>
                <a:endParaRPr lang="ja-JP" altLang="en-US" dirty="0"/>
              </a:p>
            </p:txBody>
          </p:sp>
        </p:grpSp>
        <p:pic>
          <p:nvPicPr>
            <p:cNvPr id="9" name="Picture 2" descr="勉強が分からない男の子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384" y="4825314"/>
              <a:ext cx="1512168" cy="15121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3396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1"/>
          <p:cNvSpPr txBox="1">
            <a:spLocks noChangeArrowheads="1"/>
          </p:cNvSpPr>
          <p:nvPr/>
        </p:nvSpPr>
        <p:spPr bwMode="auto">
          <a:xfrm>
            <a:off x="0" y="333375"/>
            <a:ext cx="89102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entury Schoolbook" pitchFamily="18" charset="0"/>
                <a:ea typeface="ＭＳ Ｐ明朝"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entury Schoolbook" pitchFamily="18" charset="0"/>
                <a:ea typeface="ＭＳ Ｐ明朝"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entury Schoolbook" pitchFamily="18" charset="0"/>
                <a:ea typeface="ＭＳ Ｐ明朝"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entury Schoolbook" pitchFamily="18" charset="0"/>
                <a:ea typeface="ＭＳ Ｐ明朝"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9pPr>
          </a:lstStyle>
          <a:p>
            <a:pPr eaLnBrk="1" hangingPunct="1">
              <a:spcBef>
                <a:spcPct val="0"/>
              </a:spcBef>
              <a:buClrTx/>
              <a:buSzTx/>
              <a:buFontTx/>
              <a:buNone/>
            </a:pPr>
            <a:r>
              <a:rPr lang="ja-JP" altLang="en-US" sz="4000" dirty="0" smtClean="0">
                <a:solidFill>
                  <a:srgbClr val="002060"/>
                </a:solidFill>
                <a:latin typeface="HGS創英角ｺﾞｼｯｸUB" panose="020B0900000000000000" pitchFamily="50" charset="-128"/>
                <a:ea typeface="HGS創英角ｺﾞｼｯｸUB" panose="020B0900000000000000" pitchFamily="50" charset="-128"/>
              </a:rPr>
              <a:t>どのようにケータイを使っている？</a:t>
            </a:r>
            <a:endParaRPr lang="ja-JP" altLang="en-US" sz="4000" dirty="0">
              <a:solidFill>
                <a:srgbClr val="002060"/>
              </a:solidFill>
              <a:latin typeface="HGS創英角ｺﾞｼｯｸUB" panose="020B0900000000000000" pitchFamily="50" charset="-128"/>
              <a:ea typeface="HGS創英角ｺﾞｼｯｸUB" panose="020B0900000000000000" pitchFamily="50" charset="-128"/>
            </a:endParaRPr>
          </a:p>
        </p:txBody>
      </p:sp>
      <p:sp>
        <p:nvSpPr>
          <p:cNvPr id="5" name="テキスト ボックス 4"/>
          <p:cNvSpPr txBox="1">
            <a:spLocks noChangeArrowheads="1"/>
          </p:cNvSpPr>
          <p:nvPr/>
        </p:nvSpPr>
        <p:spPr bwMode="auto">
          <a:xfrm>
            <a:off x="611560" y="1813868"/>
            <a:ext cx="3448050" cy="1569660"/>
          </a:xfrm>
          <a:prstGeom prst="rect">
            <a:avLst/>
          </a:prstGeom>
          <a:solidFill>
            <a:srgbClr val="00B050"/>
          </a:solidFill>
          <a:ln>
            <a:noFill/>
          </a:ln>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defRPr/>
            </a:pPr>
            <a:r>
              <a:rPr lang="ja-JP" altLang="en-US" sz="2400" dirty="0" smtClean="0">
                <a:solidFill>
                  <a:srgbClr val="FFC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小学生 ～</a:t>
            </a:r>
            <a:r>
              <a:rPr lang="ja-JP" altLang="en-US" sz="2400" dirty="0" smtClean="0">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lang="ja-JP" altLang="en-US" dirty="0" smtClean="0">
                <a:solidFill>
                  <a:srgbClr val="FF0000"/>
                </a:solidFill>
                <a:latin typeface="HGP創英角ｺﾞｼｯｸUB" panose="020B0900000000000000" pitchFamily="50" charset="-128"/>
                <a:ea typeface="HGP創英角ｺﾞｼｯｸUB" panose="020B0900000000000000" pitchFamily="50" charset="-128"/>
              </a:rPr>
              <a:t>　</a:t>
            </a:r>
          </a:p>
          <a:p>
            <a:pPr algn="ctr" eaLnBrk="1" hangingPunct="1">
              <a:defRPr/>
            </a:pPr>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動画サイト 　（</a:t>
            </a:r>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63.1</a:t>
            </a:r>
            <a:r>
              <a:rPr lang="en-US" altLang="ja-JP" sz="240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a:t>
            </a:r>
            <a:endParaRPr lang="en-US" altLang="ja-JP" sz="2400" dirty="0" smtClean="0">
              <a:solidFill>
                <a:schemeClr val="bg1"/>
              </a:solidFill>
              <a:latin typeface="HGP創英角ｺﾞｼｯｸUB" panose="020B0900000000000000" pitchFamily="50" charset="-128"/>
              <a:ea typeface="HGP創英角ｺﾞｼｯｸUB" panose="020B0900000000000000" pitchFamily="50" charset="-128"/>
            </a:endParaRPr>
          </a:p>
          <a:p>
            <a:pPr algn="ctr" eaLnBrk="1" hangingPunct="1">
              <a:defRPr/>
            </a:pPr>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メール　（</a:t>
            </a:r>
            <a:r>
              <a:rPr lang="en-US" altLang="ja-JP" sz="2400" dirty="0" smtClean="0">
                <a:solidFill>
                  <a:schemeClr val="bg1"/>
                </a:solidFill>
                <a:latin typeface="HGP創英角ｺﾞｼｯｸUB" panose="020B0900000000000000" pitchFamily="50" charset="-128"/>
                <a:ea typeface="HGP創英角ｺﾞｼｯｸUB" panose="020B0900000000000000" pitchFamily="50" charset="-128"/>
              </a:rPr>
              <a:t>43.1%</a:t>
            </a:r>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a:t>
            </a:r>
            <a:endParaRPr lang="en-US" altLang="ja-JP" sz="2400" dirty="0" smtClean="0">
              <a:solidFill>
                <a:schemeClr val="bg1"/>
              </a:solidFill>
              <a:latin typeface="HGP創英角ｺﾞｼｯｸUB" panose="020B0900000000000000" pitchFamily="50" charset="-128"/>
              <a:ea typeface="HGP創英角ｺﾞｼｯｸUB" panose="020B0900000000000000" pitchFamily="50" charset="-128"/>
            </a:endParaRPr>
          </a:p>
          <a:p>
            <a:pPr algn="ctr" eaLnBrk="1" hangingPunct="1">
              <a:defRPr/>
            </a:pPr>
            <a:r>
              <a:rPr lang="en-US" altLang="ja-JP" sz="2400" dirty="0" smtClean="0">
                <a:solidFill>
                  <a:schemeClr val="bg1"/>
                </a:solidFill>
                <a:latin typeface="HGP創英角ｺﾞｼｯｸUB" panose="020B0900000000000000" pitchFamily="50" charset="-128"/>
                <a:ea typeface="HGP創英角ｺﾞｼｯｸUB" panose="020B0900000000000000" pitchFamily="50" charset="-128"/>
              </a:rPr>
              <a:t> LINE</a:t>
            </a:r>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　（</a:t>
            </a:r>
            <a:r>
              <a:rPr lang="en-US" altLang="ja-JP" sz="2400" dirty="0" smtClean="0">
                <a:solidFill>
                  <a:schemeClr val="bg1"/>
                </a:solidFill>
                <a:latin typeface="HGP創英角ｺﾞｼｯｸUB" panose="020B0900000000000000" pitchFamily="50" charset="-128"/>
                <a:ea typeface="HGP創英角ｺﾞｼｯｸUB" panose="020B0900000000000000" pitchFamily="50" charset="-128"/>
              </a:rPr>
              <a:t>42.0%</a:t>
            </a:r>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a:t>
            </a:r>
            <a:endParaRPr lang="en-US" altLang="ja-JP" sz="2400" dirty="0" smtClean="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6" name="テキスト ボックス 4"/>
          <p:cNvSpPr txBox="1">
            <a:spLocks noChangeArrowheads="1"/>
          </p:cNvSpPr>
          <p:nvPr/>
        </p:nvSpPr>
        <p:spPr bwMode="auto">
          <a:xfrm>
            <a:off x="4531991" y="1444536"/>
            <a:ext cx="3547442" cy="1938992"/>
          </a:xfrm>
          <a:prstGeom prst="rect">
            <a:avLst/>
          </a:prstGeom>
          <a:solidFill>
            <a:srgbClr val="FFC000"/>
          </a:solidFill>
          <a:ln>
            <a:noFill/>
          </a:ln>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defRPr/>
            </a:pPr>
            <a:r>
              <a:rPr lang="ja-JP" altLang="en-US" sz="2400" dirty="0" smtClean="0">
                <a:solidFill>
                  <a:srgbClr val="FF0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中学生 ～</a:t>
            </a:r>
            <a:r>
              <a:rPr lang="ja-JP" altLang="en-US" sz="2400" dirty="0" smtClean="0">
                <a:solidFill>
                  <a:srgbClr val="FFC000"/>
                </a:solidFill>
                <a:latin typeface="HGP創英角ｺﾞｼｯｸUB" panose="020B0900000000000000" pitchFamily="50" charset="-128"/>
                <a:ea typeface="HGP創英角ｺﾞｼｯｸUB" panose="020B0900000000000000" pitchFamily="50" charset="-128"/>
              </a:rPr>
              <a:t>　</a:t>
            </a:r>
            <a:r>
              <a:rPr lang="ja-JP" altLang="en-US" dirty="0" smtClean="0">
                <a:solidFill>
                  <a:srgbClr val="FF6600"/>
                </a:solidFill>
                <a:latin typeface="HGP創英角ｺﾞｼｯｸUB" panose="020B0900000000000000" pitchFamily="50" charset="-128"/>
                <a:ea typeface="HGP創英角ｺﾞｼｯｸUB" panose="020B0900000000000000" pitchFamily="50" charset="-128"/>
              </a:rPr>
              <a:t>　</a:t>
            </a:r>
          </a:p>
          <a:p>
            <a:pPr algn="ctr" eaLnBrk="1" hangingPunct="1">
              <a:defRPr/>
            </a:pPr>
            <a:r>
              <a:rPr lang="en-US" altLang="zh-TW" sz="2400" dirty="0">
                <a:solidFill>
                  <a:schemeClr val="bg1"/>
                </a:solidFill>
                <a:latin typeface="HGP創英角ｺﾞｼｯｸUB" panose="020B0900000000000000" pitchFamily="50" charset="-128"/>
                <a:ea typeface="HGP創英角ｺﾞｼｯｸUB" panose="020B0900000000000000" pitchFamily="50" charset="-128"/>
              </a:rPr>
              <a:t>LINE   </a:t>
            </a:r>
            <a:r>
              <a:rPr lang="zh-TW" altLang="en-US" sz="2400" dirty="0">
                <a:solidFill>
                  <a:schemeClr val="bg1"/>
                </a:solidFill>
                <a:latin typeface="HGP創英角ｺﾞｼｯｸUB" panose="020B0900000000000000" pitchFamily="50" charset="-128"/>
                <a:ea typeface="HGP創英角ｺﾞｼｯｸUB" panose="020B0900000000000000" pitchFamily="50" charset="-128"/>
              </a:rPr>
              <a:t>（</a:t>
            </a:r>
            <a:r>
              <a:rPr lang="en-US" altLang="zh-TW" sz="2400" dirty="0" smtClean="0">
                <a:solidFill>
                  <a:schemeClr val="bg1"/>
                </a:solidFill>
                <a:latin typeface="HGP創英角ｺﾞｼｯｸUB" panose="020B0900000000000000" pitchFamily="50" charset="-128"/>
                <a:ea typeface="HGP創英角ｺﾞｼｯｸUB" panose="020B0900000000000000" pitchFamily="50" charset="-128"/>
              </a:rPr>
              <a:t>88.0</a:t>
            </a:r>
            <a:r>
              <a:rPr lang="en-US" altLang="ja-JP" sz="2400" dirty="0" smtClean="0">
                <a:solidFill>
                  <a:schemeClr val="bg1"/>
                </a:solidFill>
                <a:latin typeface="HGP創英角ｺﾞｼｯｸUB" panose="020B0900000000000000" pitchFamily="50" charset="-128"/>
                <a:ea typeface="HGP創英角ｺﾞｼｯｸUB" panose="020B0900000000000000" pitchFamily="50" charset="-128"/>
              </a:rPr>
              <a:t>%</a:t>
            </a:r>
            <a:r>
              <a:rPr lang="zh-TW" altLang="en-US" sz="2400" dirty="0" smtClean="0">
                <a:solidFill>
                  <a:schemeClr val="bg1"/>
                </a:solidFill>
                <a:latin typeface="HGP創英角ｺﾞｼｯｸUB" panose="020B0900000000000000" pitchFamily="50" charset="-128"/>
                <a:ea typeface="HGP創英角ｺﾞｼｯｸUB" panose="020B0900000000000000" pitchFamily="50" charset="-128"/>
              </a:rPr>
              <a:t>）</a:t>
            </a:r>
            <a:endParaRPr lang="en-US" altLang="zh-TW" sz="2400" dirty="0" smtClean="0">
              <a:solidFill>
                <a:schemeClr val="bg1"/>
              </a:solidFill>
              <a:latin typeface="HGP創英角ｺﾞｼｯｸUB" panose="020B0900000000000000" pitchFamily="50" charset="-128"/>
              <a:ea typeface="HGP創英角ｺﾞｼｯｸUB" panose="020B0900000000000000" pitchFamily="50" charset="-128"/>
            </a:endParaRPr>
          </a:p>
          <a:p>
            <a:pPr algn="ctr" eaLnBrk="1" hangingPunct="1">
              <a:defRPr/>
            </a:pPr>
            <a:r>
              <a:rPr lang="zh-TW" altLang="en-US" sz="2400" dirty="0" smtClean="0">
                <a:solidFill>
                  <a:schemeClr val="bg1"/>
                </a:solidFill>
                <a:latin typeface="HGP創英角ｺﾞｼｯｸUB" panose="020B0900000000000000" pitchFamily="50" charset="-128"/>
                <a:ea typeface="HGP創英角ｺﾞｼｯｸUB" panose="020B0900000000000000" pitchFamily="50" charset="-128"/>
              </a:rPr>
              <a:t>動画</a:t>
            </a:r>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サイト</a:t>
            </a:r>
            <a:r>
              <a:rPr lang="zh-TW" altLang="en-US" sz="2400" dirty="0" smtClean="0">
                <a:solidFill>
                  <a:schemeClr val="bg1"/>
                </a:solidFill>
                <a:latin typeface="HGP創英角ｺﾞｼｯｸUB" panose="020B0900000000000000" pitchFamily="50" charset="-128"/>
                <a:ea typeface="HGP創英角ｺﾞｼｯｸUB" panose="020B0900000000000000" pitchFamily="50" charset="-128"/>
              </a:rPr>
              <a:t>   （</a:t>
            </a:r>
            <a:r>
              <a:rPr lang="en-US" altLang="ja-JP" sz="2400" dirty="0" smtClean="0">
                <a:solidFill>
                  <a:schemeClr val="bg1"/>
                </a:solidFill>
                <a:latin typeface="HGP創英角ｺﾞｼｯｸUB" panose="020B0900000000000000" pitchFamily="50" charset="-128"/>
                <a:ea typeface="HGP創英角ｺﾞｼｯｸUB" panose="020B0900000000000000" pitchFamily="50" charset="-128"/>
              </a:rPr>
              <a:t>77.9%</a:t>
            </a:r>
            <a:r>
              <a:rPr lang="zh-TW" altLang="en-US" sz="2400" dirty="0" smtClean="0">
                <a:solidFill>
                  <a:schemeClr val="bg1"/>
                </a:solidFill>
                <a:latin typeface="HGP創英角ｺﾞｼｯｸUB" panose="020B0900000000000000" pitchFamily="50" charset="-128"/>
                <a:ea typeface="HGP創英角ｺﾞｼｯｸUB" panose="020B0900000000000000" pitchFamily="50" charset="-128"/>
              </a:rPr>
              <a:t>）</a:t>
            </a:r>
            <a:endParaRPr lang="zh-TW" altLang="en-US" sz="2400" dirty="0">
              <a:solidFill>
                <a:schemeClr val="bg1"/>
              </a:solidFill>
              <a:latin typeface="HGP創英角ｺﾞｼｯｸUB" panose="020B0900000000000000" pitchFamily="50" charset="-128"/>
              <a:ea typeface="HGP創英角ｺﾞｼｯｸUB" panose="020B0900000000000000" pitchFamily="50" charset="-128"/>
            </a:endParaRPr>
          </a:p>
          <a:p>
            <a:pPr algn="ctr" eaLnBrk="1" hangingPunct="1">
              <a:defRPr/>
            </a:pPr>
            <a:r>
              <a:rPr lang="en-US" altLang="ja-JP" sz="2400" dirty="0" smtClean="0">
                <a:solidFill>
                  <a:schemeClr val="bg1"/>
                </a:solidFill>
                <a:latin typeface="HGP創英角ｺﾞｼｯｸUB" panose="020B0900000000000000" pitchFamily="50" charset="-128"/>
                <a:ea typeface="HGP創英角ｺﾞｼｯｸUB" panose="020B0900000000000000" pitchFamily="50" charset="-128"/>
              </a:rPr>
              <a:t>Twitter</a:t>
            </a:r>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　（</a:t>
            </a:r>
            <a:r>
              <a:rPr lang="en-US" altLang="ja-JP" sz="2400" dirty="0" smtClean="0">
                <a:solidFill>
                  <a:schemeClr val="bg1"/>
                </a:solidFill>
                <a:latin typeface="HGP創英角ｺﾞｼｯｸUB" panose="020B0900000000000000" pitchFamily="50" charset="-128"/>
                <a:ea typeface="HGP創英角ｺﾞｼｯｸUB" panose="020B0900000000000000" pitchFamily="50" charset="-128"/>
              </a:rPr>
              <a:t>35.8%</a:t>
            </a:r>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 </a:t>
            </a:r>
            <a:endParaRPr lang="en-US" altLang="ja-JP" sz="2400" dirty="0" smtClean="0">
              <a:solidFill>
                <a:schemeClr val="bg1"/>
              </a:solidFill>
              <a:latin typeface="HGP創英角ｺﾞｼｯｸUB" panose="020B0900000000000000" pitchFamily="50" charset="-128"/>
              <a:ea typeface="HGP創英角ｺﾞｼｯｸUB" panose="020B0900000000000000" pitchFamily="50" charset="-128"/>
            </a:endParaRPr>
          </a:p>
          <a:p>
            <a:pPr algn="ctr" eaLnBrk="1" hangingPunct="1">
              <a:defRPr/>
            </a:pPr>
            <a:r>
              <a:rPr lang="en-US" altLang="ja-JP" sz="2400" dirty="0" smtClean="0">
                <a:solidFill>
                  <a:schemeClr val="bg1"/>
                </a:solidFill>
                <a:latin typeface="HGP創英角ｺﾞｼｯｸUB" panose="020B0900000000000000" pitchFamily="50" charset="-128"/>
                <a:ea typeface="HGP創英角ｺﾞｼｯｸUB" panose="020B0900000000000000" pitchFamily="50" charset="-128"/>
              </a:rPr>
              <a:t>Instagram</a:t>
            </a:r>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　（</a:t>
            </a:r>
            <a:r>
              <a:rPr lang="en-US" altLang="ja-JP" sz="2400" dirty="0" smtClean="0">
                <a:solidFill>
                  <a:schemeClr val="bg1"/>
                </a:solidFill>
                <a:latin typeface="HGP創英角ｺﾞｼｯｸUB" panose="020B0900000000000000" pitchFamily="50" charset="-128"/>
                <a:ea typeface="HGP創英角ｺﾞｼｯｸUB" panose="020B0900000000000000" pitchFamily="50" charset="-128"/>
              </a:rPr>
              <a:t>21.1%</a:t>
            </a:r>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a:t>
            </a:r>
            <a:endParaRPr lang="en-US" altLang="ja-JP" sz="2400" dirty="0" smtClean="0">
              <a:latin typeface="HGP創英角ｺﾞｼｯｸUB" panose="020B0900000000000000" pitchFamily="50" charset="-128"/>
              <a:ea typeface="HGP創英角ｺﾞｼｯｸUB" panose="020B0900000000000000" pitchFamily="50" charset="-128"/>
            </a:endParaRPr>
          </a:p>
        </p:txBody>
      </p:sp>
      <p:sp>
        <p:nvSpPr>
          <p:cNvPr id="7" name="テキスト ボックス 4"/>
          <p:cNvSpPr txBox="1">
            <a:spLocks noChangeArrowheads="1"/>
          </p:cNvSpPr>
          <p:nvPr/>
        </p:nvSpPr>
        <p:spPr bwMode="auto">
          <a:xfrm>
            <a:off x="2533328" y="3645024"/>
            <a:ext cx="3997325" cy="1938992"/>
          </a:xfrm>
          <a:prstGeom prst="rect">
            <a:avLst/>
          </a:prstGeom>
          <a:solidFill>
            <a:srgbClr val="0070C0"/>
          </a:solidFill>
          <a:ln>
            <a:noFill/>
          </a:ln>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defRPr/>
            </a:pPr>
            <a:r>
              <a:rPr lang="ja-JP" altLang="en-US" sz="2400" dirty="0" smtClean="0">
                <a:solidFill>
                  <a:srgbClr val="FF00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  </a:t>
            </a:r>
            <a:r>
              <a:rPr lang="ja-JP" altLang="en-US" sz="2400" dirty="0" smtClean="0">
                <a:solidFill>
                  <a:srgbClr val="FFC000"/>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高校生 ～</a:t>
            </a:r>
            <a:r>
              <a:rPr lang="ja-JP" altLang="en-US" sz="2400" dirty="0" smtClean="0">
                <a:solidFill>
                  <a:srgbClr val="FF0000"/>
                </a:solidFill>
                <a:latin typeface="HGP創英角ｺﾞｼｯｸUB" panose="020B0900000000000000" pitchFamily="50" charset="-128"/>
                <a:ea typeface="HGP創英角ｺﾞｼｯｸUB" panose="020B09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a:t>
            </a:r>
          </a:p>
          <a:p>
            <a:pPr algn="ctr" eaLnBrk="1" hangingPunct="1">
              <a:defRPr/>
            </a:pPr>
            <a:r>
              <a:rPr lang="en-US" altLang="zh-TW" sz="2400" dirty="0" smtClean="0">
                <a:solidFill>
                  <a:schemeClr val="bg1"/>
                </a:solidFill>
                <a:latin typeface="HGP創英角ｺﾞｼｯｸUB" panose="020B0900000000000000" pitchFamily="50" charset="-128"/>
                <a:ea typeface="HGP創英角ｺﾞｼｯｸUB" panose="020B0900000000000000" pitchFamily="50" charset="-128"/>
              </a:rPr>
              <a:t>LINE   </a:t>
            </a:r>
            <a:r>
              <a:rPr lang="zh-TW" altLang="en-US" sz="2400" dirty="0">
                <a:solidFill>
                  <a:schemeClr val="bg1"/>
                </a:solidFill>
                <a:latin typeface="HGP創英角ｺﾞｼｯｸUB" panose="020B0900000000000000" pitchFamily="50" charset="-128"/>
                <a:ea typeface="HGP創英角ｺﾞｼｯｸUB" panose="020B0900000000000000" pitchFamily="50" charset="-128"/>
              </a:rPr>
              <a:t>（</a:t>
            </a:r>
            <a:r>
              <a:rPr lang="en-US" altLang="zh-TW" sz="2400" dirty="0" smtClean="0">
                <a:solidFill>
                  <a:schemeClr val="bg1"/>
                </a:solidFill>
                <a:latin typeface="HGP創英角ｺﾞｼｯｸUB" panose="020B0900000000000000" pitchFamily="50" charset="-128"/>
                <a:ea typeface="HGP創英角ｺﾞｼｯｸUB" panose="020B0900000000000000" pitchFamily="50" charset="-128"/>
              </a:rPr>
              <a:t>8</a:t>
            </a:r>
            <a:r>
              <a:rPr lang="en-US" altLang="ja-JP" sz="2400" dirty="0" smtClean="0">
                <a:solidFill>
                  <a:schemeClr val="bg1"/>
                </a:solidFill>
                <a:latin typeface="HGP創英角ｺﾞｼｯｸUB" panose="020B0900000000000000" pitchFamily="50" charset="-128"/>
                <a:ea typeface="HGP創英角ｺﾞｼｯｸUB" panose="020B0900000000000000" pitchFamily="50" charset="-128"/>
              </a:rPr>
              <a:t>7</a:t>
            </a:r>
            <a:r>
              <a:rPr lang="en-US" altLang="zh-TW" sz="2400" dirty="0" smtClean="0">
                <a:solidFill>
                  <a:schemeClr val="bg1"/>
                </a:solidFill>
                <a:latin typeface="HGP創英角ｺﾞｼｯｸUB" panose="020B0900000000000000" pitchFamily="50" charset="-128"/>
                <a:ea typeface="HGP創英角ｺﾞｼｯｸUB" panose="020B0900000000000000" pitchFamily="50" charset="-128"/>
              </a:rPr>
              <a:t>.0</a:t>
            </a:r>
            <a:r>
              <a:rPr lang="en-US" altLang="ja-JP" sz="2400" dirty="0" smtClean="0">
                <a:solidFill>
                  <a:schemeClr val="bg1"/>
                </a:solidFill>
                <a:latin typeface="HGP創英角ｺﾞｼｯｸUB" panose="020B0900000000000000" pitchFamily="50" charset="-128"/>
                <a:ea typeface="HGP創英角ｺﾞｼｯｸUB" panose="020B0900000000000000" pitchFamily="50" charset="-128"/>
              </a:rPr>
              <a:t>%</a:t>
            </a:r>
            <a:r>
              <a:rPr lang="zh-TW" altLang="en-US" sz="2400" dirty="0" smtClean="0">
                <a:solidFill>
                  <a:schemeClr val="bg1"/>
                </a:solidFill>
                <a:latin typeface="HGP創英角ｺﾞｼｯｸUB" panose="020B0900000000000000" pitchFamily="50" charset="-128"/>
                <a:ea typeface="HGP創英角ｺﾞｼｯｸUB" panose="020B0900000000000000" pitchFamily="50" charset="-128"/>
              </a:rPr>
              <a:t>）</a:t>
            </a:r>
            <a:endParaRPr lang="en-US" altLang="zh-TW" sz="2400" dirty="0">
              <a:solidFill>
                <a:schemeClr val="bg1"/>
              </a:solidFill>
              <a:latin typeface="HGP創英角ｺﾞｼｯｸUB" panose="020B0900000000000000" pitchFamily="50" charset="-128"/>
              <a:ea typeface="HGP創英角ｺﾞｼｯｸUB" panose="020B0900000000000000" pitchFamily="50" charset="-128"/>
            </a:endParaRPr>
          </a:p>
          <a:p>
            <a:pPr algn="ctr" eaLnBrk="1" hangingPunct="1">
              <a:defRPr/>
            </a:pPr>
            <a:r>
              <a:rPr lang="zh-TW" altLang="en-US" sz="2400" dirty="0" smtClean="0">
                <a:solidFill>
                  <a:schemeClr val="bg1"/>
                </a:solidFill>
                <a:latin typeface="HGP創英角ｺﾞｼｯｸUB" panose="020B0900000000000000" pitchFamily="50" charset="-128"/>
                <a:ea typeface="HGP創英角ｺﾞｼｯｸUB" panose="020B0900000000000000" pitchFamily="50" charset="-128"/>
              </a:rPr>
              <a:t>動画</a:t>
            </a:r>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サイト</a:t>
            </a:r>
            <a:r>
              <a:rPr lang="zh-TW" altLang="en-US" sz="2400" dirty="0" smtClean="0">
                <a:solidFill>
                  <a:schemeClr val="bg1"/>
                </a:solidFill>
                <a:latin typeface="HGP創英角ｺﾞｼｯｸUB" panose="020B0900000000000000" pitchFamily="50" charset="-128"/>
                <a:ea typeface="HGP創英角ｺﾞｼｯｸUB" panose="020B0900000000000000" pitchFamily="50" charset="-128"/>
              </a:rPr>
              <a:t>   （</a:t>
            </a:r>
            <a:r>
              <a:rPr lang="en-US" altLang="ja-JP" sz="2400" dirty="0" smtClean="0">
                <a:solidFill>
                  <a:schemeClr val="bg1"/>
                </a:solidFill>
                <a:latin typeface="HGP創英角ｺﾞｼｯｸUB" panose="020B0900000000000000" pitchFamily="50" charset="-128"/>
                <a:ea typeface="HGP創英角ｺﾞｼｯｸUB" panose="020B0900000000000000" pitchFamily="50" charset="-128"/>
              </a:rPr>
              <a:t>68.3%</a:t>
            </a:r>
            <a:r>
              <a:rPr lang="zh-TW" altLang="en-US" sz="2400" dirty="0" smtClean="0">
                <a:solidFill>
                  <a:schemeClr val="bg1"/>
                </a:solidFill>
                <a:latin typeface="HGP創英角ｺﾞｼｯｸUB" panose="020B0900000000000000" pitchFamily="50" charset="-128"/>
                <a:ea typeface="HGP創英角ｺﾞｼｯｸUB" panose="020B0900000000000000" pitchFamily="50" charset="-128"/>
              </a:rPr>
              <a:t>）</a:t>
            </a:r>
            <a:endParaRPr lang="zh-TW" altLang="en-US" sz="2400" dirty="0">
              <a:solidFill>
                <a:schemeClr val="bg1"/>
              </a:solidFill>
              <a:latin typeface="HGP創英角ｺﾞｼｯｸUB" panose="020B0900000000000000" pitchFamily="50" charset="-128"/>
              <a:ea typeface="HGP創英角ｺﾞｼｯｸUB" panose="020B0900000000000000" pitchFamily="50" charset="-128"/>
            </a:endParaRPr>
          </a:p>
          <a:p>
            <a:pPr algn="ctr" eaLnBrk="1" hangingPunct="1">
              <a:defRPr/>
            </a:pPr>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Twitter</a:t>
            </a:r>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a:t>
            </a:r>
            <a:r>
              <a:rPr lang="en-US" altLang="ja-JP" sz="2400" dirty="0" smtClean="0">
                <a:solidFill>
                  <a:schemeClr val="bg1"/>
                </a:solidFill>
                <a:latin typeface="HGP創英角ｺﾞｼｯｸUB" panose="020B0900000000000000" pitchFamily="50" charset="-128"/>
                <a:ea typeface="HGP創英角ｺﾞｼｯｸUB" panose="020B0900000000000000" pitchFamily="50" charset="-128"/>
              </a:rPr>
              <a:t>67.3%</a:t>
            </a:r>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 </a:t>
            </a:r>
            <a:endParaRPr lang="en-US" altLang="ja-JP" sz="2400" dirty="0">
              <a:solidFill>
                <a:schemeClr val="bg1"/>
              </a:solidFill>
              <a:latin typeface="HGP創英角ｺﾞｼｯｸUB" panose="020B0900000000000000" pitchFamily="50" charset="-128"/>
              <a:ea typeface="HGP創英角ｺﾞｼｯｸUB" panose="020B0900000000000000" pitchFamily="50" charset="-128"/>
            </a:endParaRPr>
          </a:p>
          <a:p>
            <a:pPr algn="ctr" eaLnBrk="1" hangingPunct="1">
              <a:defRPr/>
            </a:pPr>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Instagram</a:t>
            </a:r>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a:t>
            </a:r>
            <a:r>
              <a:rPr lang="en-US" altLang="ja-JP" sz="2400" dirty="0" smtClean="0">
                <a:solidFill>
                  <a:schemeClr val="bg1"/>
                </a:solidFill>
                <a:latin typeface="HGP創英角ｺﾞｼｯｸUB" panose="020B0900000000000000" pitchFamily="50" charset="-128"/>
                <a:ea typeface="HGP創英角ｺﾞｼｯｸUB" panose="020B0900000000000000" pitchFamily="50" charset="-128"/>
              </a:rPr>
              <a:t>47.1%</a:t>
            </a:r>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a:t>
            </a:r>
            <a:endParaRPr lang="ja-JP" altLang="en-US" sz="24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a:xfrm>
            <a:off x="68263" y="6181171"/>
            <a:ext cx="8471061" cy="369332"/>
          </a:xfrm>
          <a:prstGeom prst="rect">
            <a:avLst/>
          </a:prstGeom>
        </p:spPr>
        <p:txBody>
          <a:bodyPr wrap="square">
            <a:spAutoFit/>
          </a:bodyPr>
          <a:lstStyle/>
          <a:p>
            <a:r>
              <a:rPr lang="ja-JP" altLang="en-US" dirty="0" smtClean="0">
                <a:ea typeface="ＤＦ特太ゴシック体" pitchFamily="1" charset="-128"/>
              </a:rPr>
              <a:t>平成</a:t>
            </a:r>
            <a:r>
              <a:rPr lang="en-US" altLang="ja-JP" dirty="0" smtClean="0">
                <a:ea typeface="ＤＦ特太ゴシック体" pitchFamily="1" charset="-128"/>
              </a:rPr>
              <a:t>29</a:t>
            </a:r>
            <a:r>
              <a:rPr lang="ja-JP" altLang="en-US" dirty="0" smtClean="0">
                <a:ea typeface="ＤＦ特太ゴシック体" pitchFamily="1" charset="-128"/>
              </a:rPr>
              <a:t>年度</a:t>
            </a:r>
            <a:r>
              <a:rPr lang="ja-JP" altLang="en-US" dirty="0">
                <a:ea typeface="ＤＦ特太ゴシック体" pitchFamily="1" charset="-128"/>
              </a:rPr>
              <a:t>「スマートフォン等の使用に関する実態調査」（三重県教育委員会）</a:t>
            </a:r>
            <a:endParaRPr lang="ja-JP" altLang="en-US" dirty="0"/>
          </a:p>
        </p:txBody>
      </p:sp>
    </p:spTree>
    <p:extLst>
      <p:ext uri="{BB962C8B-B14F-4D97-AF65-F5344CB8AC3E}">
        <p14:creationId xmlns:p14="http://schemas.microsoft.com/office/powerpoint/2010/main" val="115492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テキスト ボックス 1"/>
          <p:cNvSpPr txBox="1">
            <a:spLocks noChangeArrowheads="1"/>
          </p:cNvSpPr>
          <p:nvPr/>
        </p:nvSpPr>
        <p:spPr bwMode="auto">
          <a:xfrm>
            <a:off x="-63500" y="285750"/>
            <a:ext cx="8736013" cy="111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entury Schoolbook" pitchFamily="18" charset="0"/>
                <a:ea typeface="ＭＳ Ｐ明朝"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entury Schoolbook" pitchFamily="18" charset="0"/>
                <a:ea typeface="ＭＳ Ｐ明朝"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entury Schoolbook" pitchFamily="18" charset="0"/>
                <a:ea typeface="ＭＳ Ｐ明朝"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entury Schoolbook" pitchFamily="18" charset="0"/>
                <a:ea typeface="ＭＳ Ｐ明朝"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9pPr>
          </a:lstStyle>
          <a:p>
            <a:pPr eaLnBrk="1" hangingPunct="1">
              <a:lnSpc>
                <a:spcPts val="4000"/>
              </a:lnSpc>
              <a:spcBef>
                <a:spcPct val="0"/>
              </a:spcBef>
              <a:buClrTx/>
              <a:buSzTx/>
              <a:buFontTx/>
              <a:buNone/>
            </a:pPr>
            <a:r>
              <a:rPr lang="ja-JP" altLang="en-US" sz="4400" dirty="0" smtClean="0">
                <a:solidFill>
                  <a:srgbClr val="FF0000"/>
                </a:solidFill>
                <a:ea typeface="ＤＦ特太ゴシック体" pitchFamily="1" charset="-128"/>
              </a:rPr>
              <a:t>　</a:t>
            </a:r>
            <a:r>
              <a:rPr lang="ja-JP" altLang="en-US" sz="4000" dirty="0" smtClean="0">
                <a:solidFill>
                  <a:srgbClr val="002060"/>
                </a:solidFill>
                <a:latin typeface="HG創英角ｺﾞｼｯｸUB" panose="020B0909000000000000" pitchFamily="49" charset="-128"/>
                <a:ea typeface="HG創英角ｺﾞｼｯｸUB" panose="020B0909000000000000" pitchFamily="49" charset="-128"/>
              </a:rPr>
              <a:t>ケータイ</a:t>
            </a:r>
            <a:r>
              <a:rPr lang="ja-JP" altLang="en-US" sz="4000" dirty="0">
                <a:solidFill>
                  <a:srgbClr val="002060"/>
                </a:solidFill>
                <a:latin typeface="HG創英角ｺﾞｼｯｸUB" panose="020B0909000000000000" pitchFamily="49" charset="-128"/>
                <a:ea typeface="HG創英角ｺﾞｼｯｸUB" panose="020B0909000000000000" pitchFamily="49" charset="-128"/>
              </a:rPr>
              <a:t>を使用して</a:t>
            </a:r>
            <a:r>
              <a:rPr lang="ja-JP" altLang="en-US" sz="4000" dirty="0" smtClean="0">
                <a:solidFill>
                  <a:srgbClr val="002060"/>
                </a:solidFill>
                <a:latin typeface="HG創英角ｺﾞｼｯｸUB" panose="020B0909000000000000" pitchFamily="49" charset="-128"/>
                <a:ea typeface="HG創英角ｺﾞｼｯｸUB" panose="020B0909000000000000" pitchFamily="49" charset="-128"/>
              </a:rPr>
              <a:t>いて</a:t>
            </a:r>
            <a:endParaRPr lang="en-US" altLang="ja-JP" sz="4000" dirty="0" smtClean="0">
              <a:solidFill>
                <a:srgbClr val="002060"/>
              </a:solidFill>
              <a:latin typeface="HG創英角ｺﾞｼｯｸUB" panose="020B0909000000000000" pitchFamily="49" charset="-128"/>
              <a:ea typeface="HG創英角ｺﾞｼｯｸUB" panose="020B0909000000000000" pitchFamily="49" charset="-128"/>
            </a:endParaRPr>
          </a:p>
          <a:p>
            <a:pPr eaLnBrk="1" hangingPunct="1">
              <a:lnSpc>
                <a:spcPts val="4000"/>
              </a:lnSpc>
              <a:spcBef>
                <a:spcPct val="0"/>
              </a:spcBef>
              <a:buClrTx/>
              <a:buSzTx/>
              <a:buFontTx/>
              <a:buNone/>
            </a:pPr>
            <a:r>
              <a:rPr lang="ja-JP" altLang="en-US" sz="4000" dirty="0">
                <a:solidFill>
                  <a:srgbClr val="002060"/>
                </a:solidFill>
                <a:latin typeface="HG創英角ｺﾞｼｯｸUB" panose="020B0909000000000000" pitchFamily="49" charset="-128"/>
                <a:ea typeface="HG創英角ｺﾞｼｯｸUB" panose="020B0909000000000000" pitchFamily="49" charset="-128"/>
              </a:rPr>
              <a:t>　</a:t>
            </a:r>
            <a:r>
              <a:rPr lang="ja-JP" altLang="en-US" sz="4000" dirty="0" smtClean="0">
                <a:solidFill>
                  <a:srgbClr val="002060"/>
                </a:solidFill>
                <a:latin typeface="HG創英角ｺﾞｼｯｸUB" panose="020B0909000000000000" pitchFamily="49" charset="-128"/>
                <a:ea typeface="HG創英角ｺﾞｼｯｸUB" panose="020B0909000000000000" pitchFamily="49" charset="-128"/>
              </a:rPr>
              <a:t>　　　　　　　　困ったことは？</a:t>
            </a:r>
            <a:endParaRPr lang="ja-JP" altLang="en-US" sz="4000" dirty="0">
              <a:solidFill>
                <a:srgbClr val="002060"/>
              </a:solidFill>
              <a:latin typeface="HG創英角ｺﾞｼｯｸUB" panose="020B0909000000000000" pitchFamily="49" charset="-128"/>
              <a:ea typeface="HG創英角ｺﾞｼｯｸUB" panose="020B0909000000000000" pitchFamily="49" charset="-128"/>
            </a:endParaRPr>
          </a:p>
        </p:txBody>
      </p:sp>
      <p:sp>
        <p:nvSpPr>
          <p:cNvPr id="15364" name="テキスト ボックス 4"/>
          <p:cNvSpPr txBox="1">
            <a:spLocks noChangeArrowheads="1"/>
          </p:cNvSpPr>
          <p:nvPr/>
        </p:nvSpPr>
        <p:spPr bwMode="auto">
          <a:xfrm>
            <a:off x="661360" y="1574236"/>
            <a:ext cx="7663281" cy="2446824"/>
          </a:xfrm>
          <a:prstGeom prst="rect">
            <a:avLst/>
          </a:prstGeom>
          <a:solidFill>
            <a:srgbClr val="FFFF99"/>
          </a:solidFill>
          <a:ln w="76200" cmpd="thickThin">
            <a:solidFill>
              <a:schemeClr val="tx1"/>
            </a:solidFill>
            <a:miter lim="800000"/>
            <a:headEnd/>
            <a:tailEnd/>
          </a:ln>
        </p:spPr>
        <p:txBody>
          <a:bodyPr wrap="square">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entury Schoolbook" pitchFamily="18" charset="0"/>
                <a:ea typeface="ＭＳ Ｐ明朝"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entury Schoolbook" pitchFamily="18" charset="0"/>
                <a:ea typeface="ＭＳ Ｐ明朝"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entury Schoolbook" pitchFamily="18" charset="0"/>
                <a:ea typeface="ＭＳ Ｐ明朝"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entury Schoolbook" pitchFamily="18" charset="0"/>
                <a:ea typeface="ＭＳ Ｐ明朝"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9pPr>
          </a:lstStyle>
          <a:p>
            <a:pPr eaLnBrk="1" hangingPunct="1">
              <a:spcBef>
                <a:spcPct val="0"/>
              </a:spcBef>
              <a:buClrTx/>
              <a:buSzTx/>
              <a:buFontTx/>
              <a:buNone/>
            </a:pPr>
            <a:endParaRPr lang="en-US" altLang="ja-JP" sz="1400" dirty="0">
              <a:ea typeface="ＤＦ特太ゴシック体" pitchFamily="1" charset="-128"/>
            </a:endParaRPr>
          </a:p>
          <a:p>
            <a:pPr eaLnBrk="1" hangingPunct="1">
              <a:spcBef>
                <a:spcPct val="0"/>
              </a:spcBef>
              <a:buClrTx/>
              <a:buSzTx/>
              <a:buFontTx/>
              <a:buNone/>
            </a:pPr>
            <a:r>
              <a:rPr lang="ja-JP" altLang="en-US" sz="3200" dirty="0" smtClean="0">
                <a:latin typeface="HG創英角ｺﾞｼｯｸUB" panose="020B0909000000000000" pitchFamily="49" charset="-128"/>
                <a:ea typeface="HG創英角ｺﾞｼｯｸUB" panose="020B0909000000000000" pitchFamily="49" charset="-128"/>
              </a:rPr>
              <a:t>トラブルや困ったことがある　　　　　</a:t>
            </a:r>
            <a:r>
              <a:rPr lang="en-US" altLang="ja-JP" sz="3200" dirty="0" smtClean="0">
                <a:latin typeface="HG創英角ｺﾞｼｯｸUB" panose="020B0909000000000000" pitchFamily="49" charset="-128"/>
                <a:ea typeface="HG創英角ｺﾞｼｯｸUB" panose="020B0909000000000000" pitchFamily="49" charset="-128"/>
              </a:rPr>
              <a:t>					</a:t>
            </a:r>
            <a:r>
              <a:rPr lang="ja-JP" altLang="en-US" sz="2800" dirty="0" smtClean="0">
                <a:latin typeface="HG創英角ｺﾞｼｯｸUB" panose="020B0909000000000000" pitchFamily="49" charset="-128"/>
                <a:ea typeface="HG創英角ｺﾞｼｯｸUB" panose="020B0909000000000000" pitchFamily="49" charset="-128"/>
              </a:rPr>
              <a:t>と回答</a:t>
            </a:r>
            <a:r>
              <a:rPr lang="ja-JP" altLang="en-US" sz="2800" dirty="0">
                <a:latin typeface="HG創英角ｺﾞｼｯｸUB" panose="020B0909000000000000" pitchFamily="49" charset="-128"/>
                <a:ea typeface="HG創英角ｺﾞｼｯｸUB" panose="020B0909000000000000" pitchFamily="49" charset="-128"/>
              </a:rPr>
              <a:t>した割合</a:t>
            </a:r>
          </a:p>
          <a:p>
            <a:pPr eaLnBrk="1" hangingPunct="1">
              <a:spcBef>
                <a:spcPct val="0"/>
              </a:spcBef>
              <a:buClrTx/>
              <a:buSzTx/>
              <a:buFontTx/>
              <a:buNone/>
            </a:pPr>
            <a:r>
              <a:rPr lang="ja-JP" altLang="en-US" dirty="0" smtClean="0">
                <a:latin typeface="HG創英角ｺﾞｼｯｸUB" panose="020B0909000000000000" pitchFamily="49" charset="-128"/>
                <a:ea typeface="HG創英角ｺﾞｼｯｸUB" panose="020B0909000000000000" pitchFamily="49" charset="-128"/>
              </a:rPr>
              <a:t>　</a:t>
            </a:r>
            <a:r>
              <a:rPr lang="ja-JP" altLang="en-US" dirty="0">
                <a:latin typeface="HG創英角ｺﾞｼｯｸUB" panose="020B0909000000000000" pitchFamily="49" charset="-128"/>
                <a:ea typeface="HG創英角ｺﾞｼｯｸUB" panose="020B0909000000000000" pitchFamily="49" charset="-128"/>
              </a:rPr>
              <a:t>　</a:t>
            </a:r>
            <a:r>
              <a:rPr lang="ja-JP" altLang="en-US" dirty="0" smtClean="0">
                <a:latin typeface="HG創英角ｺﾞｼｯｸUB" panose="020B0909000000000000" pitchFamily="49" charset="-128"/>
                <a:ea typeface="HG創英角ｺﾞｼｯｸUB" panose="020B0909000000000000" pitchFamily="49" charset="-128"/>
              </a:rPr>
              <a:t>小学生　　　　　中学生　　　　　　高校生</a:t>
            </a:r>
            <a:endParaRPr lang="en-US" altLang="ja-JP" dirty="0" smtClean="0">
              <a:latin typeface="HG創英角ｺﾞｼｯｸUB" panose="020B0909000000000000" pitchFamily="49" charset="-128"/>
              <a:ea typeface="HG創英角ｺﾞｼｯｸUB" panose="020B0909000000000000" pitchFamily="49" charset="-128"/>
            </a:endParaRPr>
          </a:p>
          <a:p>
            <a:pPr eaLnBrk="1" hangingPunct="1">
              <a:spcBef>
                <a:spcPct val="0"/>
              </a:spcBef>
              <a:buClrTx/>
              <a:buSzTx/>
              <a:buFontTx/>
              <a:buNone/>
            </a:pPr>
            <a:r>
              <a:rPr lang="ja-JP" altLang="en-US" sz="1800" dirty="0" smtClean="0">
                <a:solidFill>
                  <a:srgbClr val="0000FF"/>
                </a:solidFill>
                <a:latin typeface="HG創英角ｺﾞｼｯｸUB" panose="020B0909000000000000" pitchFamily="49" charset="-128"/>
                <a:ea typeface="HG創英角ｺﾞｼｯｸUB" panose="020B0909000000000000" pitchFamily="49" charset="-128"/>
              </a:rPr>
              <a:t> 　</a:t>
            </a:r>
            <a:r>
              <a:rPr lang="ja-JP" altLang="en-US" sz="3600" dirty="0">
                <a:solidFill>
                  <a:srgbClr val="0000FF"/>
                </a:solidFill>
                <a:latin typeface="HG創英角ｺﾞｼｯｸUB" panose="020B0909000000000000" pitchFamily="49" charset="-128"/>
                <a:ea typeface="HG創英角ｺﾞｼｯｸUB" panose="020B0909000000000000" pitchFamily="49" charset="-128"/>
              </a:rPr>
              <a:t> </a:t>
            </a:r>
            <a:r>
              <a:rPr lang="en-US" altLang="ja-JP" sz="3600" dirty="0" smtClean="0">
                <a:solidFill>
                  <a:srgbClr val="0000FF"/>
                </a:solidFill>
                <a:latin typeface="HG創英角ｺﾞｼｯｸUB" panose="020B0909000000000000" pitchFamily="49" charset="-128"/>
                <a:ea typeface="HG創英角ｺﾞｼｯｸUB" panose="020B0909000000000000" pitchFamily="49" charset="-128"/>
              </a:rPr>
              <a:t>7.7</a:t>
            </a:r>
            <a:r>
              <a:rPr lang="ja-JP" altLang="en-US" sz="3600" dirty="0" smtClean="0">
                <a:solidFill>
                  <a:srgbClr val="0000FF"/>
                </a:solidFill>
                <a:latin typeface="HG創英角ｺﾞｼｯｸUB" panose="020B0909000000000000" pitchFamily="49" charset="-128"/>
                <a:ea typeface="HG創英角ｺﾞｼｯｸUB" panose="020B0909000000000000" pitchFamily="49" charset="-128"/>
              </a:rPr>
              <a:t>％</a:t>
            </a:r>
            <a:r>
              <a:rPr lang="ja-JP" altLang="en-US" sz="4000" dirty="0" smtClean="0">
                <a:solidFill>
                  <a:srgbClr val="0000FF"/>
                </a:solidFill>
                <a:latin typeface="HG創英角ｺﾞｼｯｸUB" panose="020B0909000000000000" pitchFamily="49" charset="-128"/>
                <a:ea typeface="HG創英角ｺﾞｼｯｸUB" panose="020B0909000000000000" pitchFamily="49" charset="-128"/>
              </a:rPr>
              <a:t>　</a:t>
            </a:r>
            <a:r>
              <a:rPr lang="ja-JP" altLang="en-US" sz="2000" dirty="0" smtClean="0">
                <a:latin typeface="HG創英角ｺﾞｼｯｸUB" panose="020B0909000000000000" pitchFamily="49" charset="-128"/>
                <a:ea typeface="HG創英角ｺﾞｼｯｸUB" panose="020B0909000000000000" pitchFamily="49" charset="-128"/>
              </a:rPr>
              <a:t>　</a:t>
            </a:r>
            <a:r>
              <a:rPr lang="ja-JP" altLang="en-US" sz="1600" dirty="0" smtClean="0">
                <a:solidFill>
                  <a:srgbClr val="0000FF"/>
                </a:solidFill>
                <a:latin typeface="HG創英角ｺﾞｼｯｸUB" panose="020B0909000000000000" pitchFamily="49" charset="-128"/>
                <a:ea typeface="HG創英角ｺﾞｼｯｸUB" panose="020B0909000000000000" pitchFamily="49" charset="-128"/>
              </a:rPr>
              <a:t> </a:t>
            </a:r>
            <a:r>
              <a:rPr lang="ja-JP" altLang="en-US" sz="3600" dirty="0">
                <a:solidFill>
                  <a:srgbClr val="0000FF"/>
                </a:solidFill>
                <a:latin typeface="HG創英角ｺﾞｼｯｸUB" panose="020B0909000000000000" pitchFamily="49" charset="-128"/>
                <a:ea typeface="HG創英角ｺﾞｼｯｸUB" panose="020B0909000000000000" pitchFamily="49" charset="-128"/>
              </a:rPr>
              <a:t> </a:t>
            </a:r>
            <a:r>
              <a:rPr lang="ja-JP" altLang="en-US" sz="3600" dirty="0" smtClean="0">
                <a:solidFill>
                  <a:srgbClr val="0000FF"/>
                </a:solidFill>
                <a:latin typeface="HG創英角ｺﾞｼｯｸUB" panose="020B0909000000000000" pitchFamily="49" charset="-128"/>
                <a:ea typeface="HG創英角ｺﾞｼｯｸUB" panose="020B0909000000000000" pitchFamily="49" charset="-128"/>
              </a:rPr>
              <a:t> </a:t>
            </a:r>
            <a:r>
              <a:rPr lang="en-US" altLang="ja-JP" sz="3600" dirty="0" smtClean="0">
                <a:solidFill>
                  <a:srgbClr val="0000FF"/>
                </a:solidFill>
                <a:latin typeface="HG創英角ｺﾞｼｯｸUB" panose="020B0909000000000000" pitchFamily="49" charset="-128"/>
                <a:ea typeface="HG創英角ｺﾞｼｯｸUB" panose="020B0909000000000000" pitchFamily="49" charset="-128"/>
              </a:rPr>
              <a:t>13.5</a:t>
            </a:r>
            <a:r>
              <a:rPr lang="ja-JP" altLang="en-US" sz="3600" dirty="0" smtClean="0">
                <a:solidFill>
                  <a:srgbClr val="0000FF"/>
                </a:solidFill>
                <a:latin typeface="HG創英角ｺﾞｼｯｸUB" panose="020B0909000000000000" pitchFamily="49" charset="-128"/>
                <a:ea typeface="HG創英角ｺﾞｼｯｸUB" panose="020B0909000000000000" pitchFamily="49" charset="-128"/>
              </a:rPr>
              <a:t>％　    </a:t>
            </a:r>
            <a:r>
              <a:rPr lang="en-US" altLang="ja-JP" sz="3600" dirty="0" smtClean="0">
                <a:solidFill>
                  <a:srgbClr val="0000FF"/>
                </a:solidFill>
                <a:latin typeface="HG創英角ｺﾞｼｯｸUB" panose="020B0909000000000000" pitchFamily="49" charset="-128"/>
                <a:ea typeface="HG創英角ｺﾞｼｯｸUB" panose="020B0909000000000000" pitchFamily="49" charset="-128"/>
              </a:rPr>
              <a:t>13.6</a:t>
            </a:r>
            <a:r>
              <a:rPr lang="ja-JP" altLang="en-US" sz="3600" dirty="0" smtClean="0">
                <a:solidFill>
                  <a:srgbClr val="0000FF"/>
                </a:solidFill>
                <a:latin typeface="HG創英角ｺﾞｼｯｸUB" panose="020B0909000000000000" pitchFamily="49" charset="-128"/>
                <a:ea typeface="HG創英角ｺﾞｼｯｸUB" panose="020B0909000000000000" pitchFamily="49" charset="-128"/>
              </a:rPr>
              <a:t>％</a:t>
            </a:r>
            <a:endParaRPr lang="ja-JP" altLang="en-US" sz="3600" dirty="0">
              <a:solidFill>
                <a:srgbClr val="0000FF"/>
              </a:solidFill>
              <a:latin typeface="HG創英角ｺﾞｼｯｸUB" panose="020B0909000000000000" pitchFamily="49" charset="-128"/>
              <a:ea typeface="HG創英角ｺﾞｼｯｸUB" panose="020B0909000000000000" pitchFamily="49" charset="-128"/>
            </a:endParaRPr>
          </a:p>
          <a:p>
            <a:pPr eaLnBrk="1" hangingPunct="1">
              <a:spcBef>
                <a:spcPct val="0"/>
              </a:spcBef>
              <a:buClrTx/>
              <a:buSzTx/>
              <a:buFontTx/>
              <a:buNone/>
            </a:pPr>
            <a:endParaRPr lang="ja-JP" altLang="en-US" sz="1100" dirty="0">
              <a:solidFill>
                <a:srgbClr val="0000FF"/>
              </a:solidFill>
              <a:ea typeface="ＤＦ特太ゴシック体" pitchFamily="1" charset="-128"/>
            </a:endParaRPr>
          </a:p>
        </p:txBody>
      </p:sp>
      <p:sp>
        <p:nvSpPr>
          <p:cNvPr id="15365" name="テキスト ボックス 5"/>
          <p:cNvSpPr txBox="1">
            <a:spLocks noChangeArrowheads="1"/>
          </p:cNvSpPr>
          <p:nvPr/>
        </p:nvSpPr>
        <p:spPr bwMode="auto">
          <a:xfrm>
            <a:off x="454401" y="4261947"/>
            <a:ext cx="80772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entury Schoolbook" pitchFamily="18" charset="0"/>
                <a:ea typeface="ＭＳ Ｐ明朝"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entury Schoolbook" pitchFamily="18" charset="0"/>
                <a:ea typeface="ＭＳ Ｐ明朝"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entury Schoolbook" pitchFamily="18" charset="0"/>
                <a:ea typeface="ＭＳ Ｐ明朝"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entury Schoolbook" pitchFamily="18" charset="0"/>
                <a:ea typeface="ＭＳ Ｐ明朝"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9pPr>
          </a:lstStyle>
          <a:p>
            <a:pPr eaLnBrk="1" hangingPunct="1">
              <a:spcBef>
                <a:spcPct val="0"/>
              </a:spcBef>
              <a:buClrTx/>
              <a:buSzTx/>
              <a:buFontTx/>
              <a:buNone/>
            </a:pPr>
            <a:r>
              <a:rPr lang="ja-JP" altLang="en-US" sz="3200" b="1" dirty="0" smtClean="0">
                <a:ln w="22225">
                  <a:solidFill>
                    <a:schemeClr val="accent2"/>
                  </a:solidFill>
                  <a:prstDash val="solid"/>
                </a:ln>
                <a:solidFill>
                  <a:schemeClr val="accent2">
                    <a:lumMod val="75000"/>
                  </a:schemeClr>
                </a:solidFill>
                <a:latin typeface="HG創英角ｺﾞｼｯｸUB" panose="020B0909000000000000" pitchFamily="49" charset="-128"/>
                <a:ea typeface="HG創英角ｺﾞｼｯｸUB" panose="020B0909000000000000" pitchFamily="49" charset="-128"/>
              </a:rPr>
              <a:t>「メールやメッセージのやりとりが終わらず、寝不足や勉強に集中できなくなった」</a:t>
            </a:r>
            <a:endParaRPr lang="en-US" altLang="ja-JP" sz="3200" b="1" dirty="0" smtClean="0">
              <a:ln w="22225">
                <a:solidFill>
                  <a:schemeClr val="accent2"/>
                </a:solidFill>
                <a:prstDash val="solid"/>
              </a:ln>
              <a:solidFill>
                <a:schemeClr val="accent2">
                  <a:lumMod val="75000"/>
                </a:schemeClr>
              </a:solidFill>
              <a:latin typeface="HG創英角ｺﾞｼｯｸUB" panose="020B0909000000000000" pitchFamily="49" charset="-128"/>
              <a:ea typeface="HG創英角ｺﾞｼｯｸUB" panose="020B0909000000000000" pitchFamily="49" charset="-128"/>
            </a:endParaRPr>
          </a:p>
          <a:p>
            <a:pPr eaLnBrk="1" hangingPunct="1">
              <a:spcBef>
                <a:spcPct val="0"/>
              </a:spcBef>
              <a:buClrTx/>
              <a:buSzTx/>
              <a:buFontTx/>
              <a:buNone/>
            </a:pPr>
            <a:r>
              <a:rPr lang="ja-JP" altLang="en-US" sz="1200" dirty="0" smtClean="0">
                <a:solidFill>
                  <a:srgbClr val="0000FF"/>
                </a:solidFill>
                <a:latin typeface="HG創英角ｺﾞｼｯｸUB" panose="020B0909000000000000" pitchFamily="49" charset="-128"/>
                <a:ea typeface="HG創英角ｺﾞｼｯｸUB" panose="020B0909000000000000" pitchFamily="49" charset="-128"/>
              </a:rPr>
              <a:t>　　</a:t>
            </a:r>
            <a:endParaRPr lang="en-US" altLang="ja-JP" sz="1200" dirty="0" smtClean="0">
              <a:solidFill>
                <a:srgbClr val="0000FF"/>
              </a:solidFill>
              <a:latin typeface="HG創英角ｺﾞｼｯｸUB" panose="020B0909000000000000" pitchFamily="49" charset="-128"/>
              <a:ea typeface="HG創英角ｺﾞｼｯｸUB" panose="020B0909000000000000" pitchFamily="49" charset="-128"/>
            </a:endParaRPr>
          </a:p>
          <a:p>
            <a:pPr eaLnBrk="1" hangingPunct="1">
              <a:spcBef>
                <a:spcPct val="0"/>
              </a:spcBef>
              <a:buClrTx/>
              <a:buSzTx/>
              <a:buFontTx/>
              <a:buNone/>
            </a:pPr>
            <a:r>
              <a:rPr lang="ja-JP" altLang="en-US" sz="2800" dirty="0" smtClean="0">
                <a:latin typeface="HG創英角ｺﾞｼｯｸUB" panose="020B0909000000000000" pitchFamily="49" charset="-128"/>
                <a:ea typeface="HG創英角ｺﾞｼｯｸUB" panose="020B0909000000000000" pitchFamily="49" charset="-128"/>
              </a:rPr>
              <a:t>　と答えた児童生徒が全校種で最も多くなった。</a:t>
            </a:r>
            <a:endParaRPr lang="en-US" altLang="ja-JP" sz="3200" dirty="0">
              <a:latin typeface="HG創英角ｺﾞｼｯｸUB" panose="020B0909000000000000" pitchFamily="49" charset="-128"/>
              <a:ea typeface="HG創英角ｺﾞｼｯｸUB" panose="020B0909000000000000" pitchFamily="49" charset="-128"/>
            </a:endParaRPr>
          </a:p>
        </p:txBody>
      </p:sp>
      <p:sp>
        <p:nvSpPr>
          <p:cNvPr id="6" name="正方形/長方形 5"/>
          <p:cNvSpPr/>
          <p:nvPr/>
        </p:nvSpPr>
        <p:spPr>
          <a:xfrm>
            <a:off x="68263" y="6365837"/>
            <a:ext cx="8471061" cy="369332"/>
          </a:xfrm>
          <a:prstGeom prst="rect">
            <a:avLst/>
          </a:prstGeom>
        </p:spPr>
        <p:txBody>
          <a:bodyPr wrap="square">
            <a:spAutoFit/>
          </a:bodyPr>
          <a:lstStyle/>
          <a:p>
            <a:r>
              <a:rPr lang="ja-JP" altLang="en-US" dirty="0" smtClean="0">
                <a:ea typeface="ＤＦ特太ゴシック体" pitchFamily="1" charset="-128"/>
              </a:rPr>
              <a:t>平成</a:t>
            </a:r>
            <a:r>
              <a:rPr lang="en-US" altLang="ja-JP" dirty="0" smtClean="0">
                <a:ea typeface="ＤＦ特太ゴシック体" pitchFamily="1" charset="-128"/>
              </a:rPr>
              <a:t>30</a:t>
            </a:r>
            <a:r>
              <a:rPr lang="ja-JP" altLang="en-US" dirty="0" smtClean="0">
                <a:ea typeface="ＤＦ特太ゴシック体" pitchFamily="1" charset="-128"/>
              </a:rPr>
              <a:t>年度</a:t>
            </a:r>
            <a:r>
              <a:rPr lang="ja-JP" altLang="en-US" dirty="0">
                <a:ea typeface="ＤＦ特太ゴシック体" pitchFamily="1" charset="-128"/>
              </a:rPr>
              <a:t>「スマートフォン等の使用に関する実態調査」（三重県教育委員会）</a:t>
            </a:r>
            <a:endParaRPr lang="ja-JP" altLang="en-US" dirty="0"/>
          </a:p>
        </p:txBody>
      </p:sp>
    </p:spTree>
    <p:extLst>
      <p:ext uri="{BB962C8B-B14F-4D97-AF65-F5344CB8AC3E}">
        <p14:creationId xmlns:p14="http://schemas.microsoft.com/office/powerpoint/2010/main" val="2509079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fade">
                                      <p:cBhvr>
                                        <p:cTn id="7" dur="500"/>
                                        <p:tgtEl>
                                          <p:spTgt spid="153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364"/>
                                        </p:tgtEl>
                                        <p:attrNameLst>
                                          <p:attrName>style.visibility</p:attrName>
                                        </p:attrNameLst>
                                      </p:cBhvr>
                                      <p:to>
                                        <p:strVal val="visible"/>
                                      </p:to>
                                    </p:set>
                                    <p:anim calcmode="lin" valueType="num">
                                      <p:cBhvr>
                                        <p:cTn id="12" dur="500" fill="hold"/>
                                        <p:tgtEl>
                                          <p:spTgt spid="15364"/>
                                        </p:tgtEl>
                                        <p:attrNameLst>
                                          <p:attrName>ppt_w</p:attrName>
                                        </p:attrNameLst>
                                      </p:cBhvr>
                                      <p:tavLst>
                                        <p:tav tm="0">
                                          <p:val>
                                            <p:fltVal val="0"/>
                                          </p:val>
                                        </p:tav>
                                        <p:tav tm="100000">
                                          <p:val>
                                            <p:strVal val="#ppt_w"/>
                                          </p:val>
                                        </p:tav>
                                      </p:tavLst>
                                    </p:anim>
                                    <p:anim calcmode="lin" valueType="num">
                                      <p:cBhvr>
                                        <p:cTn id="13" dur="500" fill="hold"/>
                                        <p:tgtEl>
                                          <p:spTgt spid="15364"/>
                                        </p:tgtEl>
                                        <p:attrNameLst>
                                          <p:attrName>ppt_h</p:attrName>
                                        </p:attrNameLst>
                                      </p:cBhvr>
                                      <p:tavLst>
                                        <p:tav tm="0">
                                          <p:val>
                                            <p:fltVal val="0"/>
                                          </p:val>
                                        </p:tav>
                                        <p:tav tm="100000">
                                          <p:val>
                                            <p:strVal val="#ppt_h"/>
                                          </p:val>
                                        </p:tav>
                                      </p:tavLst>
                                    </p:anim>
                                    <p:animEffect transition="in" filter="fade">
                                      <p:cBhvr>
                                        <p:cTn id="14"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153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テキスト ボックス 1"/>
          <p:cNvSpPr txBox="1">
            <a:spLocks noChangeArrowheads="1"/>
          </p:cNvSpPr>
          <p:nvPr/>
        </p:nvSpPr>
        <p:spPr bwMode="auto">
          <a:xfrm>
            <a:off x="-63500" y="285750"/>
            <a:ext cx="8736013" cy="6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entury Schoolbook" pitchFamily="18" charset="0"/>
                <a:ea typeface="ＭＳ Ｐ明朝"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entury Schoolbook" pitchFamily="18" charset="0"/>
                <a:ea typeface="ＭＳ Ｐ明朝"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entury Schoolbook" pitchFamily="18" charset="0"/>
                <a:ea typeface="ＭＳ Ｐ明朝"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entury Schoolbook" pitchFamily="18" charset="0"/>
                <a:ea typeface="ＭＳ Ｐ明朝"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9pPr>
          </a:lstStyle>
          <a:p>
            <a:pPr eaLnBrk="1" hangingPunct="1">
              <a:lnSpc>
                <a:spcPts val="4000"/>
              </a:lnSpc>
              <a:spcBef>
                <a:spcPct val="0"/>
              </a:spcBef>
              <a:buClrTx/>
              <a:buSzTx/>
              <a:buFontTx/>
              <a:buNone/>
            </a:pPr>
            <a:r>
              <a:rPr lang="ja-JP" altLang="en-US" sz="4400" dirty="0" smtClean="0">
                <a:solidFill>
                  <a:srgbClr val="FF0000"/>
                </a:solidFill>
                <a:ea typeface="ＤＦ特太ゴシック体" pitchFamily="1" charset="-128"/>
              </a:rPr>
              <a:t>　</a:t>
            </a:r>
            <a:r>
              <a:rPr lang="ja-JP" altLang="en-US" sz="4400" dirty="0" smtClean="0">
                <a:solidFill>
                  <a:schemeClr val="tx2">
                    <a:lumMod val="75000"/>
                  </a:schemeClr>
                </a:solidFill>
                <a:ea typeface="ＤＦ特太ゴシック体" pitchFamily="1" charset="-128"/>
              </a:rPr>
              <a:t>ネット依存の傾向</a:t>
            </a:r>
            <a:endParaRPr lang="ja-JP" altLang="en-US" sz="4000" dirty="0">
              <a:solidFill>
                <a:schemeClr val="tx2">
                  <a:lumMod val="75000"/>
                </a:schemeClr>
              </a:solidFill>
              <a:latin typeface="HG創英角ｺﾞｼｯｸUB" panose="020B0909000000000000" pitchFamily="49" charset="-128"/>
              <a:ea typeface="HG創英角ｺﾞｼｯｸUB" panose="020B0909000000000000" pitchFamily="49" charset="-128"/>
            </a:endParaRPr>
          </a:p>
        </p:txBody>
      </p:sp>
      <p:sp>
        <p:nvSpPr>
          <p:cNvPr id="15364" name="テキスト ボックス 4"/>
          <p:cNvSpPr txBox="1">
            <a:spLocks noChangeArrowheads="1"/>
          </p:cNvSpPr>
          <p:nvPr/>
        </p:nvSpPr>
        <p:spPr bwMode="auto">
          <a:xfrm>
            <a:off x="755576" y="1069534"/>
            <a:ext cx="7632848" cy="2569934"/>
          </a:xfrm>
          <a:prstGeom prst="rect">
            <a:avLst/>
          </a:prstGeom>
          <a:solidFill>
            <a:srgbClr val="FFFF99"/>
          </a:solidFill>
          <a:ln w="76200" cmpd="thickThin">
            <a:solidFill>
              <a:schemeClr val="tx1"/>
            </a:solidFill>
            <a:miter lim="800000"/>
            <a:headEnd/>
            <a:tailEnd/>
          </a:ln>
        </p:spPr>
        <p:txBody>
          <a:bodyPr wrap="square">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entury Schoolbook" pitchFamily="18" charset="0"/>
                <a:ea typeface="ＭＳ Ｐ明朝"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entury Schoolbook" pitchFamily="18" charset="0"/>
                <a:ea typeface="ＭＳ Ｐ明朝"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entury Schoolbook" pitchFamily="18" charset="0"/>
                <a:ea typeface="ＭＳ Ｐ明朝"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entury Schoolbook" pitchFamily="18" charset="0"/>
                <a:ea typeface="ＭＳ Ｐ明朝"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9pPr>
          </a:lstStyle>
          <a:p>
            <a:pPr eaLnBrk="1" hangingPunct="1">
              <a:spcBef>
                <a:spcPct val="0"/>
              </a:spcBef>
              <a:buClrTx/>
              <a:buSzTx/>
              <a:buFontTx/>
              <a:buNone/>
            </a:pPr>
            <a:endParaRPr lang="en-US" altLang="ja-JP" sz="1400" dirty="0">
              <a:ea typeface="ＤＦ特太ゴシック体" pitchFamily="1" charset="-128"/>
            </a:endParaRPr>
          </a:p>
          <a:p>
            <a:pPr eaLnBrk="1" hangingPunct="1">
              <a:spcBef>
                <a:spcPct val="0"/>
              </a:spcBef>
              <a:buClrTx/>
              <a:buSzTx/>
              <a:buFontTx/>
              <a:buNone/>
            </a:pPr>
            <a:r>
              <a:rPr lang="ja-JP" altLang="en-US" sz="4000" dirty="0" smtClean="0">
                <a:solidFill>
                  <a:srgbClr val="00B050"/>
                </a:solidFill>
                <a:latin typeface="HG創英角ｺﾞｼｯｸUB" panose="020B0909000000000000" pitchFamily="49" charset="-128"/>
                <a:ea typeface="HG創英角ｺﾞｼｯｸUB" panose="020B0909000000000000" pitchFamily="49" charset="-128"/>
              </a:rPr>
              <a:t>「ネットに夢中になっていると　</a:t>
            </a:r>
            <a:endParaRPr lang="en-US" altLang="ja-JP" sz="4000" dirty="0" smtClean="0">
              <a:solidFill>
                <a:srgbClr val="00B050"/>
              </a:solidFill>
              <a:latin typeface="HG創英角ｺﾞｼｯｸUB" panose="020B0909000000000000" pitchFamily="49" charset="-128"/>
              <a:ea typeface="HG創英角ｺﾞｼｯｸUB" panose="020B0909000000000000" pitchFamily="49" charset="-128"/>
            </a:endParaRPr>
          </a:p>
          <a:p>
            <a:pPr eaLnBrk="1" hangingPunct="1">
              <a:spcBef>
                <a:spcPct val="0"/>
              </a:spcBef>
              <a:buClrTx/>
              <a:buSzTx/>
              <a:buFontTx/>
              <a:buNone/>
            </a:pPr>
            <a:r>
              <a:rPr lang="ja-JP" altLang="en-US" sz="4000" dirty="0" smtClean="0">
                <a:solidFill>
                  <a:srgbClr val="00B050"/>
                </a:solidFill>
                <a:latin typeface="HG創英角ｺﾞｼｯｸUB" panose="020B0909000000000000" pitchFamily="49" charset="-128"/>
                <a:ea typeface="HG創英角ｺﾞｼｯｸUB" panose="020B0909000000000000" pitchFamily="49" charset="-128"/>
              </a:rPr>
              <a:t>　感じている」　</a:t>
            </a:r>
            <a:r>
              <a:rPr lang="ja-JP" altLang="en-US" sz="2800" dirty="0" smtClean="0">
                <a:latin typeface="HG創英角ｺﾞｼｯｸUB" panose="020B0909000000000000" pitchFamily="49" charset="-128"/>
                <a:ea typeface="HG創英角ｺﾞｼｯｸUB" panose="020B0909000000000000" pitchFamily="49" charset="-128"/>
              </a:rPr>
              <a:t>と　回答</a:t>
            </a:r>
            <a:r>
              <a:rPr lang="ja-JP" altLang="en-US" sz="2800" dirty="0">
                <a:latin typeface="HG創英角ｺﾞｼｯｸUB" panose="020B0909000000000000" pitchFamily="49" charset="-128"/>
                <a:ea typeface="HG創英角ｺﾞｼｯｸUB" panose="020B0909000000000000" pitchFamily="49" charset="-128"/>
              </a:rPr>
              <a:t>した</a:t>
            </a:r>
            <a:r>
              <a:rPr lang="ja-JP" altLang="en-US" sz="2800" dirty="0" smtClean="0">
                <a:latin typeface="HG創英角ｺﾞｼｯｸUB" panose="020B0909000000000000" pitchFamily="49" charset="-128"/>
                <a:ea typeface="HG創英角ｺﾞｼｯｸUB" panose="020B0909000000000000" pitchFamily="49" charset="-128"/>
              </a:rPr>
              <a:t>割合</a:t>
            </a:r>
            <a:endParaRPr lang="en-US" altLang="ja-JP" sz="2800" dirty="0" smtClean="0">
              <a:latin typeface="HG創英角ｺﾞｼｯｸUB" panose="020B0909000000000000" pitchFamily="49" charset="-128"/>
              <a:ea typeface="HG創英角ｺﾞｼｯｸUB" panose="020B0909000000000000" pitchFamily="49" charset="-128"/>
            </a:endParaRPr>
          </a:p>
          <a:p>
            <a:pPr eaLnBrk="1" hangingPunct="1">
              <a:spcBef>
                <a:spcPct val="0"/>
              </a:spcBef>
              <a:buClrTx/>
              <a:buSzTx/>
              <a:buFontTx/>
              <a:buNone/>
            </a:pPr>
            <a:endParaRPr lang="ja-JP" altLang="en-US" sz="2000" dirty="0">
              <a:latin typeface="HG創英角ｺﾞｼｯｸUB" panose="020B0909000000000000" pitchFamily="49" charset="-128"/>
              <a:ea typeface="HG創英角ｺﾞｼｯｸUB" panose="020B0909000000000000" pitchFamily="49" charset="-128"/>
            </a:endParaRPr>
          </a:p>
          <a:p>
            <a:pPr eaLnBrk="1" hangingPunct="1">
              <a:spcBef>
                <a:spcPct val="0"/>
              </a:spcBef>
              <a:buClrTx/>
              <a:buSzTx/>
              <a:buFontTx/>
              <a:buNone/>
            </a:pPr>
            <a:r>
              <a:rPr lang="ja-JP" altLang="en-US" sz="2000" dirty="0">
                <a:solidFill>
                  <a:srgbClr val="0000FF"/>
                </a:solidFill>
                <a:latin typeface="HG創英角ｺﾞｼｯｸUB" panose="020B0909000000000000" pitchFamily="49" charset="-128"/>
                <a:ea typeface="HG創英角ｺﾞｼｯｸUB" panose="020B0909000000000000" pitchFamily="49" charset="-128"/>
              </a:rPr>
              <a:t>　　</a:t>
            </a:r>
            <a:r>
              <a:rPr lang="en-US" altLang="ja-JP" sz="2000" dirty="0" smtClean="0">
                <a:solidFill>
                  <a:srgbClr val="0000FF"/>
                </a:solidFill>
                <a:latin typeface="HG創英角ｺﾞｼｯｸUB" panose="020B0909000000000000" pitchFamily="49" charset="-128"/>
                <a:ea typeface="HG創英角ｺﾞｼｯｸUB" panose="020B0909000000000000" pitchFamily="49" charset="-128"/>
              </a:rPr>
              <a:t>		</a:t>
            </a:r>
            <a:r>
              <a:rPr lang="ja-JP" altLang="en-US" dirty="0" smtClean="0">
                <a:latin typeface="HG創英角ｺﾞｼｯｸUB" panose="020B0909000000000000" pitchFamily="49" charset="-128"/>
                <a:ea typeface="HG創英角ｺﾞｼｯｸUB" panose="020B0909000000000000" pitchFamily="49" charset="-128"/>
              </a:rPr>
              <a:t>全校種で</a:t>
            </a:r>
            <a:r>
              <a:rPr lang="ja-JP" altLang="en-US" sz="2000" dirty="0" smtClean="0">
                <a:latin typeface="HG創英角ｺﾞｼｯｸUB" panose="020B0909000000000000" pitchFamily="49" charset="-128"/>
                <a:ea typeface="HG創英角ｺﾞｼｯｸUB" panose="020B0909000000000000" pitchFamily="49" charset="-128"/>
              </a:rPr>
              <a:t>　</a:t>
            </a:r>
            <a:r>
              <a:rPr lang="ja-JP" altLang="en-US" sz="1600" dirty="0" smtClean="0">
                <a:solidFill>
                  <a:srgbClr val="0000FF"/>
                </a:solidFill>
                <a:latin typeface="HG創英角ｺﾞｼｯｸUB" panose="020B0909000000000000" pitchFamily="49" charset="-128"/>
                <a:ea typeface="HG創英角ｺﾞｼｯｸUB" panose="020B0909000000000000" pitchFamily="49" charset="-128"/>
              </a:rPr>
              <a:t> </a:t>
            </a:r>
            <a:r>
              <a:rPr lang="ja-JP" altLang="en-US" sz="3600" dirty="0" smtClean="0">
                <a:solidFill>
                  <a:srgbClr val="0000FF"/>
                </a:solidFill>
                <a:latin typeface="HG創英角ｺﾞｼｯｸUB" panose="020B0909000000000000" pitchFamily="49" charset="-128"/>
                <a:ea typeface="HG創英角ｺﾞｼｯｸUB" panose="020B0909000000000000" pitchFamily="49" charset="-128"/>
              </a:rPr>
              <a:t>約６割</a:t>
            </a:r>
            <a:endParaRPr lang="ja-JP" altLang="en-US" sz="3600" dirty="0">
              <a:solidFill>
                <a:srgbClr val="0000FF"/>
              </a:solidFill>
              <a:latin typeface="HG創英角ｺﾞｼｯｸUB" panose="020B0909000000000000" pitchFamily="49" charset="-128"/>
              <a:ea typeface="HG創英角ｺﾞｼｯｸUB" panose="020B0909000000000000" pitchFamily="49" charset="-128"/>
            </a:endParaRPr>
          </a:p>
          <a:p>
            <a:pPr eaLnBrk="1" hangingPunct="1">
              <a:spcBef>
                <a:spcPct val="0"/>
              </a:spcBef>
              <a:buClrTx/>
              <a:buSzTx/>
              <a:buFontTx/>
              <a:buNone/>
            </a:pPr>
            <a:endParaRPr lang="ja-JP" altLang="en-US" sz="1100" dirty="0">
              <a:solidFill>
                <a:srgbClr val="0000FF"/>
              </a:solidFill>
              <a:ea typeface="ＤＦ特太ゴシック体" pitchFamily="1" charset="-128"/>
            </a:endParaRPr>
          </a:p>
        </p:txBody>
      </p:sp>
      <p:sp>
        <p:nvSpPr>
          <p:cNvPr id="15365" name="テキスト ボックス 5"/>
          <p:cNvSpPr txBox="1">
            <a:spLocks noChangeArrowheads="1"/>
          </p:cNvSpPr>
          <p:nvPr/>
        </p:nvSpPr>
        <p:spPr bwMode="auto">
          <a:xfrm>
            <a:off x="462124" y="3811290"/>
            <a:ext cx="8077200"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harsh" dir="t"/>
            </a:scene3d>
            <a:sp3d extrusionH="57150" prstMaterial="matte">
              <a:bevelT w="63500" h="12700" prst="angle"/>
              <a:contourClr>
                <a:schemeClr val="bg1">
                  <a:lumMod val="65000"/>
                </a:schemeClr>
              </a:contourClr>
            </a:sp3d>
          </a:bodyPr>
          <a:lstStyle>
            <a:lvl1pPr eaLnBrk="0" hangingPunct="0">
              <a:spcBef>
                <a:spcPts val="600"/>
              </a:spcBef>
              <a:buClr>
                <a:schemeClr val="accent1"/>
              </a:buClr>
              <a:buSzPct val="70000"/>
              <a:buFont typeface="Wingdings" pitchFamily="2" charset="2"/>
              <a:buChar char=""/>
              <a:defRPr kumimoji="1" sz="2400">
                <a:solidFill>
                  <a:schemeClr val="tx1"/>
                </a:solidFill>
                <a:latin typeface="Century Schoolbook" pitchFamily="18" charset="0"/>
                <a:ea typeface="ＭＳ Ｐ明朝"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entury Schoolbook" pitchFamily="18" charset="0"/>
                <a:ea typeface="ＭＳ Ｐ明朝"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entury Schoolbook" pitchFamily="18" charset="0"/>
                <a:ea typeface="ＭＳ Ｐ明朝"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entury Schoolbook" pitchFamily="18" charset="0"/>
                <a:ea typeface="ＭＳ Ｐ明朝"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9pPr>
          </a:lstStyle>
          <a:p>
            <a:pPr eaLnBrk="1" hangingPunct="1">
              <a:spcBef>
                <a:spcPct val="0"/>
              </a:spcBef>
              <a:buClrTx/>
              <a:buSzTx/>
              <a:buFontTx/>
              <a:buNone/>
            </a:pPr>
            <a:r>
              <a:rPr lang="ja-JP" altLang="en-US" sz="3200" b="1" dirty="0" smtClean="0">
                <a:ln/>
                <a:solidFill>
                  <a:schemeClr val="tx1">
                    <a:lumMod val="95000"/>
                    <a:lumOff val="5000"/>
                  </a:schemeClr>
                </a:solidFill>
                <a:latin typeface="HG創英角ｺﾞｼｯｸUB" panose="020B0909000000000000" pitchFamily="49" charset="-128"/>
                <a:ea typeface="HG創英角ｺﾞｼｯｸUB" panose="020B0909000000000000" pitchFamily="49" charset="-128"/>
              </a:rPr>
              <a:t>「インターネット依存度テスト」において</a:t>
            </a:r>
            <a:r>
              <a:rPr lang="ja-JP" altLang="en-US" sz="3200" b="1" dirty="0" smtClean="0">
                <a:ln/>
                <a:solidFill>
                  <a:srgbClr val="FF0000"/>
                </a:solidFill>
                <a:latin typeface="HG創英角ｺﾞｼｯｸUB" panose="020B0909000000000000" pitchFamily="49" charset="-128"/>
                <a:ea typeface="HG創英角ｺﾞｼｯｸUB" panose="020B0909000000000000" pitchFamily="49" charset="-128"/>
              </a:rPr>
              <a:t>「ネット依存傾向」</a:t>
            </a:r>
            <a:r>
              <a:rPr lang="ja-JP" altLang="en-US" sz="3200" b="1" dirty="0" smtClean="0">
                <a:ln/>
                <a:solidFill>
                  <a:schemeClr val="tx1">
                    <a:lumMod val="95000"/>
                    <a:lumOff val="5000"/>
                  </a:schemeClr>
                </a:solidFill>
                <a:latin typeface="HG創英角ｺﾞｼｯｸUB" panose="020B0909000000000000" pitchFamily="49" charset="-128"/>
                <a:ea typeface="HG創英角ｺﾞｼｯｸUB" panose="020B0909000000000000" pitchFamily="49" charset="-128"/>
              </a:rPr>
              <a:t>が疑われる児童生徒</a:t>
            </a:r>
            <a:endParaRPr lang="en-US" altLang="ja-JP" sz="3200" b="1" dirty="0" smtClean="0">
              <a:ln/>
              <a:solidFill>
                <a:schemeClr val="tx1">
                  <a:lumMod val="95000"/>
                  <a:lumOff val="5000"/>
                </a:schemeClr>
              </a:solidFill>
              <a:latin typeface="HG創英角ｺﾞｼｯｸUB" panose="020B0909000000000000" pitchFamily="49" charset="-128"/>
              <a:ea typeface="HG創英角ｺﾞｼｯｸUB" panose="020B0909000000000000" pitchFamily="49" charset="-128"/>
            </a:endParaRPr>
          </a:p>
          <a:p>
            <a:pPr eaLnBrk="1" hangingPunct="1">
              <a:spcBef>
                <a:spcPct val="0"/>
              </a:spcBef>
              <a:buClrTx/>
              <a:buSzTx/>
              <a:buFontTx/>
              <a:buNone/>
            </a:pPr>
            <a:endParaRPr lang="en-US" altLang="ja-JP" sz="1200" b="1" dirty="0" smtClean="0">
              <a:ln/>
              <a:solidFill>
                <a:schemeClr val="accent3"/>
              </a:solidFill>
              <a:latin typeface="HG創英角ｺﾞｼｯｸUB" panose="020B0909000000000000" pitchFamily="49" charset="-128"/>
              <a:ea typeface="HG創英角ｺﾞｼｯｸUB" panose="020B0909000000000000" pitchFamily="49" charset="-128"/>
            </a:endParaRPr>
          </a:p>
          <a:p>
            <a:pPr eaLnBrk="1" hangingPunct="1">
              <a:spcBef>
                <a:spcPct val="0"/>
              </a:spcBef>
              <a:buClrTx/>
              <a:buSzTx/>
              <a:buNone/>
            </a:pPr>
            <a:r>
              <a:rPr lang="ja-JP" altLang="en-US" sz="3200" b="1" dirty="0">
                <a:ln/>
                <a:solidFill>
                  <a:schemeClr val="tx1">
                    <a:lumMod val="95000"/>
                    <a:lumOff val="5000"/>
                  </a:schemeClr>
                </a:solidFill>
                <a:latin typeface="HG創英角ｺﾞｼｯｸUB" panose="020B0909000000000000" pitchFamily="49" charset="-128"/>
                <a:ea typeface="HG創英角ｺﾞｼｯｸUB" panose="020B0909000000000000" pitchFamily="49" charset="-128"/>
              </a:rPr>
              <a:t>　</a:t>
            </a:r>
            <a:r>
              <a:rPr lang="ja-JP" altLang="en-US" sz="2800" b="1" dirty="0">
                <a:ln/>
                <a:solidFill>
                  <a:schemeClr val="tx1">
                    <a:lumMod val="95000"/>
                    <a:lumOff val="5000"/>
                  </a:schemeClr>
                </a:solidFill>
                <a:latin typeface="HG創英角ｺﾞｼｯｸUB" panose="020B0909000000000000" pitchFamily="49" charset="-128"/>
                <a:ea typeface="HG創英角ｺﾞｼｯｸUB" panose="020B0909000000000000" pitchFamily="49" charset="-128"/>
              </a:rPr>
              <a:t>小学生　　　　　</a:t>
            </a:r>
            <a:r>
              <a:rPr lang="ja-JP" altLang="en-US" sz="2800" b="1" dirty="0" smtClean="0">
                <a:ln/>
                <a:solidFill>
                  <a:schemeClr val="tx1">
                    <a:lumMod val="95000"/>
                    <a:lumOff val="5000"/>
                  </a:schemeClr>
                </a:solidFill>
                <a:latin typeface="HG創英角ｺﾞｼｯｸUB" panose="020B0909000000000000" pitchFamily="49" charset="-128"/>
                <a:ea typeface="HG創英角ｺﾞｼｯｸUB" panose="020B0909000000000000" pitchFamily="49" charset="-128"/>
              </a:rPr>
              <a:t>中学生</a:t>
            </a:r>
            <a:r>
              <a:rPr lang="ja-JP" altLang="en-US" sz="2800" b="1" dirty="0">
                <a:ln/>
                <a:solidFill>
                  <a:schemeClr val="tx1">
                    <a:lumMod val="95000"/>
                    <a:lumOff val="5000"/>
                  </a:schemeClr>
                </a:solidFill>
                <a:latin typeface="HG創英角ｺﾞｼｯｸUB" panose="020B0909000000000000" pitchFamily="49" charset="-128"/>
                <a:ea typeface="HG創英角ｺﾞｼｯｸUB" panose="020B0909000000000000" pitchFamily="49" charset="-128"/>
              </a:rPr>
              <a:t>　　　　　高校生</a:t>
            </a:r>
            <a:endParaRPr lang="en-US" altLang="ja-JP" sz="2800" b="1" dirty="0">
              <a:ln/>
              <a:solidFill>
                <a:schemeClr val="tx1">
                  <a:lumMod val="95000"/>
                  <a:lumOff val="5000"/>
                </a:schemeClr>
              </a:solidFill>
              <a:latin typeface="HG創英角ｺﾞｼｯｸUB" panose="020B0909000000000000" pitchFamily="49" charset="-128"/>
              <a:ea typeface="HG創英角ｺﾞｼｯｸUB" panose="020B0909000000000000" pitchFamily="49" charset="-128"/>
            </a:endParaRPr>
          </a:p>
          <a:p>
            <a:pPr eaLnBrk="1" hangingPunct="1">
              <a:spcBef>
                <a:spcPct val="0"/>
              </a:spcBef>
              <a:buClrTx/>
              <a:buSzTx/>
              <a:buFontTx/>
              <a:buNone/>
            </a:pPr>
            <a:r>
              <a:rPr lang="ja-JP" altLang="en-US" sz="3200" b="1" dirty="0">
                <a:ln/>
                <a:solidFill>
                  <a:srgbClr val="FF0000"/>
                </a:solidFill>
                <a:latin typeface="HG創英角ｺﾞｼｯｸUB" panose="020B0909000000000000" pitchFamily="49" charset="-128"/>
                <a:ea typeface="HG創英角ｺﾞｼｯｸUB" panose="020B0909000000000000" pitchFamily="49" charset="-128"/>
              </a:rPr>
              <a:t>  </a:t>
            </a:r>
            <a:r>
              <a:rPr lang="en-US" altLang="ja-JP" sz="3200" b="1" dirty="0" smtClean="0">
                <a:ln/>
                <a:solidFill>
                  <a:srgbClr val="FF0000"/>
                </a:solidFill>
                <a:latin typeface="HG創英角ｺﾞｼｯｸUB" panose="020B0909000000000000" pitchFamily="49" charset="-128"/>
                <a:ea typeface="HG創英角ｺﾞｼｯｸUB" panose="020B0909000000000000" pitchFamily="49" charset="-128"/>
              </a:rPr>
              <a:t>2.4</a:t>
            </a:r>
            <a:r>
              <a:rPr lang="ja-JP" altLang="en-US" sz="3200" b="1" dirty="0" smtClean="0">
                <a:ln/>
                <a:solidFill>
                  <a:srgbClr val="FF0000"/>
                </a:solidFill>
                <a:latin typeface="HG創英角ｺﾞｼｯｸUB" panose="020B0909000000000000" pitchFamily="49" charset="-128"/>
                <a:ea typeface="HG創英角ｺﾞｼｯｸUB" panose="020B0909000000000000" pitchFamily="49" charset="-128"/>
              </a:rPr>
              <a:t>％</a:t>
            </a:r>
            <a:r>
              <a:rPr lang="ja-JP" altLang="en-US" sz="3200" b="1" dirty="0">
                <a:ln/>
                <a:solidFill>
                  <a:srgbClr val="FF0000"/>
                </a:solidFill>
                <a:latin typeface="HG創英角ｺﾞｼｯｸUB" panose="020B0909000000000000" pitchFamily="49" charset="-128"/>
                <a:ea typeface="HG創英角ｺﾞｼｯｸUB" panose="020B0909000000000000" pitchFamily="49" charset="-128"/>
              </a:rPr>
              <a:t>　　</a:t>
            </a:r>
            <a:r>
              <a:rPr lang="ja-JP" altLang="en-US" sz="3200" b="1" dirty="0" smtClean="0">
                <a:ln/>
                <a:solidFill>
                  <a:srgbClr val="FF0000"/>
                </a:solidFill>
                <a:latin typeface="HG創英角ｺﾞｼｯｸUB" panose="020B0909000000000000" pitchFamily="49" charset="-128"/>
                <a:ea typeface="HG創英角ｺﾞｼｯｸUB" panose="020B0909000000000000" pitchFamily="49" charset="-128"/>
              </a:rPr>
              <a:t>     </a:t>
            </a:r>
            <a:r>
              <a:rPr lang="en-US" altLang="ja-JP" sz="3200" b="1" dirty="0" smtClean="0">
                <a:ln/>
                <a:solidFill>
                  <a:srgbClr val="FF0000"/>
                </a:solidFill>
                <a:latin typeface="HG創英角ｺﾞｼｯｸUB" panose="020B0909000000000000" pitchFamily="49" charset="-128"/>
                <a:ea typeface="HG創英角ｺﾞｼｯｸUB" panose="020B0909000000000000" pitchFamily="49" charset="-128"/>
              </a:rPr>
              <a:t>4.4</a:t>
            </a:r>
            <a:r>
              <a:rPr lang="ja-JP" altLang="en-US" sz="3200" b="1" dirty="0" smtClean="0">
                <a:ln/>
                <a:solidFill>
                  <a:srgbClr val="FF0000"/>
                </a:solidFill>
                <a:latin typeface="HG創英角ｺﾞｼｯｸUB" panose="020B0909000000000000" pitchFamily="49" charset="-128"/>
                <a:ea typeface="HG創英角ｺﾞｼｯｸUB" panose="020B0909000000000000" pitchFamily="49" charset="-128"/>
              </a:rPr>
              <a:t>％</a:t>
            </a:r>
            <a:r>
              <a:rPr lang="ja-JP" altLang="en-US" sz="3200" b="1" dirty="0">
                <a:ln/>
                <a:solidFill>
                  <a:srgbClr val="FF0000"/>
                </a:solidFill>
                <a:latin typeface="HG創英角ｺﾞｼｯｸUB" panose="020B0909000000000000" pitchFamily="49" charset="-128"/>
                <a:ea typeface="HG創英角ｺﾞｼｯｸUB" panose="020B0909000000000000" pitchFamily="49" charset="-128"/>
              </a:rPr>
              <a:t>　 </a:t>
            </a:r>
            <a:r>
              <a:rPr lang="ja-JP" altLang="en-US" sz="3200" b="1" dirty="0" smtClean="0">
                <a:ln/>
                <a:solidFill>
                  <a:srgbClr val="FF0000"/>
                </a:solidFill>
                <a:latin typeface="HG創英角ｺﾞｼｯｸUB" panose="020B0909000000000000" pitchFamily="49" charset="-128"/>
                <a:ea typeface="HG創英角ｺﾞｼｯｸUB" panose="020B0909000000000000" pitchFamily="49" charset="-128"/>
              </a:rPr>
              <a:t>      </a:t>
            </a:r>
            <a:r>
              <a:rPr lang="en-US" altLang="ja-JP" sz="3200" b="1" dirty="0" smtClean="0">
                <a:ln/>
                <a:solidFill>
                  <a:srgbClr val="FF0000"/>
                </a:solidFill>
                <a:latin typeface="HG創英角ｺﾞｼｯｸUB" panose="020B0909000000000000" pitchFamily="49" charset="-128"/>
                <a:ea typeface="HG創英角ｺﾞｼｯｸUB" panose="020B0909000000000000" pitchFamily="49" charset="-128"/>
              </a:rPr>
              <a:t>3.8</a:t>
            </a:r>
            <a:r>
              <a:rPr lang="ja-JP" altLang="en-US" sz="3200" b="1" dirty="0" smtClean="0">
                <a:ln/>
                <a:solidFill>
                  <a:srgbClr val="FF0000"/>
                </a:solidFill>
                <a:latin typeface="HG創英角ｺﾞｼｯｸUB" panose="020B0909000000000000" pitchFamily="49" charset="-128"/>
                <a:ea typeface="HG創英角ｺﾞｼｯｸUB" panose="020B0909000000000000" pitchFamily="49" charset="-128"/>
              </a:rPr>
              <a:t>％</a:t>
            </a:r>
            <a:endParaRPr lang="ja-JP" altLang="en-US" sz="3200" b="1" dirty="0">
              <a:ln/>
              <a:solidFill>
                <a:srgbClr val="FF0000"/>
              </a:solidFill>
              <a:ea typeface="ＤＦ特太ゴシック体" pitchFamily="1" charset="-128"/>
            </a:endParaRPr>
          </a:p>
          <a:p>
            <a:pPr eaLnBrk="1" hangingPunct="1">
              <a:spcBef>
                <a:spcPct val="0"/>
              </a:spcBef>
              <a:buClrTx/>
              <a:buSzTx/>
              <a:buFontTx/>
              <a:buNone/>
            </a:pPr>
            <a:endParaRPr lang="ja-JP" altLang="en-US" sz="3200" b="1" dirty="0">
              <a:ln/>
              <a:solidFill>
                <a:schemeClr val="accent3"/>
              </a:solidFill>
              <a:latin typeface="HG創英角ｺﾞｼｯｸUB" panose="020B0909000000000000" pitchFamily="49" charset="-128"/>
              <a:ea typeface="HG創英角ｺﾞｼｯｸUB" panose="020B0909000000000000" pitchFamily="49" charset="-128"/>
            </a:endParaRPr>
          </a:p>
        </p:txBody>
      </p:sp>
      <p:sp>
        <p:nvSpPr>
          <p:cNvPr id="6" name="正方形/長方形 5"/>
          <p:cNvSpPr/>
          <p:nvPr/>
        </p:nvSpPr>
        <p:spPr>
          <a:xfrm>
            <a:off x="68263" y="6365837"/>
            <a:ext cx="8471061" cy="369332"/>
          </a:xfrm>
          <a:prstGeom prst="rect">
            <a:avLst/>
          </a:prstGeom>
        </p:spPr>
        <p:txBody>
          <a:bodyPr wrap="square">
            <a:spAutoFit/>
          </a:bodyPr>
          <a:lstStyle/>
          <a:p>
            <a:r>
              <a:rPr lang="ja-JP" altLang="en-US" dirty="0" smtClean="0">
                <a:ea typeface="ＤＦ特太ゴシック体" pitchFamily="1" charset="-128"/>
              </a:rPr>
              <a:t>平成</a:t>
            </a:r>
            <a:r>
              <a:rPr lang="en-US" altLang="ja-JP" dirty="0" smtClean="0">
                <a:ea typeface="ＤＦ特太ゴシック体" pitchFamily="1" charset="-128"/>
              </a:rPr>
              <a:t>30</a:t>
            </a:r>
            <a:r>
              <a:rPr lang="ja-JP" altLang="en-US" dirty="0" smtClean="0">
                <a:ea typeface="ＤＦ特太ゴシック体" pitchFamily="1" charset="-128"/>
              </a:rPr>
              <a:t>年度</a:t>
            </a:r>
            <a:r>
              <a:rPr lang="ja-JP" altLang="en-US" dirty="0">
                <a:ea typeface="ＤＦ特太ゴシック体" pitchFamily="1" charset="-128"/>
              </a:rPr>
              <a:t>「スマートフォン等の使用に関する実態調査」（三重県教育委員会）</a:t>
            </a:r>
            <a:endParaRPr lang="ja-JP" altLang="en-US" dirty="0"/>
          </a:p>
        </p:txBody>
      </p:sp>
    </p:spTree>
    <p:extLst>
      <p:ext uri="{BB962C8B-B14F-4D97-AF65-F5344CB8AC3E}">
        <p14:creationId xmlns:p14="http://schemas.microsoft.com/office/powerpoint/2010/main" val="1820359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fade">
                                      <p:cBhvr>
                                        <p:cTn id="7" dur="500"/>
                                        <p:tgtEl>
                                          <p:spTgt spid="153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364"/>
                                        </p:tgtEl>
                                        <p:attrNameLst>
                                          <p:attrName>style.visibility</p:attrName>
                                        </p:attrNameLst>
                                      </p:cBhvr>
                                      <p:to>
                                        <p:strVal val="visible"/>
                                      </p:to>
                                    </p:set>
                                    <p:anim calcmode="lin" valueType="num">
                                      <p:cBhvr>
                                        <p:cTn id="12" dur="500" fill="hold"/>
                                        <p:tgtEl>
                                          <p:spTgt spid="15364"/>
                                        </p:tgtEl>
                                        <p:attrNameLst>
                                          <p:attrName>ppt_w</p:attrName>
                                        </p:attrNameLst>
                                      </p:cBhvr>
                                      <p:tavLst>
                                        <p:tav tm="0">
                                          <p:val>
                                            <p:fltVal val="0"/>
                                          </p:val>
                                        </p:tav>
                                        <p:tav tm="100000">
                                          <p:val>
                                            <p:strVal val="#ppt_w"/>
                                          </p:val>
                                        </p:tav>
                                      </p:tavLst>
                                    </p:anim>
                                    <p:anim calcmode="lin" valueType="num">
                                      <p:cBhvr>
                                        <p:cTn id="13" dur="500" fill="hold"/>
                                        <p:tgtEl>
                                          <p:spTgt spid="15364"/>
                                        </p:tgtEl>
                                        <p:attrNameLst>
                                          <p:attrName>ppt_h</p:attrName>
                                        </p:attrNameLst>
                                      </p:cBhvr>
                                      <p:tavLst>
                                        <p:tav tm="0">
                                          <p:val>
                                            <p:fltVal val="0"/>
                                          </p:val>
                                        </p:tav>
                                        <p:tav tm="100000">
                                          <p:val>
                                            <p:strVal val="#ppt_h"/>
                                          </p:val>
                                        </p:tav>
                                      </p:tavLst>
                                    </p:anim>
                                    <p:animEffect transition="in" filter="fade">
                                      <p:cBhvr>
                                        <p:cTn id="14"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1536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テキスト ボックス 1"/>
          <p:cNvSpPr txBox="1">
            <a:spLocks noChangeArrowheads="1"/>
          </p:cNvSpPr>
          <p:nvPr/>
        </p:nvSpPr>
        <p:spPr bwMode="auto">
          <a:xfrm>
            <a:off x="0" y="374650"/>
            <a:ext cx="92329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entury Schoolbook" pitchFamily="18" charset="0"/>
                <a:ea typeface="ＭＳ Ｐ明朝"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entury Schoolbook" pitchFamily="18" charset="0"/>
                <a:ea typeface="ＭＳ Ｐ明朝"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entury Schoolbook" pitchFamily="18" charset="0"/>
                <a:ea typeface="ＭＳ Ｐ明朝"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entury Schoolbook" pitchFamily="18" charset="0"/>
                <a:ea typeface="ＭＳ Ｐ明朝"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9pPr>
          </a:lstStyle>
          <a:p>
            <a:pPr eaLnBrk="1" hangingPunct="1">
              <a:spcBef>
                <a:spcPct val="0"/>
              </a:spcBef>
              <a:buClrTx/>
              <a:buSzTx/>
              <a:buFontTx/>
              <a:buNone/>
            </a:pPr>
            <a:r>
              <a:rPr lang="ja-JP" altLang="en-US" sz="4000" b="1" dirty="0" smtClean="0">
                <a:solidFill>
                  <a:srgbClr val="002060"/>
                </a:solidFill>
                <a:latin typeface="HGP創英角ｺﾞｼｯｸUB" panose="020B0900000000000000" pitchFamily="50" charset="-128"/>
                <a:ea typeface="HGP創英角ｺﾞｼｯｸUB" panose="020B0900000000000000" pitchFamily="50" charset="-128"/>
              </a:rPr>
              <a:t>ケータイの使用</a:t>
            </a:r>
            <a:r>
              <a:rPr lang="ja-JP" altLang="en-US" sz="4000" b="1" dirty="0">
                <a:solidFill>
                  <a:srgbClr val="002060"/>
                </a:solidFill>
                <a:latin typeface="HGP創英角ｺﾞｼｯｸUB" panose="020B0900000000000000" pitchFamily="50" charset="-128"/>
                <a:ea typeface="HGP創英角ｺﾞｼｯｸUB" panose="020B0900000000000000" pitchFamily="50" charset="-128"/>
              </a:rPr>
              <a:t>に</a:t>
            </a:r>
            <a:r>
              <a:rPr lang="ja-JP" altLang="en-US" sz="4000" b="1" dirty="0" smtClean="0">
                <a:solidFill>
                  <a:srgbClr val="002060"/>
                </a:solidFill>
                <a:latin typeface="HGP創英角ｺﾞｼｯｸUB" panose="020B0900000000000000" pitchFamily="50" charset="-128"/>
                <a:ea typeface="HGP創英角ｺﾞｼｯｸUB" panose="020B0900000000000000" pitchFamily="50" charset="-128"/>
              </a:rPr>
              <a:t>ついて</a:t>
            </a:r>
            <a:endParaRPr lang="en-US" altLang="ja-JP" sz="4000" b="1" dirty="0" smtClean="0">
              <a:solidFill>
                <a:srgbClr val="002060"/>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ClrTx/>
              <a:buSzTx/>
              <a:buFontTx/>
              <a:buNone/>
            </a:pPr>
            <a:r>
              <a:rPr lang="ja-JP" altLang="en-US" sz="4000" b="1" dirty="0">
                <a:solidFill>
                  <a:srgbClr val="002060"/>
                </a:solidFill>
                <a:latin typeface="HGP創英角ｺﾞｼｯｸUB" panose="020B0900000000000000" pitchFamily="50" charset="-128"/>
                <a:ea typeface="HGP創英角ｺﾞｼｯｸUB" panose="020B0900000000000000" pitchFamily="50" charset="-128"/>
              </a:rPr>
              <a:t>　</a:t>
            </a:r>
            <a:r>
              <a:rPr lang="ja-JP" altLang="en-US" sz="4000" b="1" dirty="0" smtClean="0">
                <a:solidFill>
                  <a:srgbClr val="002060"/>
                </a:solidFill>
                <a:latin typeface="HGP創英角ｺﾞｼｯｸUB" panose="020B0900000000000000" pitchFamily="50" charset="-128"/>
                <a:ea typeface="HGP創英角ｺﾞｼｯｸUB" panose="020B0900000000000000" pitchFamily="50" charset="-128"/>
              </a:rPr>
              <a:t>　　　　　　家庭</a:t>
            </a:r>
            <a:r>
              <a:rPr lang="ja-JP" altLang="en-US" sz="4000" b="1" dirty="0">
                <a:solidFill>
                  <a:srgbClr val="002060"/>
                </a:solidFill>
                <a:latin typeface="HGP創英角ｺﾞｼｯｸUB" panose="020B0900000000000000" pitchFamily="50" charset="-128"/>
                <a:ea typeface="HGP創英角ｺﾞｼｯｸUB" panose="020B0900000000000000" pitchFamily="50" charset="-128"/>
              </a:rPr>
              <a:t>での</a:t>
            </a:r>
            <a:r>
              <a:rPr lang="ja-JP" altLang="en-US" sz="4000" b="1" dirty="0" smtClean="0">
                <a:solidFill>
                  <a:srgbClr val="002060"/>
                </a:solidFill>
                <a:latin typeface="HGP創英角ｺﾞｼｯｸUB" panose="020B0900000000000000" pitchFamily="50" charset="-128"/>
                <a:ea typeface="HGP創英角ｺﾞｼｯｸUB" panose="020B0900000000000000" pitchFamily="50" charset="-128"/>
              </a:rPr>
              <a:t>ルールってある？</a:t>
            </a:r>
            <a:endParaRPr lang="ja-JP" altLang="en-US" sz="4000" b="1" dirty="0">
              <a:solidFill>
                <a:srgbClr val="002060"/>
              </a:solidFill>
              <a:latin typeface="HGP創英角ｺﾞｼｯｸUB" panose="020B0900000000000000" pitchFamily="50" charset="-128"/>
              <a:ea typeface="HGP創英角ｺﾞｼｯｸUB" panose="020B0900000000000000" pitchFamily="50" charset="-128"/>
            </a:endParaRPr>
          </a:p>
        </p:txBody>
      </p:sp>
      <p:graphicFrame>
        <p:nvGraphicFramePr>
          <p:cNvPr id="14339" name="グラフ 5"/>
          <p:cNvGraphicFramePr>
            <a:graphicFrameLocks/>
          </p:cNvGraphicFramePr>
          <p:nvPr>
            <p:extLst>
              <p:ext uri="{D42A27DB-BD31-4B8C-83A1-F6EECF244321}">
                <p14:modId xmlns:p14="http://schemas.microsoft.com/office/powerpoint/2010/main" val="2198273118"/>
              </p:ext>
            </p:extLst>
          </p:nvPr>
        </p:nvGraphicFramePr>
        <p:xfrm>
          <a:off x="550863" y="1639888"/>
          <a:ext cx="7716837" cy="3690937"/>
        </p:xfrm>
        <a:graphic>
          <a:graphicData uri="http://schemas.openxmlformats.org/presentationml/2006/ole">
            <mc:AlternateContent xmlns:mc="http://schemas.openxmlformats.org/markup-compatibility/2006">
              <mc:Choice xmlns:v="urn:schemas-microsoft-com:vml" Requires="v">
                <p:oleObj spid="_x0000_s8265" name="ワークシート" r:id="rId4" imgW="8153528" imgH="3743260" progId="Excel.Sheet.8">
                  <p:embed/>
                </p:oleObj>
              </mc:Choice>
              <mc:Fallback>
                <p:oleObj name="ワークシート" r:id="rId4" imgW="8153528" imgH="3743260" progId="Excel.Sheet.8">
                  <p:embed/>
                  <p:pic>
                    <p:nvPicPr>
                      <p:cNvPr id="0" name=""/>
                      <p:cNvPicPr>
                        <a:picLocks noChangeArrowheads="1"/>
                      </p:cNvPicPr>
                      <p:nvPr/>
                    </p:nvPicPr>
                    <p:blipFill>
                      <a:blip r:embed="rId5"/>
                      <a:srcRect/>
                      <a:stretch>
                        <a:fillRect/>
                      </a:stretch>
                    </p:blipFill>
                    <p:spPr bwMode="auto">
                      <a:xfrm>
                        <a:off x="550863" y="1639888"/>
                        <a:ext cx="7716837" cy="3690937"/>
                      </a:xfrm>
                      <a:prstGeom prst="rect">
                        <a:avLst/>
                      </a:prstGeom>
                      <a:noFill/>
                      <a:ln>
                        <a:noFill/>
                      </a:ln>
                      <a:extLst/>
                    </p:spPr>
                  </p:pic>
                </p:oleObj>
              </mc:Fallback>
            </mc:AlternateContent>
          </a:graphicData>
        </a:graphic>
      </p:graphicFrame>
      <p:sp>
        <p:nvSpPr>
          <p:cNvPr id="14340" name="テキスト ボックス 6"/>
          <p:cNvSpPr txBox="1">
            <a:spLocks noChangeArrowheads="1"/>
          </p:cNvSpPr>
          <p:nvPr/>
        </p:nvSpPr>
        <p:spPr bwMode="auto">
          <a:xfrm>
            <a:off x="1037999" y="5371491"/>
            <a:ext cx="6702353" cy="1077218"/>
          </a:xfrm>
          <a:prstGeom prst="rect">
            <a:avLst/>
          </a:prstGeom>
          <a:solidFill>
            <a:srgbClr val="FFFFFF"/>
          </a:solidFill>
          <a:ln w="9525">
            <a:solidFill>
              <a:schemeClr val="bg1"/>
            </a:solidFill>
            <a:miter lim="800000"/>
            <a:headEnd/>
            <a:tailEnd/>
          </a:ln>
        </p:spPr>
        <p:txBody>
          <a:bodyPr wrap="square">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entury Schoolbook" pitchFamily="18" charset="0"/>
                <a:ea typeface="ＭＳ Ｐ明朝"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entury Schoolbook" pitchFamily="18" charset="0"/>
                <a:ea typeface="ＭＳ Ｐ明朝"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entury Schoolbook" pitchFamily="18" charset="0"/>
                <a:ea typeface="ＭＳ Ｐ明朝"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entury Schoolbook" pitchFamily="18" charset="0"/>
                <a:ea typeface="ＭＳ Ｐ明朝"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charset="-128"/>
              </a:defRPr>
            </a:lvl9pPr>
          </a:lstStyle>
          <a:p>
            <a:pPr eaLnBrk="1" hangingPunct="1">
              <a:spcBef>
                <a:spcPct val="0"/>
              </a:spcBef>
              <a:buClrTx/>
              <a:buSzTx/>
              <a:buFontTx/>
              <a:buNone/>
            </a:pPr>
            <a:r>
              <a:rPr lang="ja-JP" altLang="en-US" b="1" dirty="0" smtClean="0">
                <a:latin typeface="HGP創英角ｺﾞｼｯｸUB" panose="020B0900000000000000" pitchFamily="50" charset="-128"/>
                <a:ea typeface="HGP創英角ｺﾞｼｯｸUB" panose="020B0900000000000000" pitchFamily="50" charset="-128"/>
              </a:rPr>
              <a:t> 小学生　　 　　　</a:t>
            </a:r>
            <a:r>
              <a:rPr lang="ja-JP" altLang="en-US" b="1" dirty="0">
                <a:latin typeface="HGP創英角ｺﾞｼｯｸUB" panose="020B0900000000000000" pitchFamily="50" charset="-128"/>
                <a:ea typeface="HGP創英角ｺﾞｼｯｸUB" panose="020B0900000000000000" pitchFamily="50" charset="-128"/>
              </a:rPr>
              <a:t>　</a:t>
            </a:r>
            <a:r>
              <a:rPr lang="ja-JP" altLang="en-US" b="1" dirty="0" smtClean="0">
                <a:latin typeface="HGP創英角ｺﾞｼｯｸUB" panose="020B0900000000000000" pitchFamily="50" charset="-128"/>
                <a:ea typeface="HGP創英角ｺﾞｼｯｸUB" panose="020B0900000000000000" pitchFamily="50" charset="-128"/>
              </a:rPr>
              <a:t>　中学生　　　　　　　　高校生</a:t>
            </a:r>
            <a:endParaRPr lang="en-US" altLang="ja-JP" b="1" dirty="0" smtClean="0">
              <a:solidFill>
                <a:srgbClr val="0000FF"/>
              </a:solidFill>
              <a:latin typeface="HGP創英角ｺﾞｼｯｸUB" panose="020B0900000000000000" pitchFamily="50" charset="-128"/>
              <a:ea typeface="HGP創英角ｺﾞｼｯｸUB" panose="020B0900000000000000" pitchFamily="50" charset="-128"/>
            </a:endParaRPr>
          </a:p>
          <a:p>
            <a:pPr eaLnBrk="1" hangingPunct="1">
              <a:spcBef>
                <a:spcPct val="0"/>
              </a:spcBef>
              <a:buClrTx/>
              <a:buSzTx/>
              <a:buFontTx/>
              <a:buNone/>
            </a:pPr>
            <a:r>
              <a:rPr lang="ja-JP" altLang="en-US" sz="3200" b="1" dirty="0" smtClean="0">
                <a:solidFill>
                  <a:srgbClr val="0000FF"/>
                </a:solidFill>
                <a:latin typeface="HGP創英角ｺﾞｼｯｸUB" panose="020B0900000000000000" pitchFamily="50" charset="-128"/>
                <a:ea typeface="HGP創英角ｺﾞｼｯｸUB" panose="020B0900000000000000" pitchFamily="50" charset="-128"/>
              </a:rPr>
              <a:t>約６割</a:t>
            </a:r>
            <a:r>
              <a:rPr lang="ja-JP" altLang="en-US" sz="4000" b="1" dirty="0">
                <a:solidFill>
                  <a:srgbClr val="0000FF"/>
                </a:solidFill>
                <a:latin typeface="HGP創英角ｺﾞｼｯｸUB" panose="020B0900000000000000" pitchFamily="50" charset="-128"/>
                <a:ea typeface="HGP創英角ｺﾞｼｯｸUB" panose="020B0900000000000000" pitchFamily="50" charset="-128"/>
              </a:rPr>
              <a:t>　</a:t>
            </a:r>
            <a:r>
              <a:rPr lang="ja-JP" altLang="en-US" b="1" dirty="0" smtClean="0">
                <a:solidFill>
                  <a:srgbClr val="0000FF"/>
                </a:solidFill>
                <a:latin typeface="HGP創英角ｺﾞｼｯｸUB" panose="020B0900000000000000" pitchFamily="50" charset="-128"/>
                <a:ea typeface="HGP創英角ｺﾞｼｯｸUB" panose="020B0900000000000000" pitchFamily="50" charset="-128"/>
              </a:rPr>
              <a:t> 　　　 　</a:t>
            </a:r>
            <a:r>
              <a:rPr lang="ja-JP" altLang="en-US" sz="3200" b="1" dirty="0" smtClean="0">
                <a:solidFill>
                  <a:srgbClr val="0000FF"/>
                </a:solidFill>
                <a:latin typeface="HGP創英角ｺﾞｼｯｸUB" panose="020B0900000000000000" pitchFamily="50" charset="-128"/>
                <a:ea typeface="HGP創英角ｺﾞｼｯｸUB" panose="020B0900000000000000" pitchFamily="50" charset="-128"/>
              </a:rPr>
              <a:t>約５割</a:t>
            </a:r>
            <a:r>
              <a:rPr lang="ja-JP" altLang="en-US" sz="3600" dirty="0">
                <a:solidFill>
                  <a:srgbClr val="0000FF"/>
                </a:solidFill>
                <a:ea typeface="ＤＦ特太ゴシック体" pitchFamily="1" charset="-128"/>
              </a:rPr>
              <a:t>　　</a:t>
            </a:r>
            <a:r>
              <a:rPr lang="ja-JP" altLang="en-US" sz="2800" dirty="0">
                <a:solidFill>
                  <a:srgbClr val="0000FF"/>
                </a:solidFill>
                <a:ea typeface="ＤＦ特太ゴシック体" pitchFamily="1" charset="-128"/>
              </a:rPr>
              <a:t>　</a:t>
            </a:r>
            <a:r>
              <a:rPr lang="ja-JP" altLang="en-US" sz="2800" dirty="0" smtClean="0">
                <a:solidFill>
                  <a:srgbClr val="0000FF"/>
                </a:solidFill>
                <a:ea typeface="ＤＦ特太ゴシック体" pitchFamily="1" charset="-128"/>
              </a:rPr>
              <a:t> </a:t>
            </a:r>
            <a:r>
              <a:rPr lang="ja-JP" altLang="en-US" sz="3200" b="1" dirty="0" smtClean="0">
                <a:solidFill>
                  <a:srgbClr val="0000FF"/>
                </a:solidFill>
                <a:latin typeface="HGP創英角ｺﾞｼｯｸUB" panose="020B0900000000000000" pitchFamily="50" charset="-128"/>
                <a:ea typeface="HGP創英角ｺﾞｼｯｸUB" panose="020B0900000000000000" pitchFamily="50" charset="-128"/>
              </a:rPr>
              <a:t>約</a:t>
            </a:r>
            <a:r>
              <a:rPr lang="ja-JP" altLang="en-US" sz="3200" b="1" dirty="0">
                <a:solidFill>
                  <a:srgbClr val="0000FF"/>
                </a:solidFill>
                <a:latin typeface="HGP創英角ｺﾞｼｯｸUB" panose="020B0900000000000000" pitchFamily="50" charset="-128"/>
                <a:ea typeface="HGP創英角ｺﾞｼｯｸUB" panose="020B0900000000000000" pitchFamily="50" charset="-128"/>
              </a:rPr>
              <a:t>２割</a:t>
            </a:r>
            <a:r>
              <a:rPr lang="ja-JP" altLang="en-US" sz="2800" dirty="0">
                <a:solidFill>
                  <a:srgbClr val="0000FF"/>
                </a:solidFill>
                <a:ea typeface="ＤＦ特太ゴシック体" pitchFamily="1" charset="-128"/>
              </a:rPr>
              <a:t>　　　　　　　　</a:t>
            </a:r>
            <a:r>
              <a:rPr lang="ja-JP" altLang="en-US" dirty="0">
                <a:ea typeface="ＤＦ特太ゴシック体" pitchFamily="1" charset="-128"/>
              </a:rPr>
              <a:t>　    </a:t>
            </a:r>
            <a:endParaRPr lang="ja-JP" altLang="en-US" sz="2800" dirty="0">
              <a:solidFill>
                <a:srgbClr val="FF0000"/>
              </a:solidFill>
              <a:ea typeface="ＤＦ特太ゴシック体" pitchFamily="1" charset="-128"/>
            </a:endParaRPr>
          </a:p>
        </p:txBody>
      </p:sp>
      <p:sp>
        <p:nvSpPr>
          <p:cNvPr id="5" name="正方形/長方形 4"/>
          <p:cNvSpPr/>
          <p:nvPr/>
        </p:nvSpPr>
        <p:spPr>
          <a:xfrm>
            <a:off x="0" y="6427820"/>
            <a:ext cx="8471061" cy="369332"/>
          </a:xfrm>
          <a:prstGeom prst="rect">
            <a:avLst/>
          </a:prstGeom>
        </p:spPr>
        <p:txBody>
          <a:bodyPr wrap="square">
            <a:spAutoFit/>
          </a:bodyPr>
          <a:lstStyle/>
          <a:p>
            <a:r>
              <a:rPr lang="ja-JP" altLang="en-US" dirty="0" smtClean="0">
                <a:ea typeface="ＤＦ特太ゴシック体" pitchFamily="1" charset="-128"/>
              </a:rPr>
              <a:t>平成</a:t>
            </a:r>
            <a:r>
              <a:rPr lang="en-US" altLang="ja-JP" dirty="0" smtClean="0">
                <a:ea typeface="ＤＦ特太ゴシック体" pitchFamily="1" charset="-128"/>
              </a:rPr>
              <a:t>30</a:t>
            </a:r>
            <a:r>
              <a:rPr lang="ja-JP" altLang="en-US" dirty="0" smtClean="0">
                <a:ea typeface="ＤＦ特太ゴシック体" pitchFamily="1" charset="-128"/>
              </a:rPr>
              <a:t>年度</a:t>
            </a:r>
            <a:r>
              <a:rPr lang="ja-JP" altLang="en-US" dirty="0">
                <a:ea typeface="ＤＦ特太ゴシック体" pitchFamily="1" charset="-128"/>
              </a:rPr>
              <a:t>「スマートフォン等の使用に関する実態調査」（三重県教育委員会）</a:t>
            </a:r>
            <a:endParaRPr lang="ja-JP" altLang="en-US" dirty="0"/>
          </a:p>
        </p:txBody>
      </p:sp>
    </p:spTree>
    <p:extLst>
      <p:ext uri="{BB962C8B-B14F-4D97-AF65-F5344CB8AC3E}">
        <p14:creationId xmlns:p14="http://schemas.microsoft.com/office/powerpoint/2010/main" val="2545037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500"/>
                                        <p:tgtEl>
                                          <p:spTgt spid="143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fade">
                                      <p:cBhvr>
                                        <p:cTn id="12"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4339" grpId="0"/>
      <p:bldP spid="14340"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5221</TotalTime>
  <Words>3198</Words>
  <Application>Microsoft Office PowerPoint</Application>
  <PresentationFormat>画面に合わせる (4:3)</PresentationFormat>
  <Paragraphs>286</Paragraphs>
  <Slides>26</Slides>
  <Notes>26</Notes>
  <HiddenSlides>0</HiddenSlides>
  <MMClips>0</MMClips>
  <ScaleCrop>false</ScaleCrop>
  <HeadingPairs>
    <vt:vector size="8" baseType="variant">
      <vt:variant>
        <vt:lpstr>使用されているフォント</vt:lpstr>
      </vt:variant>
      <vt:variant>
        <vt:i4>13</vt:i4>
      </vt:variant>
      <vt:variant>
        <vt:lpstr>テーマ</vt:lpstr>
      </vt:variant>
      <vt:variant>
        <vt:i4>1</vt:i4>
      </vt:variant>
      <vt:variant>
        <vt:lpstr>埋め込まれた OLE サーバー</vt:lpstr>
      </vt:variant>
      <vt:variant>
        <vt:i4>1</vt:i4>
      </vt:variant>
      <vt:variant>
        <vt:lpstr>スライド タイトル</vt:lpstr>
      </vt:variant>
      <vt:variant>
        <vt:i4>26</vt:i4>
      </vt:variant>
    </vt:vector>
  </HeadingPairs>
  <TitlesOfParts>
    <vt:vector size="41" baseType="lpstr">
      <vt:lpstr>ＤＦ特太ゴシック体</vt:lpstr>
      <vt:lpstr>HGP創英角ｺﾞｼｯｸUB</vt:lpstr>
      <vt:lpstr>HGP創英角ﾎﾟｯﾌﾟ体</vt:lpstr>
      <vt:lpstr>HGS創英角ｺﾞｼｯｸUB</vt:lpstr>
      <vt:lpstr>HGS創英角ﾎﾟｯﾌﾟ体</vt:lpstr>
      <vt:lpstr>HG丸ｺﾞｼｯｸM-PRO</vt:lpstr>
      <vt:lpstr>HG創英角ｺﾞｼｯｸUB</vt:lpstr>
      <vt:lpstr>ＭＳ Ｐゴシック</vt:lpstr>
      <vt:lpstr>ＭＳ Ｐ明朝</vt:lpstr>
      <vt:lpstr>Arial</vt:lpstr>
      <vt:lpstr>Calibri</vt:lpstr>
      <vt:lpstr>Century Schoolbook</vt:lpstr>
      <vt:lpstr>Wingdings</vt:lpstr>
      <vt:lpstr>Office ​​テーマ</vt:lpstr>
      <vt:lpstr>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三重県いじめ防止条例</vt:lpstr>
      <vt:lpstr>PowerPoint プレゼンテーション</vt:lpstr>
      <vt:lpstr>PowerPoint プレゼンテーション</vt:lpstr>
      <vt:lpstr>PowerPoint プレゼンテーション</vt:lpstr>
      <vt:lpstr>PowerPoint プレゼンテーション</vt:lpstr>
    </vt:vector>
  </TitlesOfParts>
  <Company>mieken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mieken</dc:creator>
  <cp:lastModifiedBy>mieken</cp:lastModifiedBy>
  <cp:revision>231</cp:revision>
  <cp:lastPrinted>2019-07-05T03:58:15Z</cp:lastPrinted>
  <dcterms:created xsi:type="dcterms:W3CDTF">2018-02-22T02:57:24Z</dcterms:created>
  <dcterms:modified xsi:type="dcterms:W3CDTF">2019-09-03T03:56:33Z</dcterms:modified>
</cp:coreProperties>
</file>