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4"/>
  </p:notesMasterIdLst>
  <p:sldIdLst>
    <p:sldId id="256" r:id="rId2"/>
    <p:sldId id="279" r:id="rId3"/>
  </p:sldIdLst>
  <p:sldSz cx="7021513" cy="10080625"/>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 userDrawn="1">
          <p15:clr>
            <a:srgbClr val="A4A3A4"/>
          </p15:clr>
        </p15:guide>
        <p15:guide id="2" pos="2160" userDrawn="1">
          <p15:clr>
            <a:srgbClr val="A4A3A4"/>
          </p15:clr>
        </p15:guide>
        <p15:guide id="3" pos="119" userDrawn="1">
          <p15:clr>
            <a:srgbClr val="A4A3A4"/>
          </p15:clr>
        </p15:guide>
        <p15:guide id="4" pos="4201" userDrawn="1">
          <p15:clr>
            <a:srgbClr val="A4A3A4"/>
          </p15:clr>
        </p15:guide>
        <p15:guide id="5" orient="horz" pos="5977" userDrawn="1">
          <p15:clr>
            <a:srgbClr val="A4A3A4"/>
          </p15:clr>
        </p15:guide>
        <p15:guide id="6" pos="255" userDrawn="1">
          <p15:clr>
            <a:srgbClr val="A4A3A4"/>
          </p15:clr>
        </p15:guide>
        <p15:guide id="7" pos="4065" userDrawn="1">
          <p15:clr>
            <a:srgbClr val="A4A3A4"/>
          </p15:clr>
        </p15:guide>
        <p15:guide id="8" orient="horz" pos="1123" userDrawn="1">
          <p15:clr>
            <a:srgbClr val="A4A3A4"/>
          </p15:clr>
        </p15:guide>
        <p15:guide id="9" orient="horz" pos="127">
          <p15:clr>
            <a:srgbClr val="A4A3A4"/>
          </p15:clr>
        </p15:guide>
        <p15:guide id="10" orient="horz" pos="6084">
          <p15:clr>
            <a:srgbClr val="A4A3A4"/>
          </p15:clr>
        </p15:guide>
        <p15:guide id="11" orient="horz" pos="1143">
          <p15:clr>
            <a:srgbClr val="A4A3A4"/>
          </p15:clr>
        </p15:guide>
        <p15:guide id="12" pos="2212">
          <p15:clr>
            <a:srgbClr val="A4A3A4"/>
          </p15:clr>
        </p15:guide>
        <p15:guide id="13" pos="122">
          <p15:clr>
            <a:srgbClr val="A4A3A4"/>
          </p15:clr>
        </p15:guide>
        <p15:guide id="14" pos="4301">
          <p15:clr>
            <a:srgbClr val="A4A3A4"/>
          </p15:clr>
        </p15:guide>
        <p15:guide id="15" pos="261">
          <p15:clr>
            <a:srgbClr val="A4A3A4"/>
          </p15:clr>
        </p15:guide>
        <p15:guide id="16" pos="41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FFCC"/>
    <a:srgbClr val="CCFFFF"/>
    <a:srgbClr val="00206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6" autoAdjust="0"/>
    <p:restoredTop sz="94660"/>
  </p:normalViewPr>
  <p:slideViewPr>
    <p:cSldViewPr>
      <p:cViewPr varScale="1">
        <p:scale>
          <a:sx n="51" d="100"/>
          <a:sy n="51" d="100"/>
        </p:scale>
        <p:origin x="2586" y="84"/>
      </p:cViewPr>
      <p:guideLst>
        <p:guide orient="horz" pos="125"/>
        <p:guide pos="2160"/>
        <p:guide pos="119"/>
        <p:guide pos="4201"/>
        <p:guide orient="horz" pos="5977"/>
        <p:guide pos="255"/>
        <p:guide pos="4065"/>
        <p:guide orient="horz" pos="1123"/>
        <p:guide orient="horz" pos="127"/>
        <p:guide orient="horz" pos="6084"/>
        <p:guide orient="horz" pos="1143"/>
        <p:guide pos="2212"/>
        <p:guide pos="122"/>
        <p:guide pos="4301"/>
        <p:guide pos="261"/>
        <p:guide pos="416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8887" cy="498475"/>
          </a:xfrm>
          <a:prstGeom prst="rect">
            <a:avLst/>
          </a:prstGeom>
        </p:spPr>
        <p:txBody>
          <a:bodyPr vert="horz" lIns="91428" tIns="45715" rIns="91428"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0" y="1"/>
            <a:ext cx="2948887" cy="498475"/>
          </a:xfrm>
          <a:prstGeom prst="rect">
            <a:avLst/>
          </a:prstGeom>
        </p:spPr>
        <p:txBody>
          <a:bodyPr vert="horz" lIns="91428" tIns="45715" rIns="91428" bIns="45715" rtlCol="0"/>
          <a:lstStyle>
            <a:lvl1pPr algn="r">
              <a:defRPr sz="1200"/>
            </a:lvl1pPr>
          </a:lstStyle>
          <a:p>
            <a:fld id="{0104ECC2-C595-410C-9FC7-AE84BA755659}" type="datetimeFigureOut">
              <a:rPr kumimoji="1" lang="ja-JP" altLang="en-US" smtClean="0"/>
              <a:t>2019/11/25</a:t>
            </a:fld>
            <a:endParaRPr kumimoji="1" lang="ja-JP" altLang="en-US"/>
          </a:p>
        </p:txBody>
      </p:sp>
      <p:sp>
        <p:nvSpPr>
          <p:cNvPr id="4" name="スライド イメージ プレースホルダー 3"/>
          <p:cNvSpPr>
            <a:spLocks noGrp="1" noRot="1" noChangeAspect="1"/>
          </p:cNvSpPr>
          <p:nvPr>
            <p:ph type="sldImg" idx="2"/>
          </p:nvPr>
        </p:nvSpPr>
        <p:spPr>
          <a:xfrm>
            <a:off x="2235200" y="1243013"/>
            <a:ext cx="2335213" cy="3352800"/>
          </a:xfrm>
          <a:prstGeom prst="rect">
            <a:avLst/>
          </a:prstGeom>
          <a:noFill/>
          <a:ln w="12700">
            <a:solidFill>
              <a:prstClr val="black"/>
            </a:solidFill>
          </a:ln>
        </p:spPr>
        <p:txBody>
          <a:bodyPr vert="horz" lIns="91428" tIns="45715" rIns="91428" bIns="45715" rtlCol="0" anchor="ctr"/>
          <a:lstStyle/>
          <a:p>
            <a:endParaRPr lang="ja-JP" altLang="en-US"/>
          </a:p>
        </p:txBody>
      </p:sp>
      <p:sp>
        <p:nvSpPr>
          <p:cNvPr id="5" name="ノート プレースホルダー 4"/>
          <p:cNvSpPr>
            <a:spLocks noGrp="1"/>
          </p:cNvSpPr>
          <p:nvPr>
            <p:ph type="body" sz="quarter" idx="3"/>
          </p:nvPr>
        </p:nvSpPr>
        <p:spPr>
          <a:xfrm>
            <a:off x="680879" y="4783139"/>
            <a:ext cx="5443856" cy="3913187"/>
          </a:xfrm>
          <a:prstGeom prst="rect">
            <a:avLst/>
          </a:prstGeom>
        </p:spPr>
        <p:txBody>
          <a:bodyPr vert="horz" lIns="91428" tIns="45715" rIns="91428"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5"/>
            <a:ext cx="2948887" cy="498475"/>
          </a:xfrm>
          <a:prstGeom prst="rect">
            <a:avLst/>
          </a:prstGeom>
        </p:spPr>
        <p:txBody>
          <a:bodyPr vert="horz" lIns="91428" tIns="45715" rIns="91428"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0" y="9440865"/>
            <a:ext cx="2948887" cy="498475"/>
          </a:xfrm>
          <a:prstGeom prst="rect">
            <a:avLst/>
          </a:prstGeom>
        </p:spPr>
        <p:txBody>
          <a:bodyPr vert="horz" lIns="91428" tIns="45715" rIns="91428" bIns="45715" rtlCol="0" anchor="b"/>
          <a:lstStyle>
            <a:lvl1pPr algn="r">
              <a:defRPr sz="1200"/>
            </a:lvl1pPr>
          </a:lstStyle>
          <a:p>
            <a:fld id="{3551F685-A896-475E-9C0E-EE3E0AB41DA0}" type="slidenum">
              <a:rPr kumimoji="1" lang="ja-JP" altLang="en-US" smtClean="0"/>
              <a:t>‹#›</a:t>
            </a:fld>
            <a:endParaRPr kumimoji="1" lang="ja-JP" altLang="en-US"/>
          </a:p>
        </p:txBody>
      </p:sp>
    </p:spTree>
    <p:extLst>
      <p:ext uri="{BB962C8B-B14F-4D97-AF65-F5344CB8AC3E}">
        <p14:creationId xmlns:p14="http://schemas.microsoft.com/office/powerpoint/2010/main" val="24355662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35200" y="1243013"/>
            <a:ext cx="2335213"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551F685-A896-475E-9C0E-EE3E0AB41DA0}" type="slidenum">
              <a:rPr kumimoji="1" lang="ja-JP" altLang="en-US" smtClean="0"/>
              <a:t>0</a:t>
            </a:fld>
            <a:endParaRPr kumimoji="1" lang="ja-JP" altLang="en-US"/>
          </a:p>
        </p:txBody>
      </p:sp>
    </p:spTree>
    <p:extLst>
      <p:ext uri="{BB962C8B-B14F-4D97-AF65-F5344CB8AC3E}">
        <p14:creationId xmlns:p14="http://schemas.microsoft.com/office/powerpoint/2010/main" val="78722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614" y="3131531"/>
            <a:ext cx="5968286" cy="216080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53227" y="5712354"/>
            <a:ext cx="4915059" cy="2576160"/>
          </a:xfrm>
        </p:spPr>
        <p:txBody>
          <a:bodyPr/>
          <a:lstStyle>
            <a:lvl1pPr marL="0" indent="0" algn="ctr">
              <a:buNone/>
              <a:defRPr>
                <a:solidFill>
                  <a:schemeClr val="tx1">
                    <a:tint val="75000"/>
                  </a:schemeClr>
                </a:solidFill>
              </a:defRPr>
            </a:lvl1pPr>
            <a:lvl2pPr marL="714994" indent="0" algn="ctr">
              <a:buNone/>
              <a:defRPr>
                <a:solidFill>
                  <a:schemeClr val="tx1">
                    <a:tint val="75000"/>
                  </a:schemeClr>
                </a:solidFill>
              </a:defRPr>
            </a:lvl2pPr>
            <a:lvl3pPr marL="1429986" indent="0" algn="ctr">
              <a:buNone/>
              <a:defRPr>
                <a:solidFill>
                  <a:schemeClr val="tx1">
                    <a:tint val="75000"/>
                  </a:schemeClr>
                </a:solidFill>
              </a:defRPr>
            </a:lvl3pPr>
            <a:lvl4pPr marL="2144980" indent="0" algn="ctr">
              <a:buNone/>
              <a:defRPr>
                <a:solidFill>
                  <a:schemeClr val="tx1">
                    <a:tint val="75000"/>
                  </a:schemeClr>
                </a:solidFill>
              </a:defRPr>
            </a:lvl4pPr>
            <a:lvl5pPr marL="2859972" indent="0" algn="ctr">
              <a:buNone/>
              <a:defRPr>
                <a:solidFill>
                  <a:schemeClr val="tx1">
                    <a:tint val="75000"/>
                  </a:schemeClr>
                </a:solidFill>
              </a:defRPr>
            </a:lvl5pPr>
            <a:lvl6pPr marL="3574966" indent="0" algn="ctr">
              <a:buNone/>
              <a:defRPr>
                <a:solidFill>
                  <a:schemeClr val="tx1">
                    <a:tint val="75000"/>
                  </a:schemeClr>
                </a:solidFill>
              </a:defRPr>
            </a:lvl6pPr>
            <a:lvl7pPr marL="4289959" indent="0" algn="ctr">
              <a:buNone/>
              <a:defRPr>
                <a:solidFill>
                  <a:schemeClr val="tx1">
                    <a:tint val="75000"/>
                  </a:schemeClr>
                </a:solidFill>
              </a:defRPr>
            </a:lvl7pPr>
            <a:lvl8pPr marL="5004952" indent="0" algn="ctr">
              <a:buNone/>
              <a:defRPr>
                <a:solidFill>
                  <a:schemeClr val="tx1">
                    <a:tint val="75000"/>
                  </a:schemeClr>
                </a:solidFill>
              </a:defRPr>
            </a:lvl8pPr>
            <a:lvl9pPr marL="571994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090597" y="403694"/>
            <a:ext cx="1579840" cy="86012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51076" y="403694"/>
            <a:ext cx="4622496" cy="86012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54651" y="6477739"/>
            <a:ext cx="5968286" cy="2002124"/>
          </a:xfrm>
        </p:spPr>
        <p:txBody>
          <a:bodyPr anchor="t"/>
          <a:lstStyle>
            <a:lvl1pPr algn="l">
              <a:defRPr sz="6255"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54651" y="4272600"/>
            <a:ext cx="5968286" cy="2205136"/>
          </a:xfrm>
        </p:spPr>
        <p:txBody>
          <a:bodyPr anchor="b"/>
          <a:lstStyle>
            <a:lvl1pPr marL="0" indent="0">
              <a:buNone/>
              <a:defRPr sz="3128">
                <a:solidFill>
                  <a:schemeClr val="tx1">
                    <a:tint val="75000"/>
                  </a:schemeClr>
                </a:solidFill>
              </a:defRPr>
            </a:lvl1pPr>
            <a:lvl2pPr marL="714994" indent="0">
              <a:buNone/>
              <a:defRPr sz="2814">
                <a:solidFill>
                  <a:schemeClr val="tx1">
                    <a:tint val="75000"/>
                  </a:schemeClr>
                </a:solidFill>
              </a:defRPr>
            </a:lvl2pPr>
            <a:lvl3pPr marL="1429986" indent="0">
              <a:buNone/>
              <a:defRPr sz="2502">
                <a:solidFill>
                  <a:schemeClr val="tx1">
                    <a:tint val="75000"/>
                  </a:schemeClr>
                </a:solidFill>
              </a:defRPr>
            </a:lvl3pPr>
            <a:lvl4pPr marL="2144980" indent="0">
              <a:buNone/>
              <a:defRPr sz="2189">
                <a:solidFill>
                  <a:schemeClr val="tx1">
                    <a:tint val="75000"/>
                  </a:schemeClr>
                </a:solidFill>
              </a:defRPr>
            </a:lvl4pPr>
            <a:lvl5pPr marL="2859972" indent="0">
              <a:buNone/>
              <a:defRPr sz="2189">
                <a:solidFill>
                  <a:schemeClr val="tx1">
                    <a:tint val="75000"/>
                  </a:schemeClr>
                </a:solidFill>
              </a:defRPr>
            </a:lvl5pPr>
            <a:lvl6pPr marL="3574966" indent="0">
              <a:buNone/>
              <a:defRPr sz="2189">
                <a:solidFill>
                  <a:schemeClr val="tx1">
                    <a:tint val="75000"/>
                  </a:schemeClr>
                </a:solidFill>
              </a:defRPr>
            </a:lvl6pPr>
            <a:lvl7pPr marL="4289959" indent="0">
              <a:buNone/>
              <a:defRPr sz="2189">
                <a:solidFill>
                  <a:schemeClr val="tx1">
                    <a:tint val="75000"/>
                  </a:schemeClr>
                </a:solidFill>
              </a:defRPr>
            </a:lvl7pPr>
            <a:lvl8pPr marL="5004952" indent="0">
              <a:buNone/>
              <a:defRPr sz="2189">
                <a:solidFill>
                  <a:schemeClr val="tx1">
                    <a:tint val="75000"/>
                  </a:schemeClr>
                </a:solidFill>
              </a:defRPr>
            </a:lvl8pPr>
            <a:lvl9pPr marL="5719945" indent="0">
              <a:buNone/>
              <a:defRPr sz="2189">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51076" y="2352149"/>
            <a:ext cx="3101168" cy="6652747"/>
          </a:xfrm>
        </p:spPr>
        <p:txBody>
          <a:bodyPr/>
          <a:lstStyle>
            <a:lvl1pPr>
              <a:defRPr sz="4378"/>
            </a:lvl1pPr>
            <a:lvl2pPr>
              <a:defRPr sz="3753"/>
            </a:lvl2pPr>
            <a:lvl3pPr>
              <a:defRPr sz="3128"/>
            </a:lvl3pPr>
            <a:lvl4pPr>
              <a:defRPr sz="2814"/>
            </a:lvl4pPr>
            <a:lvl5pPr>
              <a:defRPr sz="2814"/>
            </a:lvl5pPr>
            <a:lvl6pPr>
              <a:defRPr sz="2814"/>
            </a:lvl6pPr>
            <a:lvl7pPr>
              <a:defRPr sz="2814"/>
            </a:lvl7pPr>
            <a:lvl8pPr>
              <a:defRPr sz="2814"/>
            </a:lvl8pPr>
            <a:lvl9pPr>
              <a:defRPr sz="281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569269" y="2352149"/>
            <a:ext cx="3101168" cy="6652747"/>
          </a:xfrm>
        </p:spPr>
        <p:txBody>
          <a:bodyPr/>
          <a:lstStyle>
            <a:lvl1pPr>
              <a:defRPr sz="4378"/>
            </a:lvl1pPr>
            <a:lvl2pPr>
              <a:defRPr sz="3753"/>
            </a:lvl2pPr>
            <a:lvl3pPr>
              <a:defRPr sz="3128"/>
            </a:lvl3pPr>
            <a:lvl4pPr>
              <a:defRPr sz="2814"/>
            </a:lvl4pPr>
            <a:lvl5pPr>
              <a:defRPr sz="2814"/>
            </a:lvl5pPr>
            <a:lvl6pPr>
              <a:defRPr sz="2814"/>
            </a:lvl6pPr>
            <a:lvl7pPr>
              <a:defRPr sz="2814"/>
            </a:lvl7pPr>
            <a:lvl8pPr>
              <a:defRPr sz="2814"/>
            </a:lvl8pPr>
            <a:lvl9pPr>
              <a:defRPr sz="281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51076" y="2256474"/>
            <a:ext cx="3102388" cy="940390"/>
          </a:xfrm>
        </p:spPr>
        <p:txBody>
          <a:bodyPr anchor="b"/>
          <a:lstStyle>
            <a:lvl1pPr marL="0" indent="0">
              <a:buNone/>
              <a:defRPr sz="3753" b="1"/>
            </a:lvl1pPr>
            <a:lvl2pPr marL="714994" indent="0">
              <a:buNone/>
              <a:defRPr sz="3128" b="1"/>
            </a:lvl2pPr>
            <a:lvl3pPr marL="1429986" indent="0">
              <a:buNone/>
              <a:defRPr sz="2814" b="1"/>
            </a:lvl3pPr>
            <a:lvl4pPr marL="2144980" indent="0">
              <a:buNone/>
              <a:defRPr sz="2502" b="1"/>
            </a:lvl4pPr>
            <a:lvl5pPr marL="2859972" indent="0">
              <a:buNone/>
              <a:defRPr sz="2502" b="1"/>
            </a:lvl5pPr>
            <a:lvl6pPr marL="3574966" indent="0">
              <a:buNone/>
              <a:defRPr sz="2502" b="1"/>
            </a:lvl6pPr>
            <a:lvl7pPr marL="4289959" indent="0">
              <a:buNone/>
              <a:defRPr sz="2502" b="1"/>
            </a:lvl7pPr>
            <a:lvl8pPr marL="5004952" indent="0">
              <a:buNone/>
              <a:defRPr sz="2502" b="1"/>
            </a:lvl8pPr>
            <a:lvl9pPr marL="5719945" indent="0">
              <a:buNone/>
              <a:defRPr sz="2502"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51076" y="3196866"/>
            <a:ext cx="3102388" cy="5808028"/>
          </a:xfrm>
        </p:spPr>
        <p:txBody>
          <a:bodyPr/>
          <a:lstStyle>
            <a:lvl1pPr>
              <a:defRPr sz="3753"/>
            </a:lvl1pPr>
            <a:lvl2pPr>
              <a:defRPr sz="3128"/>
            </a:lvl2pPr>
            <a:lvl3pPr>
              <a:defRPr sz="2814"/>
            </a:lvl3pPr>
            <a:lvl4pPr>
              <a:defRPr sz="2502"/>
            </a:lvl4pPr>
            <a:lvl5pPr>
              <a:defRPr sz="2502"/>
            </a:lvl5pPr>
            <a:lvl6pPr>
              <a:defRPr sz="2502"/>
            </a:lvl6pPr>
            <a:lvl7pPr>
              <a:defRPr sz="2502"/>
            </a:lvl7pPr>
            <a:lvl8pPr>
              <a:defRPr sz="2502"/>
            </a:lvl8pPr>
            <a:lvl9pPr>
              <a:defRPr sz="250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566832" y="2256474"/>
            <a:ext cx="3103606" cy="940390"/>
          </a:xfrm>
        </p:spPr>
        <p:txBody>
          <a:bodyPr anchor="b"/>
          <a:lstStyle>
            <a:lvl1pPr marL="0" indent="0">
              <a:buNone/>
              <a:defRPr sz="3753" b="1"/>
            </a:lvl1pPr>
            <a:lvl2pPr marL="714994" indent="0">
              <a:buNone/>
              <a:defRPr sz="3128" b="1"/>
            </a:lvl2pPr>
            <a:lvl3pPr marL="1429986" indent="0">
              <a:buNone/>
              <a:defRPr sz="2814" b="1"/>
            </a:lvl3pPr>
            <a:lvl4pPr marL="2144980" indent="0">
              <a:buNone/>
              <a:defRPr sz="2502" b="1"/>
            </a:lvl4pPr>
            <a:lvl5pPr marL="2859972" indent="0">
              <a:buNone/>
              <a:defRPr sz="2502" b="1"/>
            </a:lvl5pPr>
            <a:lvl6pPr marL="3574966" indent="0">
              <a:buNone/>
              <a:defRPr sz="2502" b="1"/>
            </a:lvl6pPr>
            <a:lvl7pPr marL="4289959" indent="0">
              <a:buNone/>
              <a:defRPr sz="2502" b="1"/>
            </a:lvl7pPr>
            <a:lvl8pPr marL="5004952" indent="0">
              <a:buNone/>
              <a:defRPr sz="2502" b="1"/>
            </a:lvl8pPr>
            <a:lvl9pPr marL="5719945" indent="0">
              <a:buNone/>
              <a:defRPr sz="2502"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566832" y="3196866"/>
            <a:ext cx="3103606" cy="5808028"/>
          </a:xfrm>
        </p:spPr>
        <p:txBody>
          <a:bodyPr/>
          <a:lstStyle>
            <a:lvl1pPr>
              <a:defRPr sz="3753"/>
            </a:lvl1pPr>
            <a:lvl2pPr>
              <a:defRPr sz="3128"/>
            </a:lvl2pPr>
            <a:lvl3pPr>
              <a:defRPr sz="2814"/>
            </a:lvl3pPr>
            <a:lvl4pPr>
              <a:defRPr sz="2502"/>
            </a:lvl4pPr>
            <a:lvl5pPr>
              <a:defRPr sz="2502"/>
            </a:lvl5pPr>
            <a:lvl6pPr>
              <a:defRPr sz="2502"/>
            </a:lvl6pPr>
            <a:lvl7pPr>
              <a:defRPr sz="2502"/>
            </a:lvl7pPr>
            <a:lvl8pPr>
              <a:defRPr sz="2502"/>
            </a:lvl8pPr>
            <a:lvl9pPr>
              <a:defRPr sz="2502"/>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51077" y="401360"/>
            <a:ext cx="2310030" cy="1708106"/>
          </a:xfrm>
        </p:spPr>
        <p:txBody>
          <a:bodyPr anchor="b"/>
          <a:lstStyle>
            <a:lvl1pPr algn="l">
              <a:defRPr sz="3128"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745217" y="401362"/>
            <a:ext cx="3925220" cy="8603534"/>
          </a:xfrm>
        </p:spPr>
        <p:txBody>
          <a:bodyPr/>
          <a:lstStyle>
            <a:lvl1pPr>
              <a:defRPr sz="5005"/>
            </a:lvl1pPr>
            <a:lvl2pPr>
              <a:defRPr sz="4378"/>
            </a:lvl2pPr>
            <a:lvl3pPr>
              <a:defRPr sz="3753"/>
            </a:lvl3pPr>
            <a:lvl4pPr>
              <a:defRPr sz="3128"/>
            </a:lvl4pPr>
            <a:lvl5pPr>
              <a:defRPr sz="3128"/>
            </a:lvl5pPr>
            <a:lvl6pPr>
              <a:defRPr sz="3128"/>
            </a:lvl6pPr>
            <a:lvl7pPr>
              <a:defRPr sz="3128"/>
            </a:lvl7pPr>
            <a:lvl8pPr>
              <a:defRPr sz="3128"/>
            </a:lvl8pPr>
            <a:lvl9pPr>
              <a:defRPr sz="3128"/>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51077" y="2109466"/>
            <a:ext cx="2310030" cy="6895428"/>
          </a:xfrm>
        </p:spPr>
        <p:txBody>
          <a:bodyPr/>
          <a:lstStyle>
            <a:lvl1pPr marL="0" indent="0">
              <a:buNone/>
              <a:defRPr sz="2189"/>
            </a:lvl1pPr>
            <a:lvl2pPr marL="714994" indent="0">
              <a:buNone/>
              <a:defRPr sz="1877"/>
            </a:lvl2pPr>
            <a:lvl3pPr marL="1429986" indent="0">
              <a:buNone/>
              <a:defRPr sz="1564"/>
            </a:lvl3pPr>
            <a:lvl4pPr marL="2144980" indent="0">
              <a:buNone/>
              <a:defRPr sz="1408"/>
            </a:lvl4pPr>
            <a:lvl5pPr marL="2859972" indent="0">
              <a:buNone/>
              <a:defRPr sz="1408"/>
            </a:lvl5pPr>
            <a:lvl6pPr marL="3574966" indent="0">
              <a:buNone/>
              <a:defRPr sz="1408"/>
            </a:lvl6pPr>
            <a:lvl7pPr marL="4289959" indent="0">
              <a:buNone/>
              <a:defRPr sz="1408"/>
            </a:lvl7pPr>
            <a:lvl8pPr marL="5004952" indent="0">
              <a:buNone/>
              <a:defRPr sz="1408"/>
            </a:lvl8pPr>
            <a:lvl9pPr marL="5719945" indent="0">
              <a:buNone/>
              <a:defRPr sz="140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76266" y="7056440"/>
            <a:ext cx="4212908" cy="833052"/>
          </a:xfrm>
        </p:spPr>
        <p:txBody>
          <a:bodyPr anchor="b"/>
          <a:lstStyle>
            <a:lvl1pPr algn="l">
              <a:defRPr sz="3128"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76266" y="900724"/>
            <a:ext cx="4212908" cy="6048375"/>
          </a:xfrm>
        </p:spPr>
        <p:txBody>
          <a:bodyPr/>
          <a:lstStyle>
            <a:lvl1pPr marL="0" indent="0">
              <a:buNone/>
              <a:defRPr sz="5005"/>
            </a:lvl1pPr>
            <a:lvl2pPr marL="714994" indent="0">
              <a:buNone/>
              <a:defRPr sz="4378"/>
            </a:lvl2pPr>
            <a:lvl3pPr marL="1429986" indent="0">
              <a:buNone/>
              <a:defRPr sz="3753"/>
            </a:lvl3pPr>
            <a:lvl4pPr marL="2144980" indent="0">
              <a:buNone/>
              <a:defRPr sz="3128"/>
            </a:lvl4pPr>
            <a:lvl5pPr marL="2859972" indent="0">
              <a:buNone/>
              <a:defRPr sz="3128"/>
            </a:lvl5pPr>
            <a:lvl6pPr marL="3574966" indent="0">
              <a:buNone/>
              <a:defRPr sz="3128"/>
            </a:lvl6pPr>
            <a:lvl7pPr marL="4289959" indent="0">
              <a:buNone/>
              <a:defRPr sz="3128"/>
            </a:lvl7pPr>
            <a:lvl8pPr marL="5004952" indent="0">
              <a:buNone/>
              <a:defRPr sz="3128"/>
            </a:lvl8pPr>
            <a:lvl9pPr marL="5719945" indent="0">
              <a:buNone/>
              <a:defRPr sz="3128"/>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376266" y="7889490"/>
            <a:ext cx="4212908" cy="1183073"/>
          </a:xfrm>
        </p:spPr>
        <p:txBody>
          <a:bodyPr/>
          <a:lstStyle>
            <a:lvl1pPr marL="0" indent="0">
              <a:buNone/>
              <a:defRPr sz="2189"/>
            </a:lvl1pPr>
            <a:lvl2pPr marL="714994" indent="0">
              <a:buNone/>
              <a:defRPr sz="1877"/>
            </a:lvl2pPr>
            <a:lvl3pPr marL="1429986" indent="0">
              <a:buNone/>
              <a:defRPr sz="1564"/>
            </a:lvl3pPr>
            <a:lvl4pPr marL="2144980" indent="0">
              <a:buNone/>
              <a:defRPr sz="1408"/>
            </a:lvl4pPr>
            <a:lvl5pPr marL="2859972" indent="0">
              <a:buNone/>
              <a:defRPr sz="1408"/>
            </a:lvl5pPr>
            <a:lvl6pPr marL="3574966" indent="0">
              <a:buNone/>
              <a:defRPr sz="1408"/>
            </a:lvl6pPr>
            <a:lvl7pPr marL="4289959" indent="0">
              <a:buNone/>
              <a:defRPr sz="1408"/>
            </a:lvl7pPr>
            <a:lvl8pPr marL="5004952" indent="0">
              <a:buNone/>
              <a:defRPr sz="1408"/>
            </a:lvl8pPr>
            <a:lvl9pPr marL="5719945" indent="0">
              <a:buNone/>
              <a:defRPr sz="1408"/>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51076" y="403694"/>
            <a:ext cx="6319362" cy="1680104"/>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51076" y="2352149"/>
            <a:ext cx="6319362" cy="665274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51077" y="9343248"/>
            <a:ext cx="1638353" cy="536700"/>
          </a:xfrm>
          <a:prstGeom prst="rect">
            <a:avLst/>
          </a:prstGeom>
        </p:spPr>
        <p:txBody>
          <a:bodyPr vert="horz" lIns="91440" tIns="45720" rIns="91440" bIns="45720" rtlCol="0" anchor="ctr"/>
          <a:lstStyle>
            <a:lvl1pPr algn="l">
              <a:defRPr sz="1877">
                <a:solidFill>
                  <a:schemeClr val="tx1">
                    <a:tint val="75000"/>
                  </a:schemeClr>
                </a:solidFill>
              </a:defRPr>
            </a:lvl1pPr>
          </a:lstStyle>
          <a:p>
            <a:fld id="{7372D545-8467-428C-B4B7-668AFE11EB3F}" type="datetimeFigureOut">
              <a:rPr kumimoji="1" lang="ja-JP" altLang="en-US" smtClean="0"/>
              <a:t>2019/11/25</a:t>
            </a:fld>
            <a:endParaRPr kumimoji="1" lang="ja-JP" altLang="en-US"/>
          </a:p>
        </p:txBody>
      </p:sp>
      <p:sp>
        <p:nvSpPr>
          <p:cNvPr id="5" name="フッター プレースホルダー 4"/>
          <p:cNvSpPr>
            <a:spLocks noGrp="1"/>
          </p:cNvSpPr>
          <p:nvPr>
            <p:ph type="ftr" sz="quarter" idx="3"/>
          </p:nvPr>
        </p:nvSpPr>
        <p:spPr>
          <a:xfrm>
            <a:off x="2399017" y="9343248"/>
            <a:ext cx="2223479" cy="536700"/>
          </a:xfrm>
          <a:prstGeom prst="rect">
            <a:avLst/>
          </a:prstGeom>
        </p:spPr>
        <p:txBody>
          <a:bodyPr vert="horz" lIns="91440" tIns="45720" rIns="91440" bIns="45720" rtlCol="0" anchor="ctr"/>
          <a:lstStyle>
            <a:lvl1pPr algn="ctr">
              <a:defRPr sz="1877">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032086" y="9343248"/>
            <a:ext cx="1638353" cy="536700"/>
          </a:xfrm>
          <a:prstGeom prst="rect">
            <a:avLst/>
          </a:prstGeom>
        </p:spPr>
        <p:txBody>
          <a:bodyPr vert="horz" lIns="91440" tIns="45720" rIns="91440" bIns="45720" rtlCol="0" anchor="ctr"/>
          <a:lstStyle>
            <a:lvl1pPr algn="r">
              <a:defRPr sz="1877">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29986" rtl="0" eaLnBrk="1" latinLnBrk="0" hangingPunct="1">
        <a:spcBef>
          <a:spcPct val="0"/>
        </a:spcBef>
        <a:buNone/>
        <a:defRPr kumimoji="1" sz="6881" kern="1200">
          <a:solidFill>
            <a:schemeClr val="tx1"/>
          </a:solidFill>
          <a:latin typeface="+mj-lt"/>
          <a:ea typeface="+mj-ea"/>
          <a:cs typeface="+mj-cs"/>
        </a:defRPr>
      </a:lvl1pPr>
    </p:titleStyle>
    <p:bodyStyle>
      <a:lvl1pPr marL="536245" indent="-536245" algn="l" defTabSz="1429986" rtl="0" eaLnBrk="1" latinLnBrk="0" hangingPunct="1">
        <a:spcBef>
          <a:spcPct val="20000"/>
        </a:spcBef>
        <a:buFont typeface="Arial" pitchFamily="34" charset="0"/>
        <a:buChar char="•"/>
        <a:defRPr kumimoji="1" sz="5005" kern="1200">
          <a:solidFill>
            <a:schemeClr val="tx1"/>
          </a:solidFill>
          <a:latin typeface="+mn-lt"/>
          <a:ea typeface="+mn-ea"/>
          <a:cs typeface="+mn-cs"/>
        </a:defRPr>
      </a:lvl1pPr>
      <a:lvl2pPr marL="1161864" indent="-446870" algn="l" defTabSz="1429986" rtl="0" eaLnBrk="1" latinLnBrk="0" hangingPunct="1">
        <a:spcBef>
          <a:spcPct val="20000"/>
        </a:spcBef>
        <a:buFont typeface="Arial" pitchFamily="34" charset="0"/>
        <a:buChar char="–"/>
        <a:defRPr kumimoji="1" sz="4378" kern="1200">
          <a:solidFill>
            <a:schemeClr val="tx1"/>
          </a:solidFill>
          <a:latin typeface="+mn-lt"/>
          <a:ea typeface="+mn-ea"/>
          <a:cs typeface="+mn-cs"/>
        </a:defRPr>
      </a:lvl2pPr>
      <a:lvl3pPr marL="1787483" indent="-357497" algn="l" defTabSz="1429986" rtl="0" eaLnBrk="1" latinLnBrk="0" hangingPunct="1">
        <a:spcBef>
          <a:spcPct val="20000"/>
        </a:spcBef>
        <a:buFont typeface="Arial" pitchFamily="34" charset="0"/>
        <a:buChar char="•"/>
        <a:defRPr kumimoji="1" sz="3753" kern="1200">
          <a:solidFill>
            <a:schemeClr val="tx1"/>
          </a:solidFill>
          <a:latin typeface="+mn-lt"/>
          <a:ea typeface="+mn-ea"/>
          <a:cs typeface="+mn-cs"/>
        </a:defRPr>
      </a:lvl3pPr>
      <a:lvl4pPr marL="2502477" indent="-357497" algn="l" defTabSz="1429986" rtl="0" eaLnBrk="1" latinLnBrk="0" hangingPunct="1">
        <a:spcBef>
          <a:spcPct val="20000"/>
        </a:spcBef>
        <a:buFont typeface="Arial" pitchFamily="34" charset="0"/>
        <a:buChar char="–"/>
        <a:defRPr kumimoji="1" sz="3128" kern="1200">
          <a:solidFill>
            <a:schemeClr val="tx1"/>
          </a:solidFill>
          <a:latin typeface="+mn-lt"/>
          <a:ea typeface="+mn-ea"/>
          <a:cs typeface="+mn-cs"/>
        </a:defRPr>
      </a:lvl4pPr>
      <a:lvl5pPr marL="3217469" indent="-357497" algn="l" defTabSz="1429986" rtl="0" eaLnBrk="1" latinLnBrk="0" hangingPunct="1">
        <a:spcBef>
          <a:spcPct val="20000"/>
        </a:spcBef>
        <a:buFont typeface="Arial" pitchFamily="34" charset="0"/>
        <a:buChar char="»"/>
        <a:defRPr kumimoji="1" sz="3128" kern="1200">
          <a:solidFill>
            <a:schemeClr val="tx1"/>
          </a:solidFill>
          <a:latin typeface="+mn-lt"/>
          <a:ea typeface="+mn-ea"/>
          <a:cs typeface="+mn-cs"/>
        </a:defRPr>
      </a:lvl5pPr>
      <a:lvl6pPr marL="3932463" indent="-357497" algn="l" defTabSz="1429986" rtl="0" eaLnBrk="1" latinLnBrk="0" hangingPunct="1">
        <a:spcBef>
          <a:spcPct val="20000"/>
        </a:spcBef>
        <a:buFont typeface="Arial" pitchFamily="34" charset="0"/>
        <a:buChar char="•"/>
        <a:defRPr kumimoji="1" sz="3128" kern="1200">
          <a:solidFill>
            <a:schemeClr val="tx1"/>
          </a:solidFill>
          <a:latin typeface="+mn-lt"/>
          <a:ea typeface="+mn-ea"/>
          <a:cs typeface="+mn-cs"/>
        </a:defRPr>
      </a:lvl6pPr>
      <a:lvl7pPr marL="4647455" indent="-357497" algn="l" defTabSz="1429986" rtl="0" eaLnBrk="1" latinLnBrk="0" hangingPunct="1">
        <a:spcBef>
          <a:spcPct val="20000"/>
        </a:spcBef>
        <a:buFont typeface="Arial" pitchFamily="34" charset="0"/>
        <a:buChar char="•"/>
        <a:defRPr kumimoji="1" sz="3128" kern="1200">
          <a:solidFill>
            <a:schemeClr val="tx1"/>
          </a:solidFill>
          <a:latin typeface="+mn-lt"/>
          <a:ea typeface="+mn-ea"/>
          <a:cs typeface="+mn-cs"/>
        </a:defRPr>
      </a:lvl7pPr>
      <a:lvl8pPr marL="5362449" indent="-357497" algn="l" defTabSz="1429986" rtl="0" eaLnBrk="1" latinLnBrk="0" hangingPunct="1">
        <a:spcBef>
          <a:spcPct val="20000"/>
        </a:spcBef>
        <a:buFont typeface="Arial" pitchFamily="34" charset="0"/>
        <a:buChar char="•"/>
        <a:defRPr kumimoji="1" sz="3128" kern="1200">
          <a:solidFill>
            <a:schemeClr val="tx1"/>
          </a:solidFill>
          <a:latin typeface="+mn-lt"/>
          <a:ea typeface="+mn-ea"/>
          <a:cs typeface="+mn-cs"/>
        </a:defRPr>
      </a:lvl8pPr>
      <a:lvl9pPr marL="6077442" indent="-357497" algn="l" defTabSz="1429986" rtl="0" eaLnBrk="1" latinLnBrk="0" hangingPunct="1">
        <a:spcBef>
          <a:spcPct val="20000"/>
        </a:spcBef>
        <a:buFont typeface="Arial" pitchFamily="34" charset="0"/>
        <a:buChar char="•"/>
        <a:defRPr kumimoji="1" sz="3128" kern="1200">
          <a:solidFill>
            <a:schemeClr val="tx1"/>
          </a:solidFill>
          <a:latin typeface="+mn-lt"/>
          <a:ea typeface="+mn-ea"/>
          <a:cs typeface="+mn-cs"/>
        </a:defRPr>
      </a:lvl9pPr>
    </p:bodyStyle>
    <p:otherStyle>
      <a:defPPr>
        <a:defRPr lang="ja-JP"/>
      </a:defPPr>
      <a:lvl1pPr marL="0" algn="l" defTabSz="1429986" rtl="0" eaLnBrk="1" latinLnBrk="0" hangingPunct="1">
        <a:defRPr kumimoji="1" sz="2814" kern="1200">
          <a:solidFill>
            <a:schemeClr val="tx1"/>
          </a:solidFill>
          <a:latin typeface="+mn-lt"/>
          <a:ea typeface="+mn-ea"/>
          <a:cs typeface="+mn-cs"/>
        </a:defRPr>
      </a:lvl1pPr>
      <a:lvl2pPr marL="714994" algn="l" defTabSz="1429986" rtl="0" eaLnBrk="1" latinLnBrk="0" hangingPunct="1">
        <a:defRPr kumimoji="1" sz="2814" kern="1200">
          <a:solidFill>
            <a:schemeClr val="tx1"/>
          </a:solidFill>
          <a:latin typeface="+mn-lt"/>
          <a:ea typeface="+mn-ea"/>
          <a:cs typeface="+mn-cs"/>
        </a:defRPr>
      </a:lvl2pPr>
      <a:lvl3pPr marL="1429986" algn="l" defTabSz="1429986" rtl="0" eaLnBrk="1" latinLnBrk="0" hangingPunct="1">
        <a:defRPr kumimoji="1" sz="2814" kern="1200">
          <a:solidFill>
            <a:schemeClr val="tx1"/>
          </a:solidFill>
          <a:latin typeface="+mn-lt"/>
          <a:ea typeface="+mn-ea"/>
          <a:cs typeface="+mn-cs"/>
        </a:defRPr>
      </a:lvl3pPr>
      <a:lvl4pPr marL="2144980" algn="l" defTabSz="1429986" rtl="0" eaLnBrk="1" latinLnBrk="0" hangingPunct="1">
        <a:defRPr kumimoji="1" sz="2814" kern="1200">
          <a:solidFill>
            <a:schemeClr val="tx1"/>
          </a:solidFill>
          <a:latin typeface="+mn-lt"/>
          <a:ea typeface="+mn-ea"/>
          <a:cs typeface="+mn-cs"/>
        </a:defRPr>
      </a:lvl4pPr>
      <a:lvl5pPr marL="2859972" algn="l" defTabSz="1429986" rtl="0" eaLnBrk="1" latinLnBrk="0" hangingPunct="1">
        <a:defRPr kumimoji="1" sz="2814" kern="1200">
          <a:solidFill>
            <a:schemeClr val="tx1"/>
          </a:solidFill>
          <a:latin typeface="+mn-lt"/>
          <a:ea typeface="+mn-ea"/>
          <a:cs typeface="+mn-cs"/>
        </a:defRPr>
      </a:lvl5pPr>
      <a:lvl6pPr marL="3574966" algn="l" defTabSz="1429986" rtl="0" eaLnBrk="1" latinLnBrk="0" hangingPunct="1">
        <a:defRPr kumimoji="1" sz="2814" kern="1200">
          <a:solidFill>
            <a:schemeClr val="tx1"/>
          </a:solidFill>
          <a:latin typeface="+mn-lt"/>
          <a:ea typeface="+mn-ea"/>
          <a:cs typeface="+mn-cs"/>
        </a:defRPr>
      </a:lvl6pPr>
      <a:lvl7pPr marL="4289959" algn="l" defTabSz="1429986" rtl="0" eaLnBrk="1" latinLnBrk="0" hangingPunct="1">
        <a:defRPr kumimoji="1" sz="2814" kern="1200">
          <a:solidFill>
            <a:schemeClr val="tx1"/>
          </a:solidFill>
          <a:latin typeface="+mn-lt"/>
          <a:ea typeface="+mn-ea"/>
          <a:cs typeface="+mn-cs"/>
        </a:defRPr>
      </a:lvl7pPr>
      <a:lvl8pPr marL="5004952" algn="l" defTabSz="1429986" rtl="0" eaLnBrk="1" latinLnBrk="0" hangingPunct="1">
        <a:defRPr kumimoji="1" sz="2814" kern="1200">
          <a:solidFill>
            <a:schemeClr val="tx1"/>
          </a:solidFill>
          <a:latin typeface="+mn-lt"/>
          <a:ea typeface="+mn-ea"/>
          <a:cs typeface="+mn-cs"/>
        </a:defRPr>
      </a:lvl8pPr>
      <a:lvl9pPr marL="5719945" algn="l" defTabSz="1429986" rtl="0" eaLnBrk="1" latinLnBrk="0" hangingPunct="1">
        <a:defRPr kumimoji="1" sz="28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177378" y="788862"/>
            <a:ext cx="6623302" cy="1612619"/>
          </a:xfrm>
          <a:prstGeom prst="rect">
            <a:avLst/>
          </a:prstGeom>
          <a:solidFill>
            <a:srgbClr val="FFFFCC"/>
          </a:solidFill>
          <a:ln w="9525">
            <a:solidFill>
              <a:srgbClr val="D5011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lstStyle/>
          <a:p>
            <a:pPr algn="just">
              <a:lnSpc>
                <a:spcPts val="1200"/>
              </a:lnSpc>
            </a:pP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　派遣</a:t>
            </a:r>
            <a:r>
              <a:rPr lang="ja-JP" altLang="en-US" sz="1050" dirty="0">
                <a:solidFill>
                  <a:schemeClr val="tx1"/>
                </a:solidFill>
                <a:latin typeface="HG丸ｺﾞｼｯｸM-PRO" panose="020F0600000000000000" pitchFamily="50" charset="-128"/>
                <a:ea typeface="HG丸ｺﾞｼｯｸM-PRO" panose="020F0600000000000000" pitchFamily="50" charset="-128"/>
              </a:rPr>
              <a:t>労働者の就業場所は派遣先であり、待遇に関する派遣労働者の納得感を考慮するため、派遣先の労働者との均等（＝差別的な取扱いをしないこと）、均衡（＝不合理な待遇差を禁止すること）は重要な観点です</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gn="just">
              <a:lnSpc>
                <a:spcPts val="12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しかし</a:t>
            </a:r>
            <a:r>
              <a:rPr lang="ja-JP" altLang="en-US" sz="1050" dirty="0">
                <a:solidFill>
                  <a:schemeClr val="tx1"/>
                </a:solidFill>
                <a:latin typeface="HG丸ｺﾞｼｯｸM-PRO" panose="020F0600000000000000" pitchFamily="50" charset="-128"/>
                <a:ea typeface="HG丸ｺﾞｼｯｸM-PRO" panose="020F0600000000000000" pitchFamily="50" charset="-128"/>
              </a:rPr>
              <a:t>、この場合、</a:t>
            </a:r>
            <a:r>
              <a:rPr lang="ja-JP" altLang="en-US" sz="1050" u="sng" dirty="0">
                <a:solidFill>
                  <a:schemeClr val="tx1"/>
                </a:solidFill>
                <a:latin typeface="HG丸ｺﾞｼｯｸM-PRO" panose="020F0600000000000000" pitchFamily="50" charset="-128"/>
                <a:ea typeface="HG丸ｺﾞｼｯｸM-PRO" panose="020F0600000000000000" pitchFamily="50" charset="-128"/>
              </a:rPr>
              <a:t>派遣先が変わるごとに賃金水準が変わり、派遣労働者の所得が不安定になる</a:t>
            </a:r>
            <a:r>
              <a:rPr lang="ja-JP" altLang="en-US" sz="1050" dirty="0">
                <a:solidFill>
                  <a:schemeClr val="tx1"/>
                </a:solidFill>
                <a:latin typeface="HG丸ｺﾞｼｯｸM-PRO" panose="020F0600000000000000" pitchFamily="50" charset="-128"/>
                <a:ea typeface="HG丸ｺﾞｼｯｸM-PRO" panose="020F0600000000000000" pitchFamily="50" charset="-128"/>
              </a:rPr>
              <a:t>ことが想定されます。また、一般に賃金水準は大企業であるほど高く、小規模の企業であるほど低い傾向にありますが、派遣労働者が担う職務の難易度は、同種の業務であっても、大企業ほど高度で小規模の企業ほど容易とは必ずしも言えないため、結果として、</a:t>
            </a:r>
            <a:r>
              <a:rPr lang="ja-JP" altLang="en-US" sz="1050" u="sng" dirty="0">
                <a:solidFill>
                  <a:schemeClr val="tx1"/>
                </a:solidFill>
                <a:latin typeface="HG丸ｺﾞｼｯｸM-PRO" panose="020F0600000000000000" pitchFamily="50" charset="-128"/>
                <a:ea typeface="HG丸ｺﾞｼｯｸM-PRO" panose="020F0600000000000000" pitchFamily="50" charset="-128"/>
              </a:rPr>
              <a:t>派遣労働者個人の段階的・体系的なキャリアアップ支援と不整合な事態</a:t>
            </a:r>
            <a:r>
              <a:rPr lang="ja-JP" altLang="en-US" sz="1050" dirty="0">
                <a:solidFill>
                  <a:schemeClr val="tx1"/>
                </a:solidFill>
                <a:latin typeface="HG丸ｺﾞｼｯｸM-PRO" panose="020F0600000000000000" pitchFamily="50" charset="-128"/>
                <a:ea typeface="HG丸ｺﾞｼｯｸM-PRO" panose="020F0600000000000000" pitchFamily="50" charset="-128"/>
              </a:rPr>
              <a:t>を招くこともあり得ます</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gn="just">
              <a:lnSpc>
                <a:spcPts val="1200"/>
              </a:lnSpc>
            </a:pPr>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こう</a:t>
            </a:r>
            <a:r>
              <a:rPr lang="ja-JP" altLang="en-US" sz="1050" dirty="0">
                <a:solidFill>
                  <a:schemeClr val="tx1"/>
                </a:solidFill>
                <a:latin typeface="HG丸ｺﾞｼｯｸM-PRO" panose="020F0600000000000000" pitchFamily="50" charset="-128"/>
                <a:ea typeface="HG丸ｺﾞｼｯｸM-PRO" panose="020F0600000000000000" pitchFamily="50" charset="-128"/>
              </a:rPr>
              <a:t>した状況を踏まえ、改正により、派遣労働者の待遇について、派遣元事業主には、以下のいずれかを確保することが義務化されます</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050" b="1"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193137" y="71760"/>
            <a:ext cx="6607542" cy="430887"/>
          </a:xfrm>
          <a:prstGeom prst="rect">
            <a:avLst/>
          </a:prstGeom>
          <a:noFill/>
        </p:spPr>
        <p:txBody>
          <a:bodyPr wrap="square" rtlCol="0">
            <a:spAutoFit/>
          </a:bodyPr>
          <a:lstStyle/>
          <a:p>
            <a:pPr algn="ctr">
              <a:lnSpc>
                <a:spcPct val="110000"/>
              </a:lnSpc>
            </a:pPr>
            <a:r>
              <a:rPr lang="ja-JP" altLang="en-US" sz="2000" b="1" dirty="0" smtClean="0">
                <a:latin typeface="HG丸ｺﾞｼｯｸM-PRO" panose="020F0600000000000000" pitchFamily="50" charset="-128"/>
                <a:ea typeface="HG丸ｺﾞｼｯｸM-PRO" panose="020F0600000000000000" pitchFamily="50" charset="-128"/>
              </a:rPr>
              <a:t>令和</a:t>
            </a:r>
            <a:r>
              <a:rPr lang="en-US" altLang="ja-JP" sz="2000" b="1" dirty="0" smtClean="0">
                <a:latin typeface="HG丸ｺﾞｼｯｸM-PRO" panose="020F0600000000000000" pitchFamily="50" charset="-128"/>
                <a:ea typeface="HG丸ｺﾞｼｯｸM-PRO" panose="020F0600000000000000" pitchFamily="50" charset="-128"/>
              </a:rPr>
              <a:t>2</a:t>
            </a:r>
            <a:r>
              <a:rPr lang="ja-JP" altLang="en-US" sz="2000" b="1" dirty="0" smtClean="0">
                <a:latin typeface="HG丸ｺﾞｼｯｸM-PRO" panose="020F0600000000000000" pitchFamily="50" charset="-128"/>
                <a:ea typeface="HG丸ｺﾞｼｯｸM-PRO" panose="020F0600000000000000" pitchFamily="50" charset="-128"/>
              </a:rPr>
              <a:t>年</a:t>
            </a:r>
            <a:r>
              <a:rPr lang="en-US" altLang="ja-JP" sz="2000" b="1" dirty="0" smtClean="0">
                <a:latin typeface="HG丸ｺﾞｼｯｸM-PRO" panose="020F0600000000000000" pitchFamily="50" charset="-128"/>
                <a:ea typeface="HG丸ｺﾞｼｯｸM-PRO" panose="020F0600000000000000" pitchFamily="50" charset="-128"/>
              </a:rPr>
              <a:t>4</a:t>
            </a:r>
            <a:r>
              <a:rPr lang="ja-JP" altLang="en-US" sz="2000" b="1" dirty="0" smtClean="0">
                <a:latin typeface="HG丸ｺﾞｼｯｸM-PRO" panose="020F0600000000000000" pitchFamily="50" charset="-128"/>
                <a:ea typeface="HG丸ｺﾞｼｯｸM-PRO" panose="020F0600000000000000" pitchFamily="50" charset="-128"/>
              </a:rPr>
              <a:t>月</a:t>
            </a:r>
            <a:r>
              <a:rPr lang="en-US" altLang="ja-JP" sz="2000" b="1" dirty="0" smtClean="0">
                <a:latin typeface="HG丸ｺﾞｼｯｸM-PRO" panose="020F0600000000000000" pitchFamily="50" charset="-128"/>
                <a:ea typeface="HG丸ｺﾞｼｯｸM-PRO" panose="020F0600000000000000" pitchFamily="50" charset="-128"/>
              </a:rPr>
              <a:t>1</a:t>
            </a:r>
            <a:r>
              <a:rPr lang="ja-JP" altLang="en-US" sz="2000" b="1" dirty="0" smtClean="0">
                <a:latin typeface="HG丸ｺﾞｼｯｸM-PRO" panose="020F0600000000000000" pitchFamily="50" charset="-128"/>
                <a:ea typeface="HG丸ｺﾞｼｯｸM-PRO" panose="020F0600000000000000" pitchFamily="50" charset="-128"/>
              </a:rPr>
              <a:t>日から改正労働者派遣法が施行されます</a:t>
            </a:r>
            <a:endParaRPr lang="ja-JP" altLang="en-US" sz="2000" b="1"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204680" y="2767985"/>
            <a:ext cx="6474429" cy="805047"/>
          </a:xfrm>
          <a:prstGeom prst="rect">
            <a:avLst/>
          </a:prstGeom>
          <a:noFill/>
          <a:ln>
            <a:noFill/>
          </a:ln>
        </p:spPr>
        <p:txBody>
          <a:bodyPr wrap="square" lIns="72000" tIns="36000" rIns="72000" bIns="36000" rtlCol="0">
            <a:spAutoFit/>
          </a:bodyPr>
          <a:lstStyle/>
          <a:p>
            <a:pPr marL="1343025" indent="-1343025" algn="just">
              <a:lnSpc>
                <a:spcPts val="1400"/>
              </a:lnSpc>
            </a:pPr>
            <a:r>
              <a:rPr lang="ja-JP" altLang="en-US" sz="105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b="1"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均等</a:t>
            </a:r>
            <a:r>
              <a:rPr lang="ja-JP" altLang="en-US" sz="105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待遇」の</a:t>
            </a:r>
            <a:r>
              <a:rPr lang="ja-JP" altLang="en-US" sz="1050"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内容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①職務</a:t>
            </a:r>
            <a:r>
              <a:rPr lang="ja-JP" altLang="en-US" sz="105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内容</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業務の内容」＋「責任の程度</a:t>
            </a: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②職務内容・配置の変更範囲が同じ</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場合には差別的</a:t>
            </a:r>
            <a:r>
              <a:rPr lang="ja-JP" altLang="en-US" sz="105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取扱いを</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禁止</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343025" indent="-1343025" algn="just">
              <a:lnSpc>
                <a:spcPts val="1400"/>
              </a:lnSpc>
            </a:pPr>
            <a:r>
              <a:rPr lang="ja-JP" altLang="en-US" sz="105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050" b="1"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均衡</a:t>
            </a:r>
            <a:r>
              <a:rPr lang="ja-JP" altLang="en-US" sz="1050"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待遇」の</a:t>
            </a:r>
            <a:r>
              <a:rPr lang="ja-JP" altLang="en-US" sz="1050"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内容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①職務</a:t>
            </a:r>
            <a:r>
              <a:rPr lang="ja-JP" altLang="en-US" sz="105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内容、②職務内容・配置の変更範囲、③その他の事情の相違を考慮して不合理な待遇差を</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禁止</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198388" y="2474782"/>
            <a:ext cx="5160738" cy="293171"/>
          </a:xfrm>
          <a:prstGeom prst="roundRect">
            <a:avLst>
              <a:gd name="adj" fmla="val 23092"/>
            </a:avLst>
          </a:prstGeom>
          <a:solidFill>
            <a:srgbClr val="33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0" bIns="0" rtlCol="0" anchor="ctr"/>
          <a:lstStyle/>
          <a:p>
            <a:pPr algn="just"/>
            <a:r>
              <a:rPr lang="en-US" altLang="ja-JP" sz="1200"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派遣先均等・均衡</a:t>
            </a:r>
            <a:r>
              <a:rPr lang="ja-JP" altLang="en-US" sz="1200" dirty="0" smtClean="0">
                <a:solidFill>
                  <a:schemeClr val="bg1"/>
                </a:solidFill>
                <a:latin typeface="HG丸ｺﾞｼｯｸM-PRO" panose="020F0600000000000000" pitchFamily="50" charset="-128"/>
                <a:ea typeface="HG丸ｺﾞｼｯｸM-PRO" panose="020F0600000000000000" pitchFamily="50" charset="-128"/>
              </a:rPr>
              <a:t>方式</a:t>
            </a:r>
            <a:r>
              <a:rPr lang="en-US" altLang="ja-JP" sz="1200"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bg1"/>
                </a:solidFill>
                <a:latin typeface="HG丸ｺﾞｼｯｸM-PRO" panose="020F0600000000000000" pitchFamily="50" charset="-128"/>
                <a:ea typeface="HG丸ｺﾞｼｯｸM-PRO" panose="020F0600000000000000" pitchFamily="50" charset="-128"/>
              </a:rPr>
              <a:t>派遣先</a:t>
            </a:r>
            <a:r>
              <a:rPr lang="ja-JP" altLang="en-US" sz="1200" dirty="0">
                <a:solidFill>
                  <a:schemeClr val="bg1"/>
                </a:solidFill>
                <a:latin typeface="HG丸ｺﾞｼｯｸM-PRO" panose="020F0600000000000000" pitchFamily="50" charset="-128"/>
                <a:ea typeface="HG丸ｺﾞｼｯｸM-PRO" panose="020F0600000000000000" pitchFamily="50" charset="-128"/>
              </a:rPr>
              <a:t>の通常の労働者との</a:t>
            </a:r>
            <a:r>
              <a:rPr lang="ja-JP" altLang="en-US" sz="1200" dirty="0" smtClean="0">
                <a:solidFill>
                  <a:schemeClr val="bg1"/>
                </a:solidFill>
                <a:latin typeface="HG丸ｺﾞｼｯｸM-PRO" panose="020F0600000000000000" pitchFamily="50" charset="-128"/>
                <a:ea typeface="HG丸ｺﾞｼｯｸM-PRO" panose="020F0600000000000000" pitchFamily="50" charset="-128"/>
              </a:rPr>
              <a:t>均等・均衡待遇</a:t>
            </a:r>
            <a:endParaRPr lang="ja-JP" altLang="en-US" sz="1200" dirty="0">
              <a:solidFill>
                <a:schemeClr val="bg1"/>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198389" y="3574295"/>
            <a:ext cx="4349765" cy="293171"/>
          </a:xfrm>
          <a:prstGeom prst="roundRect">
            <a:avLst>
              <a:gd name="adj" fmla="val 23092"/>
            </a:avLst>
          </a:prstGeom>
          <a:solidFill>
            <a:srgbClr val="33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0" bIns="0" rtlCol="0" anchor="ctr"/>
          <a:lstStyle/>
          <a:p>
            <a:r>
              <a:rPr lang="en-US" altLang="ja-JP" sz="1200" dirty="0" smtClean="0">
                <a:solidFill>
                  <a:schemeClr val="bg1"/>
                </a:solidFill>
                <a:latin typeface="HG丸ｺﾞｼｯｸM-PRO" panose="020F0600000000000000" pitchFamily="50" charset="-128"/>
                <a:ea typeface="HG丸ｺﾞｼｯｸM-PRO" panose="020F0600000000000000" pitchFamily="50" charset="-128"/>
              </a:rPr>
              <a:t>【</a:t>
            </a:r>
            <a:r>
              <a:rPr lang="zh-TW" altLang="en-US" sz="1200" dirty="0">
                <a:solidFill>
                  <a:schemeClr val="bg1"/>
                </a:solidFill>
                <a:latin typeface="HG丸ｺﾞｼｯｸM-PRO" panose="020F0600000000000000" pitchFamily="50" charset="-128"/>
                <a:ea typeface="HG丸ｺﾞｼｯｸM-PRO" panose="020F0600000000000000" pitchFamily="50" charset="-128"/>
              </a:rPr>
              <a:t>労使協定方式</a:t>
            </a:r>
            <a:r>
              <a:rPr lang="en-US" altLang="ja-JP" sz="1200"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一定の要件を満たす労使協定による待遇</a:t>
            </a:r>
          </a:p>
        </p:txBody>
      </p:sp>
      <p:sp>
        <p:nvSpPr>
          <p:cNvPr id="32" name="テキスト ボックス 31"/>
          <p:cNvSpPr txBox="1"/>
          <p:nvPr/>
        </p:nvSpPr>
        <p:spPr>
          <a:xfrm>
            <a:off x="175042" y="3884820"/>
            <a:ext cx="6504066" cy="935591"/>
          </a:xfrm>
          <a:prstGeom prst="rect">
            <a:avLst/>
          </a:prstGeom>
          <a:noFill/>
        </p:spPr>
        <p:txBody>
          <a:bodyPr wrap="square" lIns="72000" tIns="36000" rIns="72000" bIns="36000" rtlCol="0">
            <a:spAutoFit/>
          </a:bodyPr>
          <a:lstStyle/>
          <a:p>
            <a:pPr>
              <a:lnSpc>
                <a:spcPts val="1400"/>
              </a:lnSpc>
            </a:pPr>
            <a:r>
              <a:rPr lang="ja-JP" altLang="en-US" sz="1050" b="1" dirty="0" smtClean="0">
                <a:latin typeface="HG丸ｺﾞｼｯｸM-PRO" panose="020F0600000000000000" pitchFamily="50" charset="-128"/>
                <a:ea typeface="HG丸ｺﾞｼｯｸM-PRO" panose="020F0600000000000000" pitchFamily="50" charset="-128"/>
              </a:rPr>
              <a:t>　</a:t>
            </a:r>
            <a:r>
              <a:rPr lang="ja-JP" altLang="en-US" sz="1050" b="1" u="sng" dirty="0" smtClean="0">
                <a:latin typeface="HG丸ｺﾞｼｯｸM-PRO" panose="020F0600000000000000" pitchFamily="50" charset="-128"/>
                <a:ea typeface="HG丸ｺﾞｼｯｸM-PRO" panose="020F0600000000000000" pitchFamily="50" charset="-128"/>
              </a:rPr>
              <a:t>過半数労働組合又は過半数代表者（過半数労働組合がない場合に限ります）と派遣元事業主との間で一定の事項を定めた労使協定を書面で締結し、労使協定で定めた事項を遵守しているとき</a:t>
            </a:r>
            <a:r>
              <a:rPr lang="ja-JP" altLang="en-US" sz="1050" dirty="0" smtClean="0">
                <a:latin typeface="HG丸ｺﾞｼｯｸM-PRO" panose="020F0600000000000000" pitchFamily="50" charset="-128"/>
                <a:ea typeface="HG丸ｺﾞｼｯｸM-PRO" panose="020F0600000000000000" pitchFamily="50" charset="-128"/>
              </a:rPr>
              <a:t>は、一部の待遇を除き、</a:t>
            </a:r>
            <a:r>
              <a:rPr lang="ja-JP" altLang="en-US" sz="1050" b="1" u="sng" dirty="0" smtClean="0">
                <a:latin typeface="HG丸ｺﾞｼｯｸM-PRO" panose="020F0600000000000000" pitchFamily="50" charset="-128"/>
                <a:ea typeface="HG丸ｺﾞｼｯｸM-PRO" panose="020F0600000000000000" pitchFamily="50" charset="-128"/>
              </a:rPr>
              <a:t>この労使協定に基づき待遇が決定</a:t>
            </a:r>
            <a:r>
              <a:rPr lang="ja-JP" altLang="en-US" sz="1050" dirty="0" smtClean="0">
                <a:latin typeface="HG丸ｺﾞｼｯｸM-PRO" panose="020F0600000000000000" pitchFamily="50" charset="-128"/>
                <a:ea typeface="HG丸ｺﾞｼｯｸM-PRO" panose="020F0600000000000000" pitchFamily="50" charset="-128"/>
              </a:rPr>
              <a:t>されることとなります。</a:t>
            </a:r>
            <a:endParaRPr lang="en-US" altLang="ja-JP" sz="1050" dirty="0" smtClean="0">
              <a:latin typeface="HG丸ｺﾞｼｯｸM-PRO" panose="020F0600000000000000" pitchFamily="50" charset="-128"/>
              <a:ea typeface="HG丸ｺﾞｼｯｸM-PRO" panose="020F0600000000000000" pitchFamily="50" charset="-128"/>
            </a:endParaRP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ただし、労使協定が適切な内容で定められていない場合や労使協定で定めた事項を遵守していない場合には、</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労使協定方式</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は適用されず、</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派遣先均等・均衡方式</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が適用されます。</a:t>
            </a:r>
            <a:endParaRPr lang="ja-JP" altLang="ja-JP" sz="1050" dirty="0">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119414" y="495658"/>
            <a:ext cx="5971436" cy="293171"/>
          </a:xfrm>
          <a:prstGeom prst="roundRect">
            <a:avLst>
              <a:gd name="adj" fmla="val 2309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0000" tIns="0" bIns="0" rtlCol="0" anchor="ctr"/>
          <a:lstStyle/>
          <a:p>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我が国</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が目指す「派遣労働者の</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同一労働</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同一賃金」の基本的な</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考え方</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34" name="角丸四角形 33"/>
          <p:cNvSpPr/>
          <p:nvPr/>
        </p:nvSpPr>
        <p:spPr>
          <a:xfrm>
            <a:off x="119413" y="4820409"/>
            <a:ext cx="4939567" cy="293171"/>
          </a:xfrm>
          <a:prstGeom prst="roundRect">
            <a:avLst>
              <a:gd name="adj" fmla="val 23092"/>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0000" tIns="0" bIns="0" rtlCol="0" anchor="ctr"/>
          <a:lstStyle/>
          <a:p>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派遣先</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から派遣元への 比較対象労働者の待遇情報の</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提供</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175042" y="5113615"/>
            <a:ext cx="6625637" cy="857265"/>
          </a:xfrm>
          <a:prstGeom prst="rect">
            <a:avLst/>
          </a:prstGeom>
          <a:noFill/>
        </p:spPr>
        <p:txBody>
          <a:bodyPr wrap="square" lIns="72000" tIns="36000" rIns="72000" bIns="36000" rtlCol="0">
            <a:spAutoFit/>
          </a:bodyPr>
          <a:lstStyle/>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待遇決定方式が</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派遣先均等・均衡方式</a:t>
            </a:r>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労使協定方式</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のいずれの場合も、派遣先</a:t>
            </a:r>
            <a:r>
              <a:rPr lang="ja-JP" altLang="en-US" sz="1050" dirty="0">
                <a:latin typeface="HG丸ｺﾞｼｯｸM-PRO" panose="020F0600000000000000" pitchFamily="50" charset="-128"/>
                <a:ea typeface="HG丸ｺﾞｼｯｸM-PRO" panose="020F0600000000000000" pitchFamily="50" charset="-128"/>
              </a:rPr>
              <a:t>は、労働者派遣契約を締結するに当たり、あらかじめ、派遣元事業主に対し、派遣労働者が従事する業務ごとに、比較対象労働者の賃金等の待遇に関する情報を提供しなければ</a:t>
            </a:r>
            <a:r>
              <a:rPr lang="ja-JP" altLang="en-US" sz="1050" dirty="0" smtClean="0">
                <a:latin typeface="HG丸ｺﾞｼｯｸM-PRO" panose="020F0600000000000000" pitchFamily="50" charset="-128"/>
                <a:ea typeface="HG丸ｺﾞｼｯｸM-PRO" panose="020F0600000000000000" pitchFamily="50" charset="-128"/>
              </a:rPr>
              <a:t>なりません。</a:t>
            </a:r>
            <a:endParaRPr lang="en-US" altLang="ja-JP" sz="1050" dirty="0" smtClean="0">
              <a:latin typeface="HG丸ｺﾞｼｯｸM-PRO" panose="020F0600000000000000" pitchFamily="50" charset="-128"/>
              <a:ea typeface="HG丸ｺﾞｼｯｸM-PRO" panose="020F0600000000000000" pitchFamily="50" charset="-128"/>
            </a:endParaRP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派遣元事業主は、</a:t>
            </a:r>
            <a:r>
              <a:rPr lang="ja-JP" altLang="en-US" sz="1050" b="1" u="sng" dirty="0" smtClean="0">
                <a:solidFill>
                  <a:srgbClr val="FF0000"/>
                </a:solidFill>
                <a:latin typeface="HG丸ｺﾞｼｯｸM-PRO" panose="020F0600000000000000" pitchFamily="50" charset="-128"/>
                <a:ea typeface="HG丸ｺﾞｼｯｸM-PRO" panose="020F0600000000000000" pitchFamily="50" charset="-128"/>
              </a:rPr>
              <a:t>派遣先から情報提供がないときは、派遣先との間で労働者派遣契約を締結してはいけません</a:t>
            </a:r>
            <a:r>
              <a:rPr lang="ja-JP" altLang="en-US" sz="1050" b="1" dirty="0" smtClean="0">
                <a:latin typeface="HG丸ｺﾞｼｯｸM-PRO" panose="020F0600000000000000" pitchFamily="50" charset="-128"/>
                <a:ea typeface="HG丸ｺﾞｼｯｸM-PRO" panose="020F0600000000000000" pitchFamily="50" charset="-128"/>
              </a:rPr>
              <a:t>。</a:t>
            </a:r>
            <a:endParaRPr lang="ja-JP" altLang="ja-JP" sz="1050" b="1"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175041" y="5919922"/>
            <a:ext cx="6655274" cy="1640521"/>
          </a:xfrm>
          <a:prstGeom prst="rect">
            <a:avLst/>
          </a:prstGeom>
          <a:noFill/>
          <a:ln>
            <a:noFill/>
            <a:prstDash val="solid"/>
          </a:ln>
        </p:spPr>
        <p:txBody>
          <a:bodyPr wrap="square" lIns="72000" tIns="36000" rIns="72000" bIns="36000" rtlCol="0">
            <a:spAutoFit/>
          </a:bodyPr>
          <a:lstStyle/>
          <a:p>
            <a:pPr>
              <a:lnSpc>
                <a:spcPts val="1200"/>
              </a:lnSpc>
            </a:pPr>
            <a:r>
              <a:rPr lang="ja-JP" altLang="en-US" sz="1050" b="1" dirty="0">
                <a:latin typeface="HG丸ｺﾞｼｯｸM-PRO" panose="020F0600000000000000" pitchFamily="50" charset="-128"/>
                <a:ea typeface="HG丸ｺﾞｼｯｸM-PRO" panose="020F0600000000000000" pitchFamily="50" charset="-128"/>
              </a:rPr>
              <a:t>比較対象労働者とは</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派遣先</a:t>
            </a:r>
            <a:r>
              <a:rPr lang="ja-JP" altLang="en-US" sz="1050" dirty="0">
                <a:latin typeface="HG丸ｺﾞｼｯｸM-PRO" panose="020F0600000000000000" pitchFamily="50" charset="-128"/>
                <a:ea typeface="HG丸ｺﾞｼｯｸM-PRO" panose="020F0600000000000000" pitchFamily="50" charset="-128"/>
              </a:rPr>
              <a:t>が次の①～⑥の優先順位により「比較対象労働者」を選定します。</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①　「</a:t>
            </a:r>
            <a:r>
              <a:rPr lang="ja-JP" altLang="en-US" sz="1050" dirty="0">
                <a:latin typeface="HG丸ｺﾞｼｯｸM-PRO" panose="020F0600000000000000" pitchFamily="50" charset="-128"/>
                <a:ea typeface="HG丸ｺﾞｼｯｸM-PRO" panose="020F0600000000000000" pitchFamily="50" charset="-128"/>
              </a:rPr>
              <a:t>職務の内容」と「職務の内容及び配置の変更の範囲」が同じ通常の労働者</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②　「</a:t>
            </a:r>
            <a:r>
              <a:rPr lang="ja-JP" altLang="en-US" sz="1050" dirty="0">
                <a:latin typeface="HG丸ｺﾞｼｯｸM-PRO" panose="020F0600000000000000" pitchFamily="50" charset="-128"/>
                <a:ea typeface="HG丸ｺﾞｼｯｸM-PRO" panose="020F0600000000000000" pitchFamily="50" charset="-128"/>
              </a:rPr>
              <a:t>職務の内容」が同じ通常の労働者</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③　「</a:t>
            </a:r>
            <a:r>
              <a:rPr lang="ja-JP" altLang="en-US" sz="1050" dirty="0">
                <a:latin typeface="HG丸ｺﾞｼｯｸM-PRO" panose="020F0600000000000000" pitchFamily="50" charset="-128"/>
                <a:ea typeface="HG丸ｺﾞｼｯｸM-PRO" panose="020F0600000000000000" pitchFamily="50" charset="-128"/>
              </a:rPr>
              <a:t>業務の内容」又は「責任の程度」が同じ通常の労働者</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④　「</a:t>
            </a:r>
            <a:r>
              <a:rPr lang="ja-JP" altLang="en-US" sz="1050" dirty="0">
                <a:latin typeface="HG丸ｺﾞｼｯｸM-PRO" panose="020F0600000000000000" pitchFamily="50" charset="-128"/>
                <a:ea typeface="HG丸ｺﾞｼｯｸM-PRO" panose="020F0600000000000000" pitchFamily="50" charset="-128"/>
              </a:rPr>
              <a:t>職務の内容及び配置の変更の範囲」が同じ通常の労働者</a:t>
            </a:r>
          </a:p>
          <a:p>
            <a:pPr marL="447675" indent="-447675">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⑤　①～④に</a:t>
            </a:r>
            <a:r>
              <a:rPr lang="ja-JP" altLang="en-US" sz="1050" dirty="0">
                <a:latin typeface="HG丸ｺﾞｼｯｸM-PRO" panose="020F0600000000000000" pitchFamily="50" charset="-128"/>
                <a:ea typeface="HG丸ｺﾞｼｯｸM-PRO" panose="020F0600000000000000" pitchFamily="50" charset="-128"/>
              </a:rPr>
              <a:t>相当するパート・有期雇用労働者</a:t>
            </a:r>
            <a:r>
              <a:rPr lang="ja-JP" altLang="en-US" sz="900" dirty="0" smtClean="0">
                <a:latin typeface="HG丸ｺﾞｼｯｸM-PRO" panose="020F0600000000000000" pitchFamily="50" charset="-128"/>
                <a:ea typeface="HG丸ｺﾞｼｯｸM-PRO" panose="020F0600000000000000" pitchFamily="50" charset="-128"/>
              </a:rPr>
              <a:t>（短時間・有期雇用労働法等に基づき、派遣先</a:t>
            </a:r>
            <a:r>
              <a:rPr lang="ja-JP" altLang="en-US" sz="900" dirty="0">
                <a:latin typeface="HG丸ｺﾞｼｯｸM-PRO" panose="020F0600000000000000" pitchFamily="50" charset="-128"/>
                <a:ea typeface="HG丸ｺﾞｼｯｸM-PRO" panose="020F0600000000000000" pitchFamily="50" charset="-128"/>
              </a:rPr>
              <a:t>の通常の</a:t>
            </a:r>
            <a:r>
              <a:rPr lang="ja-JP" altLang="en-US" sz="900" dirty="0" smtClean="0">
                <a:latin typeface="HG丸ｺﾞｼｯｸM-PRO" panose="020F0600000000000000" pitchFamily="50" charset="-128"/>
                <a:ea typeface="HG丸ｺﾞｼｯｸM-PRO" panose="020F0600000000000000" pitchFamily="50" charset="-128"/>
              </a:rPr>
              <a:t>労働者との間で均衡待遇が</a:t>
            </a:r>
            <a:r>
              <a:rPr lang="ja-JP" altLang="en-US" sz="900" dirty="0">
                <a:latin typeface="HG丸ｺﾞｼｯｸM-PRO" panose="020F0600000000000000" pitchFamily="50" charset="-128"/>
                <a:ea typeface="HG丸ｺﾞｼｯｸM-PRO" panose="020F0600000000000000" pitchFamily="50" charset="-128"/>
              </a:rPr>
              <a:t>確保</a:t>
            </a:r>
            <a:r>
              <a:rPr lang="ja-JP" altLang="en-US" sz="900" dirty="0" smtClean="0">
                <a:latin typeface="HG丸ｺﾞｼｯｸM-PRO" panose="020F0600000000000000" pitchFamily="50" charset="-128"/>
                <a:ea typeface="HG丸ｺﾞｼｯｸM-PRO" panose="020F0600000000000000" pitchFamily="50" charset="-128"/>
              </a:rPr>
              <a:t>されていることが必要）</a:t>
            </a:r>
            <a:endParaRPr lang="en-US" altLang="ja-JP" sz="900" dirty="0" smtClean="0">
              <a:latin typeface="HG丸ｺﾞｼｯｸM-PRO" panose="020F0600000000000000" pitchFamily="50" charset="-128"/>
              <a:ea typeface="HG丸ｺﾞｼｯｸM-PRO" panose="020F0600000000000000" pitchFamily="50" charset="-128"/>
            </a:endParaRPr>
          </a:p>
          <a:p>
            <a:pPr marL="447675" indent="-447675">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⑥</a:t>
            </a:r>
            <a:r>
              <a:rPr lang="ja-JP" altLang="en-US" sz="1050" dirty="0">
                <a:latin typeface="HG丸ｺﾞｼｯｸM-PRO" panose="020F0600000000000000" pitchFamily="50" charset="-128"/>
                <a:ea typeface="HG丸ｺﾞｼｯｸM-PRO" panose="020F0600000000000000" pitchFamily="50" charset="-128"/>
              </a:rPr>
              <a:t>　派遣労働者と同一の職務</a:t>
            </a:r>
            <a:r>
              <a:rPr lang="ja-JP" altLang="en-US" sz="1050" dirty="0" smtClean="0">
                <a:latin typeface="HG丸ｺﾞｼｯｸM-PRO" panose="020F0600000000000000" pitchFamily="50" charset="-128"/>
                <a:ea typeface="HG丸ｺﾞｼｯｸM-PRO" panose="020F0600000000000000" pitchFamily="50" charset="-128"/>
              </a:rPr>
              <a:t>に従事させるために新たに通常の労働者を</a:t>
            </a:r>
            <a:r>
              <a:rPr lang="ja-JP" altLang="en-US" sz="1050" dirty="0">
                <a:latin typeface="HG丸ｺﾞｼｯｸM-PRO" panose="020F0600000000000000" pitchFamily="50" charset="-128"/>
                <a:ea typeface="HG丸ｺﾞｼｯｸM-PRO" panose="020F0600000000000000" pitchFamily="50" charset="-128"/>
              </a:rPr>
              <a:t>雇い入れたと仮定</a:t>
            </a:r>
            <a:r>
              <a:rPr lang="ja-JP" altLang="en-US" sz="1050" dirty="0" smtClean="0">
                <a:latin typeface="HG丸ｺﾞｼｯｸM-PRO" panose="020F0600000000000000" pitchFamily="50" charset="-128"/>
                <a:ea typeface="HG丸ｺﾞｼｯｸM-PRO" panose="020F0600000000000000" pitchFamily="50" charset="-128"/>
              </a:rPr>
              <a:t>した場合における当該労働者</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175042" y="7537743"/>
            <a:ext cx="6625636" cy="2110475"/>
          </a:xfrm>
          <a:prstGeom prst="rect">
            <a:avLst/>
          </a:prstGeom>
          <a:noFill/>
          <a:ln>
            <a:noFill/>
            <a:prstDash val="solid"/>
          </a:ln>
        </p:spPr>
        <p:txBody>
          <a:bodyPr wrap="square" lIns="72000" tIns="36000" rIns="72000" bIns="36000" rtlCol="0">
            <a:spAutoFit/>
          </a:bodyPr>
          <a:lstStyle/>
          <a:p>
            <a:pPr>
              <a:lnSpc>
                <a:spcPts val="1200"/>
              </a:lnSpc>
            </a:pPr>
            <a:r>
              <a:rPr lang="ja-JP" altLang="en-US" sz="1050" b="1" dirty="0">
                <a:latin typeface="HG丸ｺﾞｼｯｸM-PRO" panose="020F0600000000000000" pitchFamily="50" charset="-128"/>
                <a:ea typeface="HG丸ｺﾞｼｯｸM-PRO" panose="020F0600000000000000" pitchFamily="50" charset="-128"/>
              </a:rPr>
              <a:t>提供する「待遇に関する情報」とは</a:t>
            </a:r>
          </a:p>
          <a:p>
            <a:pPr>
              <a:lnSpc>
                <a:spcPts val="1200"/>
              </a:lnSpc>
            </a:pPr>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派遣先均等・均衡方式</a:t>
            </a:r>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の場合</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派遣先</a:t>
            </a:r>
            <a:r>
              <a:rPr lang="ja-JP" altLang="en-US" sz="1050" dirty="0">
                <a:latin typeface="HG丸ｺﾞｼｯｸM-PRO" panose="020F0600000000000000" pitchFamily="50" charset="-128"/>
                <a:ea typeface="HG丸ｺﾞｼｯｸM-PRO" panose="020F0600000000000000" pitchFamily="50" charset="-128"/>
              </a:rPr>
              <a:t>は、次の①～⑤の情報を提供します。</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①</a:t>
            </a:r>
            <a:r>
              <a:rPr lang="ja-JP" altLang="en-US" sz="1050" dirty="0">
                <a:latin typeface="HG丸ｺﾞｼｯｸM-PRO" panose="020F0600000000000000" pitchFamily="50" charset="-128"/>
                <a:ea typeface="HG丸ｺﾞｼｯｸM-PRO" panose="020F0600000000000000" pitchFamily="50" charset="-128"/>
              </a:rPr>
              <a:t>　比較対象労働者の職務の</a:t>
            </a:r>
            <a:r>
              <a:rPr lang="ja-JP" altLang="en-US" sz="1050" dirty="0" smtClean="0">
                <a:latin typeface="HG丸ｺﾞｼｯｸM-PRO" panose="020F0600000000000000" pitchFamily="50" charset="-128"/>
                <a:ea typeface="HG丸ｺﾞｼｯｸM-PRO" panose="020F0600000000000000" pitchFamily="50" charset="-128"/>
              </a:rPr>
              <a:t>内容、職務</a:t>
            </a:r>
            <a:r>
              <a:rPr lang="ja-JP" altLang="en-US" sz="1050" dirty="0">
                <a:latin typeface="HG丸ｺﾞｼｯｸM-PRO" panose="020F0600000000000000" pitchFamily="50" charset="-128"/>
                <a:ea typeface="HG丸ｺﾞｼｯｸM-PRO" panose="020F0600000000000000" pitchFamily="50" charset="-128"/>
              </a:rPr>
              <a:t>の</a:t>
            </a:r>
            <a:r>
              <a:rPr lang="ja-JP" altLang="en-US" sz="1050" dirty="0" smtClean="0">
                <a:latin typeface="HG丸ｺﾞｼｯｸM-PRO" panose="020F0600000000000000" pitchFamily="50" charset="-128"/>
                <a:ea typeface="HG丸ｺﾞｼｯｸM-PRO" panose="020F0600000000000000" pitchFamily="50" charset="-128"/>
              </a:rPr>
              <a:t>内容及び配置の変更</a:t>
            </a:r>
            <a:r>
              <a:rPr lang="ja-JP" altLang="en-US" sz="1050" dirty="0">
                <a:latin typeface="HG丸ｺﾞｼｯｸM-PRO" panose="020F0600000000000000" pitchFamily="50" charset="-128"/>
                <a:ea typeface="HG丸ｺﾞｼｯｸM-PRO" panose="020F0600000000000000" pitchFamily="50" charset="-128"/>
              </a:rPr>
              <a:t>の範囲並びに雇用形態</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②</a:t>
            </a:r>
            <a:r>
              <a:rPr lang="ja-JP" altLang="en-US" sz="1050" dirty="0">
                <a:latin typeface="HG丸ｺﾞｼｯｸM-PRO" panose="020F0600000000000000" pitchFamily="50" charset="-128"/>
                <a:ea typeface="HG丸ｺﾞｼｯｸM-PRO" panose="020F0600000000000000" pitchFamily="50" charset="-128"/>
              </a:rPr>
              <a:t>　比較対象労働者を選定した理由</a:t>
            </a:r>
          </a:p>
          <a:p>
            <a:pPr marL="447675" indent="-447675">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③</a:t>
            </a:r>
            <a:r>
              <a:rPr lang="ja-JP" altLang="en-US" sz="1050" dirty="0">
                <a:latin typeface="HG丸ｺﾞｼｯｸM-PRO" panose="020F0600000000000000" pitchFamily="50" charset="-128"/>
                <a:ea typeface="HG丸ｺﾞｼｯｸM-PRO" panose="020F0600000000000000" pitchFamily="50" charset="-128"/>
              </a:rPr>
              <a:t>　比較対象労働者の待遇のそれぞれの内容</a:t>
            </a:r>
            <a:r>
              <a:rPr lang="ja-JP" altLang="en-US" sz="900" dirty="0">
                <a:latin typeface="HG丸ｺﾞｼｯｸM-PRO" panose="020F0600000000000000" pitchFamily="50" charset="-128"/>
                <a:ea typeface="HG丸ｺﾞｼｯｸM-PRO" panose="020F0600000000000000" pitchFamily="50" charset="-128"/>
              </a:rPr>
              <a:t>（昇給、賞与その他の主な待遇がない場合には、その旨を含む。）</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④</a:t>
            </a:r>
            <a:r>
              <a:rPr lang="ja-JP" altLang="en-US" sz="1050" dirty="0">
                <a:latin typeface="HG丸ｺﾞｼｯｸM-PRO" panose="020F0600000000000000" pitchFamily="50" charset="-128"/>
                <a:ea typeface="HG丸ｺﾞｼｯｸM-PRO" panose="020F0600000000000000" pitchFamily="50" charset="-128"/>
              </a:rPr>
              <a:t>　比較対象労働者の待遇のそれぞれの性質及び当該待遇を行う目的</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⑤</a:t>
            </a:r>
            <a:r>
              <a:rPr lang="ja-JP" altLang="en-US" sz="1050" dirty="0">
                <a:latin typeface="HG丸ｺﾞｼｯｸM-PRO" panose="020F0600000000000000" pitchFamily="50" charset="-128"/>
                <a:ea typeface="HG丸ｺﾞｼｯｸM-PRO" panose="020F0600000000000000" pitchFamily="50" charset="-128"/>
              </a:rPr>
              <a:t>　比較対象労働者の待遇のそれぞれを決定するに当たって考慮した</a:t>
            </a:r>
            <a:r>
              <a:rPr lang="ja-JP" altLang="en-US" sz="1050" dirty="0" smtClean="0">
                <a:latin typeface="HG丸ｺﾞｼｯｸM-PRO" panose="020F0600000000000000" pitchFamily="50" charset="-128"/>
                <a:ea typeface="HG丸ｺﾞｼｯｸM-PRO" panose="020F0600000000000000" pitchFamily="50" charset="-128"/>
              </a:rPr>
              <a:t>事項</a:t>
            </a:r>
            <a:endParaRPr lang="en-US" altLang="ja-JP" sz="1050" dirty="0" smtClean="0">
              <a:latin typeface="HG丸ｺﾞｼｯｸM-PRO" panose="020F0600000000000000" pitchFamily="50" charset="-128"/>
              <a:ea typeface="HG丸ｺﾞｼｯｸM-PRO" panose="020F0600000000000000" pitchFamily="50" charset="-128"/>
            </a:endParaRPr>
          </a:p>
          <a:p>
            <a:pPr>
              <a:lnSpc>
                <a:spcPts val="1200"/>
              </a:lnSpc>
            </a:pP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労使協定方式</a:t>
            </a:r>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の場合</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派遣先</a:t>
            </a:r>
            <a:r>
              <a:rPr lang="ja-JP" altLang="en-US" sz="1050" dirty="0">
                <a:latin typeface="HG丸ｺﾞｼｯｸM-PRO" panose="020F0600000000000000" pitchFamily="50" charset="-128"/>
                <a:ea typeface="HG丸ｺﾞｼｯｸM-PRO" panose="020F0600000000000000" pitchFamily="50" charset="-128"/>
              </a:rPr>
              <a:t>は、次の①・②の情報を提供します。</a:t>
            </a:r>
          </a:p>
          <a:p>
            <a:pPr marL="447675" indent="-447675">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①</a:t>
            </a:r>
            <a:r>
              <a:rPr lang="ja-JP" altLang="en-US" sz="1050" dirty="0">
                <a:latin typeface="HG丸ｺﾞｼｯｸM-PRO" panose="020F0600000000000000" pitchFamily="50" charset="-128"/>
                <a:ea typeface="HG丸ｺﾞｼｯｸM-PRO" panose="020F0600000000000000" pitchFamily="50" charset="-128"/>
              </a:rPr>
              <a:t>　派遣労働者と同種の業務に従事する派遣先の労働者に対して、業務の遂行に必要な能力を付与するために実施する教育訓練（法第</a:t>
            </a:r>
            <a:r>
              <a:rPr lang="en-US" altLang="ja-JP" sz="1050" dirty="0">
                <a:latin typeface="HG丸ｺﾞｼｯｸM-PRO" panose="020F0600000000000000" pitchFamily="50" charset="-128"/>
                <a:ea typeface="HG丸ｺﾞｼｯｸM-PRO" panose="020F0600000000000000" pitchFamily="50" charset="-128"/>
              </a:rPr>
              <a:t>40</a:t>
            </a:r>
            <a:r>
              <a:rPr lang="ja-JP" altLang="en-US" sz="1050" dirty="0">
                <a:latin typeface="HG丸ｺﾞｼｯｸM-PRO" panose="020F0600000000000000" pitchFamily="50" charset="-128"/>
                <a:ea typeface="HG丸ｺﾞｼｯｸM-PRO" panose="020F0600000000000000" pitchFamily="50" charset="-128"/>
              </a:rPr>
              <a:t>条第２項の教育訓練）</a:t>
            </a:r>
          </a:p>
          <a:p>
            <a:pPr>
              <a:lnSpc>
                <a:spcPts val="1200"/>
              </a:lnSpc>
            </a:pPr>
            <a:r>
              <a:rPr lang="ja-JP" altLang="en-US" sz="1050" dirty="0" smtClean="0">
                <a:latin typeface="HG丸ｺﾞｼｯｸM-PRO" panose="020F0600000000000000" pitchFamily="50" charset="-128"/>
                <a:ea typeface="HG丸ｺﾞｼｯｸM-PRO" panose="020F0600000000000000" pitchFamily="50" charset="-128"/>
              </a:rPr>
              <a:t>　　②</a:t>
            </a:r>
            <a:r>
              <a:rPr lang="ja-JP" altLang="en-US" sz="1050" dirty="0">
                <a:latin typeface="HG丸ｺﾞｼｯｸM-PRO" panose="020F0600000000000000" pitchFamily="50" charset="-128"/>
                <a:ea typeface="HG丸ｺﾞｼｯｸM-PRO" panose="020F0600000000000000" pitchFamily="50" charset="-128"/>
              </a:rPr>
              <a:t>　給食施設、休憩室、更衣室（法第</a:t>
            </a:r>
            <a:r>
              <a:rPr lang="en-US" altLang="ja-JP" sz="1050" dirty="0">
                <a:latin typeface="HG丸ｺﾞｼｯｸM-PRO" panose="020F0600000000000000" pitchFamily="50" charset="-128"/>
                <a:ea typeface="HG丸ｺﾞｼｯｸM-PRO" panose="020F0600000000000000" pitchFamily="50" charset="-128"/>
              </a:rPr>
              <a:t>40</a:t>
            </a:r>
            <a:r>
              <a:rPr lang="ja-JP" altLang="en-US" sz="1050" dirty="0">
                <a:latin typeface="HG丸ｺﾞｼｯｸM-PRO" panose="020F0600000000000000" pitchFamily="50" charset="-128"/>
                <a:ea typeface="HG丸ｺﾞｼｯｸM-PRO" panose="020F0600000000000000" pitchFamily="50" charset="-128"/>
              </a:rPr>
              <a:t>条第３項の福利厚生施設</a:t>
            </a:r>
            <a:r>
              <a:rPr lang="ja-JP" altLang="en-US" sz="1050" dirty="0" smtClean="0">
                <a:latin typeface="HG丸ｺﾞｼｯｸM-PRO" panose="020F0600000000000000" pitchFamily="50" charset="-128"/>
                <a:ea typeface="HG丸ｺﾞｼｯｸM-PRO" panose="020F0600000000000000" pitchFamily="50" charset="-128"/>
              </a:rPr>
              <a:t>）</a:t>
            </a:r>
            <a:endParaRPr lang="ja-JP" altLang="en-US" sz="1050" dirty="0">
              <a:latin typeface="HG丸ｺﾞｼｯｸM-PRO" panose="020F0600000000000000" pitchFamily="50" charset="-128"/>
              <a:ea typeface="HG丸ｺﾞｼｯｸM-PRO" panose="020F0600000000000000" pitchFamily="50" charset="-128"/>
            </a:endParaRPr>
          </a:p>
        </p:txBody>
      </p:sp>
      <p:pic>
        <p:nvPicPr>
          <p:cNvPr id="13" name="図 30" descr="マーク最小.jpg"/>
          <p:cNvPicPr>
            <a:picLocks noChangeAspect="1"/>
          </p:cNvPicPr>
          <p:nvPr/>
        </p:nvPicPr>
        <p:blipFill>
          <a:blip r:embed="rId3" cstate="print"/>
          <a:srcRect/>
          <a:stretch>
            <a:fillRect/>
          </a:stretch>
        </p:blipFill>
        <p:spPr bwMode="auto">
          <a:xfrm>
            <a:off x="1710556" y="9731567"/>
            <a:ext cx="301428" cy="294796"/>
          </a:xfrm>
          <a:prstGeom prst="rect">
            <a:avLst/>
          </a:prstGeom>
          <a:noFill/>
          <a:ln w="9525">
            <a:noFill/>
            <a:miter lim="800000"/>
            <a:headEnd/>
            <a:tailEnd/>
          </a:ln>
        </p:spPr>
      </p:pic>
      <p:sp>
        <p:nvSpPr>
          <p:cNvPr id="14" name="Text Box 42"/>
          <p:cNvSpPr txBox="1">
            <a:spLocks noChangeArrowheads="1"/>
          </p:cNvSpPr>
          <p:nvPr/>
        </p:nvSpPr>
        <p:spPr bwMode="auto">
          <a:xfrm>
            <a:off x="1782564" y="9780454"/>
            <a:ext cx="3744416" cy="317618"/>
          </a:xfrm>
          <a:prstGeom prst="rect">
            <a:avLst/>
          </a:prstGeom>
          <a:noFill/>
          <a:ln w="9525">
            <a:noFill/>
            <a:miter lim="800000"/>
            <a:headEnd/>
            <a:tailEnd/>
          </a:ln>
        </p:spPr>
        <p:txBody>
          <a:bodyPr wrap="square" lIns="37652" tIns="47819" rIns="37652" bIns="47819">
            <a:spAutoFit/>
          </a:bodyPr>
          <a:lstStyle/>
          <a:p>
            <a:pPr algn="ctr">
              <a:defRPr/>
            </a:pPr>
            <a:r>
              <a:rPr lang="ja-JP" altLang="en-US" sz="1400" spc="-21" dirty="0" smtClean="0">
                <a:latin typeface="メイリオ" panose="020B0604030504040204" pitchFamily="50" charset="-128"/>
                <a:ea typeface="メイリオ" panose="020B0604030504040204" pitchFamily="50" charset="-128"/>
                <a:cs typeface="メイリオ" panose="020B0604030504040204" pitchFamily="50" charset="-128"/>
              </a:rPr>
              <a:t>三重労働局 職業安定部  需給調整事業室</a:t>
            </a:r>
            <a:endParaRPr lang="ja-JP" altLang="en-US" sz="1400" spc="-2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6031036" y="9878170"/>
            <a:ext cx="1080170" cy="2023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6332" tIns="48166" rIns="96332" bIns="48166" rtlCol="0" anchor="ctr"/>
          <a:lstStyle/>
          <a:p>
            <a:pPr algn="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H31.3</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3742518" y="1008764"/>
            <a:ext cx="3008599" cy="38417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72000" bIns="36000" rtlCol="0" anchor="ctr">
            <a:spAutoFit/>
          </a:bodyPr>
          <a:lstStyle/>
          <a:p>
            <a:pPr>
              <a:lnSpc>
                <a:spcPct val="110000"/>
              </a:lnSpc>
            </a:pPr>
            <a:r>
              <a:rPr lang="ja-JP" altLang="en-US" sz="900" dirty="0" smtClean="0">
                <a:solidFill>
                  <a:schemeClr val="tx1"/>
                </a:solidFill>
                <a:latin typeface="+mn-ea"/>
              </a:rPr>
              <a:t>過半数</a:t>
            </a:r>
            <a:r>
              <a:rPr lang="ja-JP" altLang="en-US" sz="900" dirty="0">
                <a:solidFill>
                  <a:schemeClr val="tx1"/>
                </a:solidFill>
                <a:latin typeface="+mn-ea"/>
              </a:rPr>
              <a:t>代表者の</a:t>
            </a:r>
            <a:r>
              <a:rPr lang="ja-JP" altLang="en-US" sz="900" dirty="0" smtClean="0">
                <a:solidFill>
                  <a:schemeClr val="tx1"/>
                </a:solidFill>
                <a:latin typeface="+mn-ea"/>
              </a:rPr>
              <a:t>選出＜過半数労働組合がない場合＞</a:t>
            </a:r>
            <a:endParaRPr lang="en-US" altLang="ja-JP" sz="900" dirty="0" smtClean="0">
              <a:solidFill>
                <a:schemeClr val="tx1"/>
              </a:solidFill>
              <a:latin typeface="+mn-ea"/>
            </a:endParaRPr>
          </a:p>
          <a:p>
            <a:pPr>
              <a:lnSpc>
                <a:spcPct val="110000"/>
              </a:lnSpc>
            </a:pPr>
            <a:r>
              <a:rPr lang="ja-JP" altLang="en-US" sz="900" dirty="0" smtClean="0">
                <a:solidFill>
                  <a:schemeClr val="tx1"/>
                </a:solidFill>
                <a:latin typeface="+mn-ea"/>
              </a:rPr>
              <a:t>　投票、挙手等の民主的な方法により選出　（派遣元）</a:t>
            </a:r>
            <a:endParaRPr lang="en-US" altLang="ja-JP" sz="900" dirty="0" smtClean="0">
              <a:solidFill>
                <a:schemeClr val="tx1"/>
              </a:solidFill>
              <a:latin typeface="+mn-ea"/>
            </a:endParaRPr>
          </a:p>
        </p:txBody>
      </p:sp>
      <p:sp>
        <p:nvSpPr>
          <p:cNvPr id="61" name="テキスト ボックス 60"/>
          <p:cNvSpPr txBox="1"/>
          <p:nvPr/>
        </p:nvSpPr>
        <p:spPr>
          <a:xfrm>
            <a:off x="126380" y="349057"/>
            <a:ext cx="6768752" cy="355076"/>
          </a:xfrm>
          <a:prstGeom prst="rect">
            <a:avLst/>
          </a:prstGeom>
          <a:solidFill>
            <a:schemeClr val="accent1">
              <a:lumMod val="20000"/>
              <a:lumOff val="80000"/>
            </a:schemeClr>
          </a:solidFill>
          <a:ln w="9525">
            <a:noFill/>
          </a:ln>
        </p:spPr>
        <p:txBody>
          <a:bodyPr wrap="square" rtlCol="0">
            <a:spAutoFit/>
          </a:bodyPr>
          <a:lstStyle/>
          <a:p>
            <a:pPr marL="180000" indent="-180000" algn="ctr">
              <a:lnSpc>
                <a:spcPts val="2000"/>
              </a:lnSpc>
            </a:pPr>
            <a:endParaRPr lang="ja-JP" altLang="en-US" sz="1200" dirty="0">
              <a:latin typeface="HG丸ｺﾞｼｯｸM-PRO" panose="020F0600000000000000" pitchFamily="50" charset="-128"/>
              <a:ea typeface="HG丸ｺﾞｼｯｸM-PRO" panose="020F0600000000000000" pitchFamily="50" charset="-128"/>
            </a:endParaRPr>
          </a:p>
        </p:txBody>
      </p:sp>
      <p:sp>
        <p:nvSpPr>
          <p:cNvPr id="55" name="テキスト ボックス 54"/>
          <p:cNvSpPr txBox="1"/>
          <p:nvPr/>
        </p:nvSpPr>
        <p:spPr>
          <a:xfrm>
            <a:off x="109132" y="55854"/>
            <a:ext cx="6796800" cy="355076"/>
          </a:xfrm>
          <a:prstGeom prst="rect">
            <a:avLst/>
          </a:prstGeom>
          <a:solidFill>
            <a:srgbClr val="002060"/>
          </a:solidFill>
          <a:ln w="9525">
            <a:solidFill>
              <a:schemeClr val="tx1"/>
            </a:solidFill>
          </a:ln>
        </p:spPr>
        <p:txBody>
          <a:bodyPr wrap="square" rtlCol="0">
            <a:spAutoFit/>
          </a:bodyPr>
          <a:lstStyle/>
          <a:p>
            <a:pPr marL="180000" indent="-180000" algn="ctr">
              <a:lnSpc>
                <a:spcPts val="2000"/>
              </a:lnSpc>
            </a:pPr>
            <a:r>
              <a:rPr lang="ja-JP" altLang="en-US" sz="1400" dirty="0">
                <a:solidFill>
                  <a:schemeClr val="bg1"/>
                </a:solidFill>
                <a:latin typeface="ＤＦ特太ゴシック体" panose="020B0509000000000000" pitchFamily="49" charset="-128"/>
                <a:ea typeface="ＤＦ特太ゴシック体" panose="020B0509000000000000" pitchFamily="49" charset="-128"/>
              </a:rPr>
              <a:t>派遣労働者の待遇改善までの</a:t>
            </a:r>
            <a:r>
              <a:rPr lang="ja-JP" altLang="en-US" sz="1400" dirty="0" smtClean="0">
                <a:solidFill>
                  <a:schemeClr val="bg1"/>
                </a:solidFill>
                <a:latin typeface="ＤＦ特太ゴシック体" panose="020B0509000000000000" pitchFamily="49" charset="-128"/>
                <a:ea typeface="ＤＦ特太ゴシック体" panose="020B0509000000000000" pitchFamily="49" charset="-128"/>
              </a:rPr>
              <a:t>流れ</a:t>
            </a:r>
            <a:endParaRPr lang="ja-JP" altLang="en-US" sz="14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6" name="角丸四角形 55"/>
          <p:cNvSpPr/>
          <p:nvPr/>
        </p:nvSpPr>
        <p:spPr>
          <a:xfrm>
            <a:off x="126380" y="129154"/>
            <a:ext cx="6768752" cy="8282998"/>
          </a:xfrm>
          <a:prstGeom prst="roundRect">
            <a:avLst>
              <a:gd name="adj" fmla="val 0"/>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65139" y="1448570"/>
            <a:ext cx="3134144" cy="1159602"/>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no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比較</a:t>
            </a:r>
            <a:r>
              <a:rPr lang="ja-JP" altLang="en-US" sz="1050" dirty="0">
                <a:solidFill>
                  <a:schemeClr val="tx1"/>
                </a:solidFill>
                <a:latin typeface="ＭＳ ゴシック" panose="020B0609070205080204" pitchFamily="49" charset="-128"/>
                <a:ea typeface="ＭＳ ゴシック" panose="020B0609070205080204" pitchFamily="49" charset="-128"/>
              </a:rPr>
              <a:t>対象労働者の待遇情報の提供（派遣先）</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gn="r">
              <a:lnSpc>
                <a:spcPct val="110000"/>
              </a:lnSpc>
            </a:pPr>
            <a:r>
              <a:rPr lang="en-US" altLang="ja-JP" sz="1050" dirty="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26</a:t>
            </a:r>
            <a:r>
              <a:rPr lang="ja-JP" altLang="en-US" sz="1050" dirty="0">
                <a:solidFill>
                  <a:schemeClr val="tx1"/>
                </a:solidFill>
                <a:latin typeface="ＭＳ ゴシック" panose="020B0609070205080204" pitchFamily="49" charset="-128"/>
                <a:ea typeface="ＭＳ ゴシック" panose="020B0609070205080204" pitchFamily="49" charset="-128"/>
              </a:rPr>
              <a:t>条第７項・第</a:t>
            </a:r>
            <a:r>
              <a:rPr lang="en-US" altLang="ja-JP" sz="1050" dirty="0">
                <a:solidFill>
                  <a:schemeClr val="tx1"/>
                </a:solidFill>
                <a:latin typeface="ＭＳ ゴシック" panose="020B0609070205080204" pitchFamily="49" charset="-128"/>
                <a:ea typeface="ＭＳ ゴシック" panose="020B0609070205080204" pitchFamily="49" charset="-128"/>
              </a:rPr>
              <a:t>10</a:t>
            </a:r>
            <a:r>
              <a:rPr lang="ja-JP" altLang="en-US" sz="1050" dirty="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p:cNvSpPr/>
          <p:nvPr/>
        </p:nvSpPr>
        <p:spPr>
          <a:xfrm>
            <a:off x="266863" y="2841286"/>
            <a:ext cx="3132420" cy="727540"/>
          </a:xfrm>
          <a:prstGeom prst="rect">
            <a:avLst/>
          </a:prstGeom>
          <a:solidFill>
            <a:schemeClr val="accent5">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no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a:t>
            </a:r>
            <a:r>
              <a:rPr lang="ja-JP" altLang="en-US" sz="1050" dirty="0">
                <a:solidFill>
                  <a:schemeClr val="tx1"/>
                </a:solidFill>
                <a:latin typeface="ＭＳ ゴシック" panose="020B0609070205080204" pitchFamily="49" charset="-128"/>
                <a:ea typeface="ＭＳ ゴシック" panose="020B0609070205080204" pitchFamily="49" charset="-128"/>
              </a:rPr>
              <a:t>労働者の待遇の検討・決定（派遣元</a:t>
            </a:r>
            <a:r>
              <a:rPr lang="ja-JP" altLang="en-US" sz="1050" dirty="0" smtClean="0">
                <a:solidFill>
                  <a:schemeClr val="tx1"/>
                </a:solidFill>
                <a:latin typeface="ＭＳ ゴシック" panose="020B0609070205080204" pitchFamily="49" charset="-128"/>
                <a:ea typeface="ＭＳ ゴシック" panose="020B0609070205080204" pitchFamily="49" charset="-128"/>
              </a:rPr>
              <a:t>）</a:t>
            </a:r>
            <a:endParaRPr lang="en-US" altLang="ja-JP" sz="1050" dirty="0" smtClean="0">
              <a:solidFill>
                <a:schemeClr val="tx1"/>
              </a:solidFill>
              <a:latin typeface="ＭＳ ゴシック" panose="020B0609070205080204" pitchFamily="49" charset="-128"/>
              <a:ea typeface="ＭＳ ゴシック" panose="020B0609070205080204" pitchFamily="49" charset="-128"/>
            </a:endParaRPr>
          </a:p>
          <a:p>
            <a:pPr algn="r">
              <a:lnSpc>
                <a:spcPct val="110000"/>
              </a:lnSpc>
            </a:pP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30</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3】</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265139" y="4417235"/>
            <a:ext cx="3131532" cy="417370"/>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労働者</a:t>
            </a:r>
            <a:r>
              <a:rPr lang="ja-JP" altLang="en-US" sz="1050" dirty="0">
                <a:solidFill>
                  <a:schemeClr val="tx1"/>
                </a:solidFill>
                <a:latin typeface="ＭＳ ゴシック" panose="020B0609070205080204" pitchFamily="49" charset="-128"/>
                <a:ea typeface="ＭＳ ゴシック" panose="020B0609070205080204" pitchFamily="49" charset="-128"/>
              </a:rPr>
              <a:t>派遣契約の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締結</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派遣元</a:t>
            </a:r>
            <a:r>
              <a:rPr lang="ja-JP" altLang="en-US" sz="1050" dirty="0">
                <a:solidFill>
                  <a:schemeClr val="tx1"/>
                </a:solidFill>
                <a:latin typeface="ＭＳ ゴシック" panose="020B0609070205080204" pitchFamily="49" charset="-128"/>
                <a:ea typeface="ＭＳ ゴシック" panose="020B0609070205080204" pitchFamily="49" charset="-128"/>
              </a:rPr>
              <a:t>及び</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派遣先</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p>
          <a:p>
            <a:pPr algn="just">
              <a:lnSpc>
                <a:spcPct val="110000"/>
              </a:lnSpc>
            </a:pP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26</a:t>
            </a:r>
            <a:r>
              <a:rPr lang="ja-JP" altLang="en-US" sz="1050" dirty="0">
                <a:solidFill>
                  <a:schemeClr val="tx1"/>
                </a:solidFill>
                <a:latin typeface="ＭＳ ゴシック" panose="020B0609070205080204" pitchFamily="49" charset="-128"/>
                <a:ea typeface="ＭＳ ゴシック" panose="020B0609070205080204" pitchFamily="49" charset="-128"/>
              </a:rPr>
              <a:t>条第１項等</a:t>
            </a:r>
            <a:r>
              <a:rPr lang="en-US" altLang="ja-JP" sz="1050" dirty="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266863" y="5040313"/>
            <a:ext cx="3132420" cy="1141099"/>
          </a:xfrm>
          <a:prstGeom prst="rect">
            <a:avLst/>
          </a:prstGeom>
          <a:solidFill>
            <a:schemeClr val="accent5">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a:t>
            </a:r>
            <a:r>
              <a:rPr lang="ja-JP" altLang="en-US" sz="1050" dirty="0">
                <a:solidFill>
                  <a:schemeClr val="tx1"/>
                </a:solidFill>
                <a:latin typeface="ＭＳ ゴシック" panose="020B0609070205080204" pitchFamily="49" charset="-128"/>
                <a:ea typeface="ＭＳ ゴシック" panose="020B0609070205080204" pitchFamily="49" charset="-128"/>
              </a:rPr>
              <a:t>労働者に対する説明（派遣元）</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１）雇入れ</a:t>
            </a:r>
            <a:r>
              <a:rPr lang="ja-JP" altLang="en-US" sz="1050" dirty="0">
                <a:solidFill>
                  <a:schemeClr val="tx1"/>
                </a:solidFill>
                <a:latin typeface="ＭＳ ゴシック" panose="020B0609070205080204" pitchFamily="49" charset="-128"/>
                <a:ea typeface="ＭＳ ゴシック" panose="020B0609070205080204" pitchFamily="49" charset="-128"/>
              </a:rPr>
              <a:t>時</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 ・待遇</a:t>
            </a:r>
            <a:r>
              <a:rPr lang="ja-JP" altLang="en-US" sz="1050" dirty="0">
                <a:solidFill>
                  <a:schemeClr val="tx1"/>
                </a:solidFill>
                <a:latin typeface="ＭＳ ゴシック" panose="020B0609070205080204" pitchFamily="49" charset="-128"/>
                <a:ea typeface="ＭＳ ゴシック" panose="020B0609070205080204" pitchFamily="49" charset="-128"/>
              </a:rPr>
              <a:t>情報の明示・</a:t>
            </a:r>
            <a:r>
              <a:rPr lang="ja-JP" altLang="en-US" sz="1050" dirty="0" smtClean="0">
                <a:solidFill>
                  <a:schemeClr val="tx1"/>
                </a:solidFill>
                <a:latin typeface="ＭＳ ゴシック" panose="020B0609070205080204" pitchFamily="49" charset="-128"/>
                <a:ea typeface="ＭＳ ゴシック" panose="020B0609070205080204" pitchFamily="49" charset="-128"/>
              </a:rPr>
              <a:t>説明</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31</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　　</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２）派遣</a:t>
            </a:r>
            <a:r>
              <a:rPr lang="ja-JP" altLang="en-US" sz="1050" dirty="0">
                <a:solidFill>
                  <a:schemeClr val="tx1"/>
                </a:solidFill>
                <a:latin typeface="ＭＳ ゴシック" panose="020B0609070205080204" pitchFamily="49" charset="-128"/>
                <a:ea typeface="ＭＳ ゴシック" panose="020B0609070205080204" pitchFamily="49" charset="-128"/>
              </a:rPr>
              <a:t>時</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 ・待遇</a:t>
            </a:r>
            <a:r>
              <a:rPr lang="ja-JP" altLang="en-US" sz="1050" dirty="0">
                <a:solidFill>
                  <a:schemeClr val="tx1"/>
                </a:solidFill>
                <a:latin typeface="ＭＳ ゴシック" panose="020B0609070205080204" pitchFamily="49" charset="-128"/>
                <a:ea typeface="ＭＳ ゴシック" panose="020B0609070205080204" pitchFamily="49" charset="-128"/>
              </a:rPr>
              <a:t>情報の明示・</a:t>
            </a:r>
            <a:r>
              <a:rPr lang="ja-JP" altLang="en-US" sz="1050" dirty="0" smtClean="0">
                <a:solidFill>
                  <a:schemeClr val="tx1"/>
                </a:solidFill>
                <a:latin typeface="ＭＳ ゴシック" panose="020B0609070205080204" pitchFamily="49" charset="-128"/>
                <a:ea typeface="ＭＳ ゴシック" panose="020B0609070205080204" pitchFamily="49" charset="-128"/>
              </a:rPr>
              <a:t>説明</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31</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3</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 ・就業</a:t>
            </a:r>
            <a:r>
              <a:rPr lang="ja-JP" altLang="en-US" sz="1050" dirty="0">
                <a:solidFill>
                  <a:schemeClr val="tx1"/>
                </a:solidFill>
                <a:latin typeface="ＭＳ ゴシック" panose="020B0609070205080204" pitchFamily="49" charset="-128"/>
                <a:ea typeface="ＭＳ ゴシック" panose="020B0609070205080204" pitchFamily="49" charset="-128"/>
              </a:rPr>
              <a:t>条件の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明示</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34</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1</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p>
        </p:txBody>
      </p:sp>
      <p:sp>
        <p:nvSpPr>
          <p:cNvPr id="20" name="正方形/長方形 19"/>
          <p:cNvSpPr/>
          <p:nvPr/>
        </p:nvSpPr>
        <p:spPr>
          <a:xfrm>
            <a:off x="270397" y="7239339"/>
            <a:ext cx="3128886" cy="417370"/>
          </a:xfrm>
          <a:prstGeom prst="rect">
            <a:avLst/>
          </a:prstGeom>
          <a:solidFill>
            <a:schemeClr val="accent5">
              <a:lumMod val="40000"/>
              <a:lumOff val="60000"/>
            </a:schemeClr>
          </a:solidFill>
          <a:ln w="9525">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a:t>
            </a:r>
            <a:r>
              <a:rPr lang="ja-JP" altLang="en-US" sz="1050" dirty="0">
                <a:solidFill>
                  <a:schemeClr val="tx1"/>
                </a:solidFill>
                <a:latin typeface="ＭＳ ゴシック" panose="020B0609070205080204" pitchFamily="49" charset="-128"/>
                <a:ea typeface="ＭＳ ゴシック" panose="020B0609070205080204" pitchFamily="49" charset="-128"/>
              </a:rPr>
              <a:t>労働者に対する比較対象労働者との待遇の相違等の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説明（</a:t>
            </a:r>
            <a:r>
              <a:rPr lang="ja-JP" altLang="en-US" sz="1050" dirty="0">
                <a:solidFill>
                  <a:schemeClr val="tx1"/>
                </a:solidFill>
                <a:latin typeface="ＭＳ ゴシック" panose="020B0609070205080204" pitchFamily="49" charset="-128"/>
                <a:ea typeface="ＭＳ ゴシック" panose="020B0609070205080204" pitchFamily="49" charset="-128"/>
              </a:rPr>
              <a:t>派遣元</a:t>
            </a:r>
            <a:r>
              <a:rPr lang="ja-JP" altLang="en-US" sz="1050" dirty="0" smtClean="0">
                <a:solidFill>
                  <a:schemeClr val="tx1"/>
                </a:solidFill>
                <a:latin typeface="ＭＳ ゴシック" panose="020B0609070205080204" pitchFamily="49" charset="-128"/>
                <a:ea typeface="ＭＳ ゴシック" panose="020B0609070205080204" pitchFamily="49" charset="-128"/>
              </a:rPr>
              <a:t>）</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31</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4</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21" name="下矢印 20"/>
          <p:cNvSpPr/>
          <p:nvPr/>
        </p:nvSpPr>
        <p:spPr>
          <a:xfrm>
            <a:off x="1494533" y="2621383"/>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266864" y="6946135"/>
            <a:ext cx="2110021" cy="303292"/>
          </a:xfrm>
          <a:prstGeom prst="rect">
            <a:avLst/>
          </a:prstGeom>
          <a:noFill/>
        </p:spPr>
        <p:txBody>
          <a:bodyPr wrap="square" lIns="33231" tIns="33231" rIns="33231" bIns="33231" rtlCol="0">
            <a:spAutoFit/>
          </a:bodyPr>
          <a:lstStyle/>
          <a:p>
            <a:pPr>
              <a:lnSpc>
                <a:spcPts val="1800"/>
              </a:lnSpc>
            </a:pPr>
            <a:r>
              <a:rPr lang="ja-JP" altLang="en-US" sz="1050" b="1" dirty="0">
                <a:latin typeface="HG丸ｺﾞｼｯｸM-PRO" panose="020F0600000000000000" pitchFamily="50" charset="-128"/>
                <a:ea typeface="HG丸ｺﾞｼｯｸM-PRO" panose="020F0600000000000000" pitchFamily="50" charset="-128"/>
              </a:rPr>
              <a:t>（求めに応じて下記の対応）</a:t>
            </a:r>
          </a:p>
        </p:txBody>
      </p:sp>
      <p:sp>
        <p:nvSpPr>
          <p:cNvPr id="23" name="正方形/長方形 22"/>
          <p:cNvSpPr/>
          <p:nvPr/>
        </p:nvSpPr>
        <p:spPr>
          <a:xfrm>
            <a:off x="3606723" y="1448570"/>
            <a:ext cx="3149652" cy="1159602"/>
          </a:xfrm>
          <a:prstGeom prst="rect">
            <a:avLst/>
          </a:prstGeom>
          <a:solidFill>
            <a:schemeClr val="accent5">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72000" tIns="36000" rIns="72000" bIns="36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・通知で示された最新の統計を確認</a:t>
            </a:r>
            <a:endParaRPr lang="en-US" altLang="ja-JP" sz="1050" dirty="0" smtClean="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・労使</a:t>
            </a:r>
            <a:r>
              <a:rPr lang="ja-JP" altLang="en-US" sz="1050" dirty="0">
                <a:solidFill>
                  <a:schemeClr val="tx1"/>
                </a:solidFill>
                <a:latin typeface="ＭＳ ゴシック" panose="020B0609070205080204" pitchFamily="49" charset="-128"/>
                <a:ea typeface="ＭＳ ゴシック" panose="020B0609070205080204" pitchFamily="49" charset="-128"/>
              </a:rPr>
              <a:t>協定の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締結</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派遣元</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法第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30</a:t>
            </a:r>
            <a:r>
              <a:rPr lang="ja-JP" altLang="en-US" sz="1050" dirty="0" smtClean="0">
                <a:solidFill>
                  <a:schemeClr val="tx1"/>
                </a:solidFill>
                <a:latin typeface="ＭＳ ゴシック" panose="020B0609070205080204" pitchFamily="49" charset="-128"/>
                <a:ea typeface="ＭＳ ゴシック" panose="020B0609070205080204" pitchFamily="49" charset="-128"/>
              </a:rPr>
              <a:t>条の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4</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1</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p>
          <a:p>
            <a:pPr>
              <a:lnSpc>
                <a:spcPct val="110000"/>
              </a:lnSpc>
            </a:pPr>
            <a:r>
              <a:rPr lang="ja-JP" altLang="en-US" sz="1050" dirty="0">
                <a:solidFill>
                  <a:schemeClr val="tx1"/>
                </a:solidFill>
                <a:latin typeface="ＭＳ ゴシック" panose="020B0609070205080204" pitchFamily="49" charset="-128"/>
                <a:ea typeface="ＭＳ ゴシック" panose="020B0609070205080204" pitchFamily="49" charset="-128"/>
              </a:rPr>
              <a:t>　</a:t>
            </a:r>
            <a:r>
              <a:rPr lang="en-US" altLang="ja-JP" sz="900" dirty="0" smtClean="0">
                <a:solidFill>
                  <a:schemeClr val="tx1"/>
                </a:solidFill>
                <a:latin typeface="ＭＳ ゴシック" panose="020B0609070205080204" pitchFamily="49" charset="-128"/>
                <a:ea typeface="ＭＳ ゴシック" panose="020B0609070205080204" pitchFamily="49" charset="-128"/>
              </a:rPr>
              <a:t>(※)</a:t>
            </a:r>
            <a:r>
              <a:rPr lang="ja-JP" altLang="en-US" sz="900" dirty="0" smtClean="0">
                <a:solidFill>
                  <a:schemeClr val="tx1"/>
                </a:solidFill>
                <a:latin typeface="ＭＳ ゴシック" panose="020B0609070205080204" pitchFamily="49" charset="-128"/>
                <a:ea typeface="ＭＳ ゴシック" panose="020B0609070205080204" pitchFamily="49" charset="-128"/>
              </a:rPr>
              <a:t>労使</a:t>
            </a:r>
            <a:r>
              <a:rPr lang="ja-JP" altLang="en-US" sz="900" dirty="0">
                <a:solidFill>
                  <a:schemeClr val="tx1"/>
                </a:solidFill>
                <a:latin typeface="ＭＳ ゴシック" panose="020B0609070205080204" pitchFamily="49" charset="-128"/>
                <a:ea typeface="ＭＳ ゴシック" panose="020B0609070205080204" pitchFamily="49" charset="-128"/>
              </a:rPr>
              <a:t>協定における賃金の定めを就業規則等に記載</a:t>
            </a:r>
            <a:endParaRPr lang="en-US" altLang="ja-JP" sz="90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・労使</a:t>
            </a:r>
            <a:r>
              <a:rPr lang="ja-JP" altLang="en-US" sz="1050" dirty="0">
                <a:solidFill>
                  <a:schemeClr val="tx1"/>
                </a:solidFill>
                <a:latin typeface="ＭＳ ゴシック" panose="020B0609070205080204" pitchFamily="49" charset="-128"/>
                <a:ea typeface="ＭＳ ゴシック" panose="020B0609070205080204" pitchFamily="49" charset="-128"/>
              </a:rPr>
              <a:t>協定の周知</a:t>
            </a:r>
            <a:r>
              <a:rPr lang="ja-JP" altLang="en-US" sz="1050" dirty="0" smtClean="0">
                <a:solidFill>
                  <a:schemeClr val="tx1"/>
                </a:solidFill>
                <a:latin typeface="ＭＳ ゴシック" panose="020B0609070205080204" pitchFamily="49" charset="-128"/>
                <a:ea typeface="ＭＳ ゴシック" panose="020B0609070205080204" pitchFamily="49" charset="-128"/>
              </a:rPr>
              <a:t>等</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派遣元</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endParaRPr lang="en-US" altLang="ja-JP" sz="1050" b="1"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　１）労働者</a:t>
            </a:r>
            <a:r>
              <a:rPr lang="ja-JP" altLang="en-US" sz="1050" dirty="0">
                <a:solidFill>
                  <a:schemeClr val="tx1"/>
                </a:solidFill>
                <a:latin typeface="ＭＳ ゴシック" panose="020B0609070205080204" pitchFamily="49" charset="-128"/>
                <a:ea typeface="ＭＳ ゴシック" panose="020B0609070205080204" pitchFamily="49" charset="-128"/>
              </a:rPr>
              <a:t>に対する</a:t>
            </a:r>
            <a:r>
              <a:rPr lang="ja-JP" altLang="en-US" sz="1050" dirty="0" smtClean="0">
                <a:solidFill>
                  <a:schemeClr val="tx1"/>
                </a:solidFill>
                <a:latin typeface="ＭＳ ゴシック" panose="020B0609070205080204" pitchFamily="49" charset="-128"/>
                <a:ea typeface="ＭＳ ゴシック" panose="020B0609070205080204" pitchFamily="49" charset="-128"/>
              </a:rPr>
              <a:t>周知</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法第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30</a:t>
            </a:r>
            <a:r>
              <a:rPr lang="ja-JP" altLang="en-US" sz="1050" dirty="0" smtClean="0">
                <a:solidFill>
                  <a:schemeClr val="tx1"/>
                </a:solidFill>
                <a:latin typeface="ＭＳ ゴシック" panose="020B0609070205080204" pitchFamily="49" charset="-128"/>
                <a:ea typeface="ＭＳ ゴシック" panose="020B0609070205080204" pitchFamily="49" charset="-128"/>
              </a:rPr>
              <a:t>条の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4</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　２）行政</a:t>
            </a:r>
            <a:r>
              <a:rPr lang="ja-JP" altLang="en-US" sz="1050" dirty="0">
                <a:solidFill>
                  <a:schemeClr val="tx1"/>
                </a:solidFill>
                <a:latin typeface="ＭＳ ゴシック" panose="020B0609070205080204" pitchFamily="49" charset="-128"/>
                <a:ea typeface="ＭＳ ゴシック" panose="020B0609070205080204" pitchFamily="49" charset="-128"/>
              </a:rPr>
              <a:t>への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報告</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法第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23</a:t>
            </a:r>
            <a:r>
              <a:rPr lang="ja-JP" altLang="en-US" sz="1050" dirty="0" smtClean="0">
                <a:solidFill>
                  <a:schemeClr val="tx1"/>
                </a:solidFill>
                <a:latin typeface="ＭＳ ゴシック" panose="020B0609070205080204" pitchFamily="49" charset="-128"/>
                <a:ea typeface="ＭＳ ゴシック" panose="020B0609070205080204" pitchFamily="49" charset="-128"/>
              </a:rPr>
              <a:t>条第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1</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24" name="正方形/長方形 23"/>
          <p:cNvSpPr/>
          <p:nvPr/>
        </p:nvSpPr>
        <p:spPr>
          <a:xfrm>
            <a:off x="3606724" y="4409853"/>
            <a:ext cx="3149652" cy="410009"/>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労働者</a:t>
            </a:r>
            <a:r>
              <a:rPr lang="ja-JP" altLang="en-US" sz="1050" dirty="0">
                <a:solidFill>
                  <a:schemeClr val="tx1"/>
                </a:solidFill>
                <a:latin typeface="ＭＳ ゴシック" panose="020B0609070205080204" pitchFamily="49" charset="-128"/>
                <a:ea typeface="ＭＳ ゴシック" panose="020B0609070205080204" pitchFamily="49" charset="-128"/>
              </a:rPr>
              <a:t>派遣契約の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締結</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派遣元</a:t>
            </a:r>
            <a:r>
              <a:rPr lang="ja-JP" altLang="en-US" sz="1050" dirty="0">
                <a:solidFill>
                  <a:schemeClr val="tx1"/>
                </a:solidFill>
                <a:latin typeface="ＭＳ ゴシック" panose="020B0609070205080204" pitchFamily="49" charset="-128"/>
                <a:ea typeface="ＭＳ ゴシック" panose="020B0609070205080204" pitchFamily="49" charset="-128"/>
              </a:rPr>
              <a:t>及び</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派遣先</a:t>
            </a:r>
            <a:r>
              <a:rPr lang="en-US" altLang="ja-JP" sz="1050" dirty="0" smtClean="0">
                <a:solidFill>
                  <a:schemeClr val="tx1"/>
                </a:solidFill>
                <a:latin typeface="ＭＳ ゴシック" panose="020B0609070205080204" pitchFamily="49" charset="-128"/>
                <a:ea typeface="ＭＳ ゴシック" panose="020B0609070205080204" pitchFamily="49" charset="-128"/>
              </a:rPr>
              <a:t>)               【</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26</a:t>
            </a:r>
            <a:r>
              <a:rPr lang="ja-JP" altLang="en-US" sz="1050" dirty="0">
                <a:solidFill>
                  <a:schemeClr val="tx1"/>
                </a:solidFill>
                <a:latin typeface="ＭＳ ゴシック" panose="020B0609070205080204" pitchFamily="49" charset="-128"/>
                <a:ea typeface="ＭＳ ゴシック" panose="020B0609070205080204" pitchFamily="49" charset="-128"/>
              </a:rPr>
              <a:t>条第１項等</a:t>
            </a:r>
            <a:r>
              <a:rPr lang="en-US" altLang="ja-JP" sz="1050" dirty="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267751" y="3786816"/>
            <a:ext cx="3131533" cy="410009"/>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a:t>
            </a:r>
            <a:r>
              <a:rPr lang="ja-JP" altLang="en-US" sz="1050" dirty="0">
                <a:solidFill>
                  <a:schemeClr val="tx1"/>
                </a:solidFill>
                <a:latin typeface="ＭＳ ゴシック" panose="020B0609070205080204" pitchFamily="49" charset="-128"/>
                <a:ea typeface="ＭＳ ゴシック" panose="020B0609070205080204" pitchFamily="49" charset="-128"/>
              </a:rPr>
              <a:t>料金の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交渉</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派遣先</a:t>
            </a:r>
            <a:r>
              <a:rPr lang="ja-JP" altLang="en-US" sz="1050" dirty="0">
                <a:solidFill>
                  <a:schemeClr val="tx1"/>
                </a:solidFill>
                <a:latin typeface="ＭＳ ゴシック" panose="020B0609070205080204" pitchFamily="49" charset="-128"/>
                <a:ea typeface="ＭＳ ゴシック" panose="020B0609070205080204" pitchFamily="49" charset="-128"/>
              </a:rPr>
              <a:t>は派遣料金に関して</a:t>
            </a:r>
            <a:r>
              <a:rPr lang="ja-JP" altLang="en-US" sz="1050" dirty="0" smtClean="0">
                <a:solidFill>
                  <a:schemeClr val="tx1"/>
                </a:solidFill>
                <a:latin typeface="ＭＳ ゴシック" panose="020B0609070205080204" pitchFamily="49" charset="-128"/>
                <a:ea typeface="ＭＳ ゴシック" panose="020B0609070205080204" pitchFamily="49" charset="-128"/>
              </a:rPr>
              <a:t>配慮</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　　　　　　　　</a:t>
            </a:r>
            <a:r>
              <a:rPr lang="en-US" altLang="ja-JP" sz="1050" dirty="0" smtClean="0">
                <a:solidFill>
                  <a:schemeClr val="tx1"/>
                </a:solidFill>
                <a:latin typeface="ＭＳ ゴシック" panose="020B0609070205080204" pitchFamily="49" charset="-128"/>
                <a:ea typeface="ＭＳ ゴシック" panose="020B0609070205080204" pitchFamily="49" charset="-128"/>
              </a:rPr>
              <a:t> 【</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26</a:t>
            </a:r>
            <a:r>
              <a:rPr lang="ja-JP" altLang="en-US" sz="1050" dirty="0">
                <a:solidFill>
                  <a:schemeClr val="tx1"/>
                </a:solidFill>
                <a:latin typeface="ＭＳ ゴシック" panose="020B0609070205080204" pitchFamily="49" charset="-128"/>
                <a:ea typeface="ＭＳ ゴシック" panose="020B0609070205080204" pitchFamily="49" charset="-128"/>
              </a:rPr>
              <a:t>条第</a:t>
            </a:r>
            <a:r>
              <a:rPr lang="en-US" altLang="ja-JP" sz="1050" dirty="0">
                <a:solidFill>
                  <a:schemeClr val="tx1"/>
                </a:solidFill>
                <a:latin typeface="ＭＳ ゴシック" panose="020B0609070205080204" pitchFamily="49" charset="-128"/>
                <a:ea typeface="ＭＳ ゴシック" panose="020B0609070205080204" pitchFamily="49" charset="-128"/>
              </a:rPr>
              <a:t>11</a:t>
            </a:r>
            <a:r>
              <a:rPr lang="ja-JP" altLang="en-US" sz="1050" dirty="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33" name="下矢印 32"/>
          <p:cNvSpPr/>
          <p:nvPr/>
        </p:nvSpPr>
        <p:spPr>
          <a:xfrm>
            <a:off x="1503771" y="3574295"/>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5" name="下矢印 34"/>
          <p:cNvSpPr/>
          <p:nvPr/>
        </p:nvSpPr>
        <p:spPr>
          <a:xfrm>
            <a:off x="1494533" y="4835871"/>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a:xfrm>
            <a:off x="3606724" y="5040313"/>
            <a:ext cx="3149652" cy="1141099"/>
          </a:xfrm>
          <a:prstGeom prst="rect">
            <a:avLst/>
          </a:prstGeom>
          <a:solidFill>
            <a:schemeClr val="accent5">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a:t>
            </a:r>
            <a:r>
              <a:rPr lang="ja-JP" altLang="en-US" sz="1050" dirty="0">
                <a:solidFill>
                  <a:schemeClr val="tx1"/>
                </a:solidFill>
                <a:latin typeface="ＭＳ ゴシック" panose="020B0609070205080204" pitchFamily="49" charset="-128"/>
                <a:ea typeface="ＭＳ ゴシック" panose="020B0609070205080204" pitchFamily="49" charset="-128"/>
              </a:rPr>
              <a:t>労働者に対する説明（派遣元）</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１）雇入れ</a:t>
            </a:r>
            <a:r>
              <a:rPr lang="ja-JP" altLang="en-US" sz="1050" dirty="0">
                <a:solidFill>
                  <a:schemeClr val="tx1"/>
                </a:solidFill>
                <a:latin typeface="ＭＳ ゴシック" panose="020B0609070205080204" pitchFamily="49" charset="-128"/>
                <a:ea typeface="ＭＳ ゴシック" panose="020B0609070205080204" pitchFamily="49" charset="-128"/>
              </a:rPr>
              <a:t>時</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a:solidFill>
                  <a:schemeClr val="tx1"/>
                </a:solidFill>
                <a:latin typeface="ＭＳ ゴシック" panose="020B0609070205080204" pitchFamily="49" charset="-128"/>
                <a:ea typeface="ＭＳ ゴシック" panose="020B0609070205080204" pitchFamily="49" charset="-128"/>
              </a:rPr>
              <a:t>　</a:t>
            </a:r>
            <a:r>
              <a:rPr lang="ja-JP" altLang="en-US" sz="1050" dirty="0" smtClean="0">
                <a:solidFill>
                  <a:schemeClr val="tx1"/>
                </a:solidFill>
                <a:latin typeface="ＭＳ ゴシック" panose="020B0609070205080204" pitchFamily="49" charset="-128"/>
                <a:ea typeface="ＭＳ ゴシック" panose="020B0609070205080204" pitchFamily="49" charset="-128"/>
              </a:rPr>
              <a:t>・待遇</a:t>
            </a:r>
            <a:r>
              <a:rPr lang="ja-JP" altLang="en-US" sz="1050" dirty="0">
                <a:solidFill>
                  <a:schemeClr val="tx1"/>
                </a:solidFill>
                <a:latin typeface="ＭＳ ゴシック" panose="020B0609070205080204" pitchFamily="49" charset="-128"/>
                <a:ea typeface="ＭＳ ゴシック" panose="020B0609070205080204" pitchFamily="49" charset="-128"/>
              </a:rPr>
              <a:t>情報の明示・</a:t>
            </a:r>
            <a:r>
              <a:rPr lang="ja-JP" altLang="en-US" sz="1050" dirty="0" smtClean="0">
                <a:solidFill>
                  <a:schemeClr val="tx1"/>
                </a:solidFill>
                <a:latin typeface="ＭＳ ゴシック" panose="020B0609070205080204" pitchFamily="49" charset="-128"/>
                <a:ea typeface="ＭＳ ゴシック" panose="020B0609070205080204" pitchFamily="49" charset="-128"/>
              </a:rPr>
              <a:t>説明</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31</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　　</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２）派遣</a:t>
            </a:r>
            <a:r>
              <a:rPr lang="ja-JP" altLang="en-US" sz="1050" dirty="0">
                <a:solidFill>
                  <a:schemeClr val="tx1"/>
                </a:solidFill>
                <a:latin typeface="ＭＳ ゴシック" panose="020B0609070205080204" pitchFamily="49" charset="-128"/>
                <a:ea typeface="ＭＳ ゴシック" panose="020B0609070205080204" pitchFamily="49" charset="-128"/>
              </a:rPr>
              <a:t>時</a:t>
            </a:r>
            <a:endParaRPr lang="en-US" altLang="ja-JP" sz="1050" dirty="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ja-JP" altLang="en-US" sz="1050" dirty="0">
                <a:solidFill>
                  <a:schemeClr val="tx1"/>
                </a:solidFill>
                <a:latin typeface="ＭＳ ゴシック" panose="020B0609070205080204" pitchFamily="49" charset="-128"/>
                <a:ea typeface="ＭＳ ゴシック" panose="020B0609070205080204" pitchFamily="49" charset="-128"/>
              </a:rPr>
              <a:t>　</a:t>
            </a:r>
            <a:r>
              <a:rPr lang="ja-JP" altLang="en-US" sz="1050" dirty="0" smtClean="0">
                <a:solidFill>
                  <a:schemeClr val="tx1"/>
                </a:solidFill>
                <a:latin typeface="ＭＳ ゴシック" panose="020B0609070205080204" pitchFamily="49" charset="-128"/>
                <a:ea typeface="ＭＳ ゴシック" panose="020B0609070205080204" pitchFamily="49" charset="-128"/>
              </a:rPr>
              <a:t>・待遇</a:t>
            </a:r>
            <a:r>
              <a:rPr lang="ja-JP" altLang="en-US" sz="1050" dirty="0">
                <a:solidFill>
                  <a:schemeClr val="tx1"/>
                </a:solidFill>
                <a:latin typeface="ＭＳ ゴシック" panose="020B0609070205080204" pitchFamily="49" charset="-128"/>
                <a:ea typeface="ＭＳ ゴシック" panose="020B0609070205080204" pitchFamily="49" charset="-128"/>
              </a:rPr>
              <a:t>情報の明示・</a:t>
            </a:r>
            <a:r>
              <a:rPr lang="ja-JP" altLang="en-US" sz="1050" dirty="0" smtClean="0">
                <a:solidFill>
                  <a:schemeClr val="tx1"/>
                </a:solidFill>
                <a:latin typeface="ＭＳ ゴシック" panose="020B0609070205080204" pitchFamily="49" charset="-128"/>
                <a:ea typeface="ＭＳ ゴシック" panose="020B0609070205080204" pitchFamily="49" charset="-128"/>
              </a:rPr>
              <a:t>説明</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31</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3</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p>
          <a:p>
            <a:pPr>
              <a:lnSpc>
                <a:spcPct val="110000"/>
              </a:lnSpc>
            </a:pPr>
            <a:r>
              <a:rPr lang="ja-JP" altLang="en-US" sz="1050" dirty="0">
                <a:solidFill>
                  <a:schemeClr val="tx1"/>
                </a:solidFill>
                <a:latin typeface="ＭＳ ゴシック" panose="020B0609070205080204" pitchFamily="49" charset="-128"/>
                <a:ea typeface="ＭＳ ゴシック" panose="020B0609070205080204" pitchFamily="49" charset="-128"/>
              </a:rPr>
              <a:t>　</a:t>
            </a:r>
            <a:r>
              <a:rPr lang="ja-JP" altLang="en-US" sz="1050" dirty="0" smtClean="0">
                <a:solidFill>
                  <a:schemeClr val="tx1"/>
                </a:solidFill>
                <a:latin typeface="ＭＳ ゴシック" panose="020B0609070205080204" pitchFamily="49" charset="-128"/>
                <a:ea typeface="ＭＳ ゴシック" panose="020B0609070205080204" pitchFamily="49" charset="-128"/>
              </a:rPr>
              <a:t>・就業</a:t>
            </a:r>
            <a:r>
              <a:rPr lang="ja-JP" altLang="en-US" sz="1050" dirty="0">
                <a:solidFill>
                  <a:schemeClr val="tx1"/>
                </a:solidFill>
                <a:latin typeface="ＭＳ ゴシック" panose="020B0609070205080204" pitchFamily="49" charset="-128"/>
                <a:ea typeface="ＭＳ ゴシック" panose="020B0609070205080204" pitchFamily="49" charset="-128"/>
              </a:rPr>
              <a:t>条件の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明示 </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34</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1</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p>
        </p:txBody>
      </p:sp>
      <p:sp>
        <p:nvSpPr>
          <p:cNvPr id="37" name="正方形/長方形 36"/>
          <p:cNvSpPr/>
          <p:nvPr/>
        </p:nvSpPr>
        <p:spPr>
          <a:xfrm>
            <a:off x="3606723" y="3786816"/>
            <a:ext cx="3149652" cy="410009"/>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a:t>
            </a:r>
            <a:r>
              <a:rPr lang="ja-JP" altLang="en-US" sz="1050" dirty="0">
                <a:solidFill>
                  <a:schemeClr val="tx1"/>
                </a:solidFill>
                <a:latin typeface="ＭＳ ゴシック" panose="020B0609070205080204" pitchFamily="49" charset="-128"/>
                <a:ea typeface="ＭＳ ゴシック" panose="020B0609070205080204" pitchFamily="49" charset="-128"/>
              </a:rPr>
              <a:t>料金の交渉</a:t>
            </a:r>
            <a:r>
              <a:rPr lang="en-US" altLang="ja-JP" sz="1050" dirty="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派遣先は派遣料金に関して配慮</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　　　　　　　</a:t>
            </a:r>
            <a:r>
              <a:rPr lang="en-US" altLang="ja-JP" sz="1050" dirty="0" smtClean="0">
                <a:solidFill>
                  <a:schemeClr val="tx1"/>
                </a:solidFill>
                <a:latin typeface="ＭＳ ゴシック" panose="020B0609070205080204" pitchFamily="49" charset="-128"/>
                <a:ea typeface="ＭＳ ゴシック" panose="020B0609070205080204" pitchFamily="49" charset="-128"/>
              </a:rPr>
              <a:t> 【</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26</a:t>
            </a:r>
            <a:r>
              <a:rPr lang="ja-JP" altLang="en-US" sz="1050" dirty="0">
                <a:solidFill>
                  <a:schemeClr val="tx1"/>
                </a:solidFill>
                <a:latin typeface="ＭＳ ゴシック" panose="020B0609070205080204" pitchFamily="49" charset="-128"/>
                <a:ea typeface="ＭＳ ゴシック" panose="020B0609070205080204" pitchFamily="49" charset="-128"/>
              </a:rPr>
              <a:t>条第</a:t>
            </a:r>
            <a:r>
              <a:rPr lang="en-US" altLang="ja-JP" sz="1050" dirty="0">
                <a:solidFill>
                  <a:schemeClr val="tx1"/>
                </a:solidFill>
                <a:latin typeface="ＭＳ ゴシック" panose="020B0609070205080204" pitchFamily="49" charset="-128"/>
                <a:ea typeface="ＭＳ ゴシック" panose="020B0609070205080204" pitchFamily="49" charset="-128"/>
              </a:rPr>
              <a:t>11</a:t>
            </a:r>
            <a:r>
              <a:rPr lang="ja-JP" altLang="en-US" sz="1050" dirty="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42" name="正方形/長方形 41"/>
          <p:cNvSpPr/>
          <p:nvPr/>
        </p:nvSpPr>
        <p:spPr>
          <a:xfrm>
            <a:off x="270397" y="7899047"/>
            <a:ext cx="6485978" cy="417370"/>
          </a:xfrm>
          <a:prstGeom prst="rect">
            <a:avLst/>
          </a:prstGeom>
          <a:solidFill>
            <a:schemeClr val="accent3">
              <a:lumMod val="40000"/>
              <a:lumOff val="60000"/>
            </a:schemeClr>
          </a:solidFill>
          <a:ln w="9525">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gn="just">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派遣先</a:t>
            </a:r>
            <a:r>
              <a:rPr lang="ja-JP" altLang="en-US" sz="1050" dirty="0">
                <a:solidFill>
                  <a:schemeClr val="tx1"/>
                </a:solidFill>
                <a:latin typeface="ＭＳ ゴシック" panose="020B0609070205080204" pitchFamily="49" charset="-128"/>
                <a:ea typeface="ＭＳ ゴシック" panose="020B0609070205080204" pitchFamily="49" charset="-128"/>
              </a:rPr>
              <a:t>の労働者に関する情報、派遣労働者の業務の遂行の状況等の情報の追加提供の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配慮（</a:t>
            </a:r>
            <a:r>
              <a:rPr lang="ja-JP" altLang="en-US" sz="1050" dirty="0">
                <a:solidFill>
                  <a:schemeClr val="tx1"/>
                </a:solidFill>
                <a:latin typeface="ＭＳ ゴシック" panose="020B0609070205080204" pitchFamily="49" charset="-128"/>
                <a:ea typeface="ＭＳ ゴシック" panose="020B0609070205080204" pitchFamily="49" charset="-128"/>
              </a:rPr>
              <a:t>派遣先</a:t>
            </a:r>
            <a:r>
              <a:rPr lang="ja-JP" altLang="en-US" sz="1050" dirty="0" smtClean="0">
                <a:solidFill>
                  <a:schemeClr val="tx1"/>
                </a:solidFill>
                <a:latin typeface="ＭＳ ゴシック" panose="020B0609070205080204" pitchFamily="49" charset="-128"/>
                <a:ea typeface="ＭＳ ゴシック" panose="020B0609070205080204" pitchFamily="49" charset="-128"/>
              </a:rPr>
              <a:t>）</a:t>
            </a:r>
            <a:r>
              <a:rPr lang="en-US" altLang="ja-JP" sz="1050" dirty="0">
                <a:solidFill>
                  <a:schemeClr val="tx1"/>
                </a:solidFill>
                <a:latin typeface="ＭＳ ゴシック" panose="020B0609070205080204" pitchFamily="49" charset="-128"/>
                <a:ea typeface="ＭＳ ゴシック" panose="020B0609070205080204" pitchFamily="49" charset="-128"/>
              </a:rPr>
              <a:t> </a:t>
            </a:r>
            <a:r>
              <a:rPr lang="en-US" altLang="ja-JP" sz="1050" dirty="0" smtClean="0">
                <a:solidFill>
                  <a:schemeClr val="tx1"/>
                </a:solidFill>
                <a:latin typeface="ＭＳ ゴシック" panose="020B0609070205080204" pitchFamily="49" charset="-128"/>
                <a:ea typeface="ＭＳ ゴシック" panose="020B0609070205080204" pitchFamily="49" charset="-128"/>
              </a:rPr>
              <a:t>                                                    【</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40</a:t>
            </a:r>
            <a:r>
              <a:rPr lang="ja-JP" altLang="en-US" sz="1050" dirty="0">
                <a:solidFill>
                  <a:schemeClr val="tx1"/>
                </a:solidFill>
                <a:latin typeface="ＭＳ ゴシック" panose="020B0609070205080204" pitchFamily="49" charset="-128"/>
                <a:ea typeface="ＭＳ ゴシック" panose="020B0609070205080204" pitchFamily="49" charset="-128"/>
              </a:rPr>
              <a:t>条第５項</a:t>
            </a:r>
            <a:r>
              <a:rPr lang="en-US" altLang="ja-JP" sz="1050" dirty="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43" name="テキスト ボックス 42"/>
          <p:cNvSpPr txBox="1"/>
          <p:nvPr/>
        </p:nvSpPr>
        <p:spPr>
          <a:xfrm>
            <a:off x="3632984" y="6946135"/>
            <a:ext cx="2110021" cy="303292"/>
          </a:xfrm>
          <a:prstGeom prst="rect">
            <a:avLst/>
          </a:prstGeom>
          <a:noFill/>
        </p:spPr>
        <p:txBody>
          <a:bodyPr wrap="square" lIns="33231" tIns="33231" rIns="33231" bIns="33231" rtlCol="0">
            <a:spAutoFit/>
          </a:bodyPr>
          <a:lstStyle/>
          <a:p>
            <a:pPr>
              <a:lnSpc>
                <a:spcPts val="1800"/>
              </a:lnSpc>
            </a:pPr>
            <a:r>
              <a:rPr lang="ja-JP" altLang="en-US" sz="1050" b="1" dirty="0">
                <a:latin typeface="HG丸ｺﾞｼｯｸM-PRO" panose="020F0600000000000000" pitchFamily="50" charset="-128"/>
                <a:ea typeface="HG丸ｺﾞｼｯｸM-PRO" panose="020F0600000000000000" pitchFamily="50" charset="-128"/>
              </a:rPr>
              <a:t>（求めに応じて下記の対応）</a:t>
            </a:r>
          </a:p>
        </p:txBody>
      </p:sp>
      <p:sp>
        <p:nvSpPr>
          <p:cNvPr id="44" name="大かっこ 43"/>
          <p:cNvSpPr/>
          <p:nvPr/>
        </p:nvSpPr>
        <p:spPr>
          <a:xfrm>
            <a:off x="3726781" y="1008765"/>
            <a:ext cx="2836569" cy="317525"/>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lnSpc>
                <a:spcPts val="1800"/>
              </a:lnSpc>
            </a:pPr>
            <a:endParaRPr lang="ja-JP" altLang="en-US" sz="1050">
              <a:latin typeface="HG丸ｺﾞｼｯｸM-PRO" panose="020F0600000000000000" pitchFamily="50" charset="-128"/>
              <a:ea typeface="HG丸ｺﾞｼｯｸM-PRO" panose="020F0600000000000000" pitchFamily="50" charset="-128"/>
            </a:endParaRPr>
          </a:p>
        </p:txBody>
      </p:sp>
      <p:sp>
        <p:nvSpPr>
          <p:cNvPr id="45" name="正方形/長方形 44"/>
          <p:cNvSpPr/>
          <p:nvPr/>
        </p:nvSpPr>
        <p:spPr>
          <a:xfrm>
            <a:off x="3606723" y="2841286"/>
            <a:ext cx="3149652" cy="727540"/>
          </a:xfrm>
          <a:prstGeom prst="rect">
            <a:avLst/>
          </a:prstGeom>
          <a:solidFill>
            <a:schemeClr val="accent3">
              <a:lumMod val="40000"/>
              <a:lumOff val="60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比較</a:t>
            </a:r>
            <a:r>
              <a:rPr lang="ja-JP" altLang="en-US" sz="1050" dirty="0">
                <a:solidFill>
                  <a:schemeClr val="tx1"/>
                </a:solidFill>
                <a:latin typeface="ＭＳ ゴシック" panose="020B0609070205080204" pitchFamily="49" charset="-128"/>
                <a:ea typeface="ＭＳ ゴシック" panose="020B0609070205080204" pitchFamily="49" charset="-128"/>
              </a:rPr>
              <a:t>対象労働者の待遇情報の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提供</a:t>
            </a:r>
            <a:endParaRPr lang="en-US" altLang="ja-JP" sz="1050" dirty="0" smtClean="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smtClean="0">
                <a:solidFill>
                  <a:schemeClr val="tx1"/>
                </a:solidFill>
                <a:latin typeface="ＭＳ ゴシック" panose="020B0609070205080204" pitchFamily="49" charset="-128"/>
                <a:ea typeface="ＭＳ ゴシック" panose="020B0609070205080204" pitchFamily="49" charset="-128"/>
              </a:rPr>
              <a:t>派遣先</a:t>
            </a: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26</a:t>
            </a:r>
            <a:r>
              <a:rPr lang="ja-JP" altLang="en-US" sz="1050" dirty="0" smtClean="0">
                <a:solidFill>
                  <a:schemeClr val="tx1"/>
                </a:solidFill>
                <a:latin typeface="ＭＳ ゴシック" panose="020B0609070205080204" pitchFamily="49" charset="-128"/>
                <a:ea typeface="ＭＳ ゴシック" panose="020B0609070205080204" pitchFamily="49" charset="-128"/>
              </a:rPr>
              <a:t>条第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7</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ja-JP" altLang="en-US" sz="1050" dirty="0">
                <a:solidFill>
                  <a:schemeClr val="tx1"/>
                </a:solidFill>
                <a:latin typeface="ＭＳ ゴシック" panose="020B0609070205080204" pitchFamily="49" charset="-128"/>
                <a:ea typeface="ＭＳ ゴシック" panose="020B0609070205080204" pitchFamily="49" charset="-128"/>
              </a:rPr>
              <a:t>・第</a:t>
            </a:r>
            <a:r>
              <a:rPr lang="en-US" altLang="ja-JP" sz="1050" dirty="0">
                <a:solidFill>
                  <a:schemeClr val="tx1"/>
                </a:solidFill>
                <a:latin typeface="ＭＳ ゴシック" panose="020B0609070205080204" pitchFamily="49" charset="-128"/>
                <a:ea typeface="ＭＳ ゴシック" panose="020B0609070205080204" pitchFamily="49" charset="-128"/>
              </a:rPr>
              <a:t>10</a:t>
            </a:r>
            <a:r>
              <a:rPr lang="ja-JP" altLang="en-US" sz="1050" dirty="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p>
          <a:p>
            <a:pPr marL="165600" indent="-165600">
              <a:lnSpc>
                <a:spcPct val="110000"/>
              </a:lnSpc>
            </a:pPr>
            <a:r>
              <a:rPr lang="en-US" altLang="ja-JP" sz="900" dirty="0" smtClean="0">
                <a:solidFill>
                  <a:schemeClr val="tx1"/>
                </a:solidFill>
                <a:latin typeface="ＭＳ ゴシック" panose="020B0609070205080204" pitchFamily="49" charset="-128"/>
                <a:ea typeface="ＭＳ ゴシック" panose="020B0609070205080204" pitchFamily="49" charset="-128"/>
              </a:rPr>
              <a:t>(※)</a:t>
            </a:r>
            <a:r>
              <a:rPr lang="ja-JP" altLang="en-US" sz="900" dirty="0" smtClean="0">
                <a:solidFill>
                  <a:schemeClr val="tx1"/>
                </a:solidFill>
                <a:latin typeface="ＭＳ ゴシック" panose="020B0609070205080204" pitchFamily="49" charset="-128"/>
                <a:ea typeface="ＭＳ ゴシック" panose="020B0609070205080204" pitchFamily="49" charset="-128"/>
              </a:rPr>
              <a:t>法</a:t>
            </a:r>
            <a:r>
              <a:rPr lang="ja-JP" altLang="en-US" sz="900" dirty="0">
                <a:solidFill>
                  <a:schemeClr val="tx1"/>
                </a:solidFill>
                <a:latin typeface="ＭＳ ゴシック" panose="020B0609070205080204" pitchFamily="49" charset="-128"/>
                <a:ea typeface="ＭＳ ゴシック" panose="020B0609070205080204" pitchFamily="49" charset="-128"/>
              </a:rPr>
              <a:t>第</a:t>
            </a:r>
            <a:r>
              <a:rPr lang="en-US" altLang="ja-JP" sz="900" dirty="0">
                <a:solidFill>
                  <a:schemeClr val="tx1"/>
                </a:solidFill>
                <a:latin typeface="ＭＳ ゴシック" panose="020B0609070205080204" pitchFamily="49" charset="-128"/>
                <a:ea typeface="ＭＳ ゴシック" panose="020B0609070205080204" pitchFamily="49" charset="-128"/>
              </a:rPr>
              <a:t>40</a:t>
            </a:r>
            <a:r>
              <a:rPr lang="ja-JP" altLang="en-US" sz="900" dirty="0" smtClean="0">
                <a:solidFill>
                  <a:schemeClr val="tx1"/>
                </a:solidFill>
                <a:latin typeface="ＭＳ ゴシック" panose="020B0609070205080204" pitchFamily="49" charset="-128"/>
                <a:ea typeface="ＭＳ ゴシック" panose="020B0609070205080204" pitchFamily="49" charset="-128"/>
              </a:rPr>
              <a:t>条第</a:t>
            </a:r>
            <a:r>
              <a:rPr lang="en-US" altLang="ja-JP" sz="900" dirty="0" smtClean="0">
                <a:solidFill>
                  <a:schemeClr val="tx1"/>
                </a:solidFill>
                <a:latin typeface="ＭＳ ゴシック" panose="020B0609070205080204" pitchFamily="49" charset="-128"/>
                <a:ea typeface="ＭＳ ゴシック" panose="020B0609070205080204" pitchFamily="49" charset="-128"/>
              </a:rPr>
              <a:t>2</a:t>
            </a:r>
            <a:r>
              <a:rPr lang="ja-JP" altLang="en-US" sz="900" dirty="0" smtClean="0">
                <a:solidFill>
                  <a:schemeClr val="tx1"/>
                </a:solidFill>
                <a:latin typeface="ＭＳ ゴシック" panose="020B0609070205080204" pitchFamily="49" charset="-128"/>
                <a:ea typeface="ＭＳ ゴシック" panose="020B0609070205080204" pitchFamily="49" charset="-128"/>
              </a:rPr>
              <a:t>項</a:t>
            </a:r>
            <a:r>
              <a:rPr lang="ja-JP" altLang="en-US" sz="900" dirty="0">
                <a:solidFill>
                  <a:schemeClr val="tx1"/>
                </a:solidFill>
                <a:latin typeface="ＭＳ ゴシック" panose="020B0609070205080204" pitchFamily="49" charset="-128"/>
                <a:ea typeface="ＭＳ ゴシック" panose="020B0609070205080204" pitchFamily="49" charset="-128"/>
              </a:rPr>
              <a:t>の教育訓練及び第</a:t>
            </a:r>
            <a:r>
              <a:rPr lang="en-US" altLang="ja-JP" sz="900" dirty="0">
                <a:solidFill>
                  <a:schemeClr val="tx1"/>
                </a:solidFill>
                <a:latin typeface="ＭＳ ゴシック" panose="020B0609070205080204" pitchFamily="49" charset="-128"/>
                <a:ea typeface="ＭＳ ゴシック" panose="020B0609070205080204" pitchFamily="49" charset="-128"/>
              </a:rPr>
              <a:t>40</a:t>
            </a:r>
            <a:r>
              <a:rPr lang="ja-JP" altLang="en-US" sz="900" dirty="0">
                <a:solidFill>
                  <a:schemeClr val="tx1"/>
                </a:solidFill>
                <a:latin typeface="ＭＳ ゴシック" panose="020B0609070205080204" pitchFamily="49" charset="-128"/>
                <a:ea typeface="ＭＳ ゴシック" panose="020B0609070205080204" pitchFamily="49" charset="-128"/>
              </a:rPr>
              <a:t>条</a:t>
            </a:r>
            <a:r>
              <a:rPr lang="ja-JP" altLang="en-US" sz="900" dirty="0" smtClean="0">
                <a:solidFill>
                  <a:schemeClr val="tx1"/>
                </a:solidFill>
                <a:latin typeface="ＭＳ ゴシック" panose="020B0609070205080204" pitchFamily="49" charset="-128"/>
                <a:ea typeface="ＭＳ ゴシック" panose="020B0609070205080204" pitchFamily="49" charset="-128"/>
              </a:rPr>
              <a:t>第</a:t>
            </a:r>
            <a:r>
              <a:rPr lang="en-US" altLang="ja-JP" sz="900" dirty="0" smtClean="0">
                <a:solidFill>
                  <a:schemeClr val="tx1"/>
                </a:solidFill>
                <a:latin typeface="ＭＳ ゴシック" panose="020B0609070205080204" pitchFamily="49" charset="-128"/>
                <a:ea typeface="ＭＳ ゴシック" panose="020B0609070205080204" pitchFamily="49" charset="-128"/>
              </a:rPr>
              <a:t>3</a:t>
            </a:r>
            <a:r>
              <a:rPr lang="ja-JP" altLang="en-US" sz="900" dirty="0" smtClean="0">
                <a:solidFill>
                  <a:schemeClr val="tx1"/>
                </a:solidFill>
                <a:latin typeface="ＭＳ ゴシック" panose="020B0609070205080204" pitchFamily="49" charset="-128"/>
                <a:ea typeface="ＭＳ ゴシック" panose="020B0609070205080204" pitchFamily="49" charset="-128"/>
              </a:rPr>
              <a:t>項</a:t>
            </a:r>
            <a:r>
              <a:rPr lang="ja-JP" altLang="en-US" sz="900" dirty="0">
                <a:solidFill>
                  <a:schemeClr val="tx1"/>
                </a:solidFill>
                <a:latin typeface="ＭＳ ゴシック" panose="020B0609070205080204" pitchFamily="49" charset="-128"/>
                <a:ea typeface="ＭＳ ゴシック" panose="020B0609070205080204" pitchFamily="49" charset="-128"/>
              </a:rPr>
              <a:t>の福利厚生施設に限る。</a:t>
            </a:r>
            <a:endParaRPr lang="en-US" altLang="ja-JP" sz="900" dirty="0">
              <a:solidFill>
                <a:schemeClr val="tx1"/>
              </a:solidFill>
              <a:latin typeface="ＭＳ ゴシック" panose="020B0609070205080204" pitchFamily="49" charset="-128"/>
              <a:ea typeface="ＭＳ ゴシック" panose="020B0609070205080204" pitchFamily="49" charset="-128"/>
            </a:endParaRPr>
          </a:p>
        </p:txBody>
      </p:sp>
      <p:sp>
        <p:nvSpPr>
          <p:cNvPr id="46" name="下矢印 45"/>
          <p:cNvSpPr/>
          <p:nvPr/>
        </p:nvSpPr>
        <p:spPr>
          <a:xfrm>
            <a:off x="4744132" y="2621383"/>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47" name="正方形/長方形 46"/>
          <p:cNvSpPr/>
          <p:nvPr/>
        </p:nvSpPr>
        <p:spPr>
          <a:xfrm>
            <a:off x="3606725" y="7239338"/>
            <a:ext cx="3149651" cy="598303"/>
          </a:xfrm>
          <a:prstGeom prst="rect">
            <a:avLst/>
          </a:prstGeom>
          <a:solidFill>
            <a:schemeClr val="accent5">
              <a:lumMod val="40000"/>
              <a:lumOff val="60000"/>
            </a:schemeClr>
          </a:solidFill>
          <a:ln w="9525">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36000" bIns="18000" rtlCol="0" anchor="ctr">
            <a:spAutoFit/>
          </a:bodyPr>
          <a:lstStyle/>
          <a:p>
            <a:pPr>
              <a:lnSpc>
                <a:spcPct val="110000"/>
              </a:lnSpc>
            </a:pPr>
            <a:r>
              <a:rPr lang="ja-JP" altLang="en-US" sz="1050" dirty="0" smtClean="0">
                <a:solidFill>
                  <a:schemeClr val="tx1"/>
                </a:solidFill>
                <a:latin typeface="ＭＳ ゴシック" panose="020B0609070205080204" pitchFamily="49" charset="-128"/>
                <a:ea typeface="ＭＳ ゴシック" panose="020B0609070205080204" pitchFamily="49" charset="-128"/>
              </a:rPr>
              <a:t>派遣</a:t>
            </a:r>
            <a:r>
              <a:rPr lang="ja-JP" altLang="en-US" sz="1050" dirty="0">
                <a:solidFill>
                  <a:schemeClr val="tx1"/>
                </a:solidFill>
                <a:latin typeface="ＭＳ ゴシック" panose="020B0609070205080204" pitchFamily="49" charset="-128"/>
                <a:ea typeface="ＭＳ ゴシック" panose="020B0609070205080204" pitchFamily="49" charset="-128"/>
              </a:rPr>
              <a:t>労働者に対する労使協定の内容を決定するに当たって考慮した事項等の</a:t>
            </a:r>
            <a:r>
              <a:rPr lang="ja-JP" altLang="en-US" sz="1050" dirty="0" smtClean="0">
                <a:solidFill>
                  <a:schemeClr val="tx1"/>
                </a:solidFill>
                <a:latin typeface="ＭＳ ゴシック" panose="020B0609070205080204" pitchFamily="49" charset="-128"/>
                <a:ea typeface="ＭＳ ゴシック" panose="020B0609070205080204" pitchFamily="49" charset="-128"/>
              </a:rPr>
              <a:t>説明（</a:t>
            </a:r>
            <a:r>
              <a:rPr lang="ja-JP" altLang="en-US" sz="1050" dirty="0">
                <a:solidFill>
                  <a:schemeClr val="tx1"/>
                </a:solidFill>
                <a:latin typeface="ＭＳ ゴシック" panose="020B0609070205080204" pitchFamily="49" charset="-128"/>
                <a:ea typeface="ＭＳ ゴシック" panose="020B0609070205080204" pitchFamily="49" charset="-128"/>
              </a:rPr>
              <a:t>派遣元</a:t>
            </a:r>
            <a:r>
              <a:rPr lang="ja-JP" altLang="en-US" sz="1050" dirty="0" smtClean="0">
                <a:solidFill>
                  <a:schemeClr val="tx1"/>
                </a:solidFill>
                <a:latin typeface="ＭＳ ゴシック" panose="020B0609070205080204" pitchFamily="49" charset="-128"/>
                <a:ea typeface="ＭＳ ゴシック" panose="020B0609070205080204" pitchFamily="49" charset="-128"/>
              </a:rPr>
              <a:t>）</a:t>
            </a:r>
            <a:endParaRPr lang="en-US" altLang="ja-JP" sz="1050" dirty="0" smtClean="0">
              <a:solidFill>
                <a:schemeClr val="tx1"/>
              </a:solidFill>
              <a:latin typeface="ＭＳ ゴシック" panose="020B0609070205080204" pitchFamily="49" charset="-128"/>
              <a:ea typeface="ＭＳ ゴシック" panose="020B0609070205080204" pitchFamily="49" charset="-128"/>
            </a:endParaRPr>
          </a:p>
          <a:p>
            <a:pPr>
              <a:lnSpc>
                <a:spcPct val="110000"/>
              </a:lnSpc>
            </a:pPr>
            <a:r>
              <a:rPr lang="en-US" altLang="ja-JP" sz="1050" dirty="0" smtClean="0">
                <a:solidFill>
                  <a:schemeClr val="tx1"/>
                </a:solidFill>
                <a:latin typeface="ＭＳ ゴシック" panose="020B0609070205080204" pitchFamily="49" charset="-128"/>
                <a:ea typeface="ＭＳ ゴシック" panose="020B0609070205080204" pitchFamily="49" charset="-128"/>
              </a:rPr>
              <a:t>【</a:t>
            </a:r>
            <a:r>
              <a:rPr lang="ja-JP" altLang="en-US" sz="1050" dirty="0">
                <a:solidFill>
                  <a:schemeClr val="tx1"/>
                </a:solidFill>
                <a:latin typeface="ＭＳ ゴシック" panose="020B0609070205080204" pitchFamily="49" charset="-128"/>
                <a:ea typeface="ＭＳ ゴシック" panose="020B0609070205080204" pitchFamily="49" charset="-128"/>
              </a:rPr>
              <a:t>法第</a:t>
            </a:r>
            <a:r>
              <a:rPr lang="en-US" altLang="ja-JP" sz="1050" dirty="0">
                <a:solidFill>
                  <a:schemeClr val="tx1"/>
                </a:solidFill>
                <a:latin typeface="ＭＳ ゴシック" panose="020B0609070205080204" pitchFamily="49" charset="-128"/>
                <a:ea typeface="ＭＳ ゴシック" panose="020B0609070205080204" pitchFamily="49" charset="-128"/>
              </a:rPr>
              <a:t>31</a:t>
            </a:r>
            <a:r>
              <a:rPr lang="ja-JP" altLang="en-US" sz="1050" dirty="0">
                <a:solidFill>
                  <a:schemeClr val="tx1"/>
                </a:solidFill>
                <a:latin typeface="ＭＳ ゴシック" panose="020B0609070205080204" pitchFamily="49" charset="-128"/>
                <a:ea typeface="ＭＳ ゴシック" panose="020B0609070205080204" pitchFamily="49" charset="-128"/>
              </a:rPr>
              <a:t>条</a:t>
            </a:r>
            <a:r>
              <a:rPr lang="ja-JP" altLang="en-US" sz="1050" dirty="0" smtClean="0">
                <a:solidFill>
                  <a:schemeClr val="tx1"/>
                </a:solidFill>
                <a:latin typeface="ＭＳ ゴシック" panose="020B0609070205080204" pitchFamily="49" charset="-128"/>
                <a:ea typeface="ＭＳ ゴシック" panose="020B0609070205080204" pitchFamily="49" charset="-128"/>
              </a:rPr>
              <a:t>の</a:t>
            </a:r>
            <a:r>
              <a:rPr lang="en-US" altLang="ja-JP" sz="1050" dirty="0" smtClean="0">
                <a:solidFill>
                  <a:schemeClr val="tx1"/>
                </a:solidFill>
                <a:latin typeface="ＭＳ ゴシック" panose="020B0609070205080204" pitchFamily="49" charset="-128"/>
                <a:ea typeface="ＭＳ ゴシック" panose="020B0609070205080204" pitchFamily="49" charset="-128"/>
              </a:rPr>
              <a:t>2</a:t>
            </a:r>
            <a:r>
              <a:rPr lang="ja-JP" altLang="en-US" sz="1050" dirty="0" smtClean="0">
                <a:solidFill>
                  <a:schemeClr val="tx1"/>
                </a:solidFill>
                <a:latin typeface="ＭＳ ゴシック" panose="020B0609070205080204" pitchFamily="49" charset="-128"/>
                <a:ea typeface="ＭＳ ゴシック" panose="020B0609070205080204" pitchFamily="49" charset="-128"/>
              </a:rPr>
              <a:t>第</a:t>
            </a:r>
            <a:r>
              <a:rPr lang="en-US" altLang="ja-JP" sz="1050" dirty="0" smtClean="0">
                <a:solidFill>
                  <a:schemeClr val="tx1"/>
                </a:solidFill>
                <a:latin typeface="ＭＳ ゴシック" panose="020B0609070205080204" pitchFamily="49" charset="-128"/>
                <a:ea typeface="ＭＳ ゴシック" panose="020B0609070205080204" pitchFamily="49" charset="-128"/>
              </a:rPr>
              <a:t>4</a:t>
            </a:r>
            <a:r>
              <a:rPr lang="ja-JP" altLang="en-US" sz="1050" dirty="0" smtClean="0">
                <a:solidFill>
                  <a:schemeClr val="tx1"/>
                </a:solidFill>
                <a:latin typeface="ＭＳ ゴシック" panose="020B0609070205080204" pitchFamily="49" charset="-128"/>
                <a:ea typeface="ＭＳ ゴシック" panose="020B0609070205080204" pitchFamily="49" charset="-128"/>
              </a:rPr>
              <a:t>項</a:t>
            </a:r>
            <a:r>
              <a:rPr lang="en-US" altLang="ja-JP" sz="1050" dirty="0">
                <a:solidFill>
                  <a:schemeClr val="tx1"/>
                </a:solidFill>
                <a:latin typeface="ＭＳ ゴシック" panose="020B0609070205080204" pitchFamily="49" charset="-128"/>
                <a:ea typeface="ＭＳ ゴシック" panose="020B0609070205080204" pitchFamily="49" charset="-128"/>
              </a:rPr>
              <a:t>】</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48" name="テキスト ボックス 47"/>
          <p:cNvSpPr txBox="1"/>
          <p:nvPr/>
        </p:nvSpPr>
        <p:spPr>
          <a:xfrm>
            <a:off x="270397" y="6286427"/>
            <a:ext cx="3128887" cy="675845"/>
          </a:xfrm>
          <a:prstGeom prst="rect">
            <a:avLst/>
          </a:prstGeom>
          <a:noFill/>
          <a:ln w="6350">
            <a:solidFill>
              <a:schemeClr val="dk1"/>
            </a:solidFill>
            <a:prstDash val="sysDash"/>
          </a:ln>
        </p:spPr>
        <p:txBody>
          <a:bodyPr wrap="square" lIns="108000" tIns="36000" rIns="36000" bIns="18000" rtlCol="0">
            <a:spAutoFit/>
          </a:bodyPr>
          <a:lstStyle/>
          <a:p>
            <a:pPr>
              <a:lnSpc>
                <a:spcPct val="110000"/>
              </a:lnSpc>
            </a:pPr>
            <a:r>
              <a:rPr lang="ja-JP" altLang="en-US" sz="900" dirty="0">
                <a:latin typeface="+mn-ea"/>
              </a:rPr>
              <a:t>（注）比較対象労働者の待遇に変更があったときは、変更部分に</a:t>
            </a:r>
            <a:r>
              <a:rPr lang="ja-JP" altLang="en-US" sz="900" dirty="0" smtClean="0">
                <a:latin typeface="+mn-ea"/>
              </a:rPr>
              <a:t>ついて派遣先</a:t>
            </a:r>
            <a:r>
              <a:rPr lang="ja-JP" altLang="en-US" sz="900" dirty="0">
                <a:latin typeface="+mn-ea"/>
              </a:rPr>
              <a:t>から派遣元に待遇情報を提供。</a:t>
            </a:r>
            <a:endParaRPr lang="en-US" altLang="ja-JP" sz="900" dirty="0">
              <a:latin typeface="+mn-ea"/>
            </a:endParaRPr>
          </a:p>
          <a:p>
            <a:pPr>
              <a:lnSpc>
                <a:spcPct val="110000"/>
              </a:lnSpc>
            </a:pPr>
            <a:r>
              <a:rPr lang="ja-JP" altLang="en-US" sz="900" dirty="0">
                <a:latin typeface="+mn-ea"/>
              </a:rPr>
              <a:t>派遣元は派遣労働者の待遇の検討を行い、必要に応じて、上記の流れに沿って対応。</a:t>
            </a:r>
          </a:p>
        </p:txBody>
      </p:sp>
      <p:sp>
        <p:nvSpPr>
          <p:cNvPr id="49" name="テキスト ボックス 48"/>
          <p:cNvSpPr txBox="1"/>
          <p:nvPr/>
        </p:nvSpPr>
        <p:spPr>
          <a:xfrm>
            <a:off x="3606725" y="6286427"/>
            <a:ext cx="3149651" cy="675845"/>
          </a:xfrm>
          <a:prstGeom prst="rect">
            <a:avLst/>
          </a:prstGeom>
          <a:noFill/>
          <a:ln w="6350">
            <a:solidFill>
              <a:schemeClr val="dk1"/>
            </a:solidFill>
            <a:prstDash val="sysDash"/>
          </a:ln>
        </p:spPr>
        <p:txBody>
          <a:bodyPr wrap="square" lIns="108000" tIns="36000" rIns="36000" bIns="18000" rtlCol="0">
            <a:spAutoFit/>
          </a:bodyPr>
          <a:lstStyle/>
          <a:p>
            <a:pPr>
              <a:lnSpc>
                <a:spcPct val="110000"/>
              </a:lnSpc>
            </a:pPr>
            <a:r>
              <a:rPr lang="ja-JP" altLang="en-US" sz="900" dirty="0">
                <a:latin typeface="+mn-ea"/>
              </a:rPr>
              <a:t>（注）同種の業務に従事する一般労働者の平均賃金に変更があったときは、派遣元は、協定改定の必要性を確認し、必要に応じて、上記の流れに沿って対応</a:t>
            </a:r>
            <a:r>
              <a:rPr lang="ja-JP" altLang="en-US" sz="900" dirty="0" smtClean="0">
                <a:latin typeface="+mn-ea"/>
              </a:rPr>
              <a:t>。</a:t>
            </a:r>
            <a:endParaRPr lang="en-US" altLang="ja-JP" sz="900" dirty="0" smtClean="0">
              <a:latin typeface="+mn-ea"/>
            </a:endParaRPr>
          </a:p>
          <a:p>
            <a:pPr>
              <a:lnSpc>
                <a:spcPct val="110000"/>
              </a:lnSpc>
            </a:pPr>
            <a:endParaRPr lang="ja-JP" altLang="en-US" sz="900" dirty="0">
              <a:latin typeface="+mn-ea"/>
            </a:endParaRPr>
          </a:p>
        </p:txBody>
      </p:sp>
      <p:sp>
        <p:nvSpPr>
          <p:cNvPr id="2" name="正方形/長方形 1"/>
          <p:cNvSpPr/>
          <p:nvPr/>
        </p:nvSpPr>
        <p:spPr>
          <a:xfrm>
            <a:off x="1998588" y="495659"/>
            <a:ext cx="221150" cy="146585"/>
          </a:xfrm>
          <a:prstGeom prst="rect">
            <a:avLst/>
          </a:prstGeom>
          <a:solidFill>
            <a:schemeClr val="accent5">
              <a:lumMod val="40000"/>
              <a:lumOff val="6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2310605" y="422357"/>
            <a:ext cx="1253323" cy="27581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marL="166158" indent="-166158">
              <a:lnSpc>
                <a:spcPts val="12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派遣元が講ずる措置</a:t>
            </a:r>
            <a:endParaRPr lang="ja-JP" altLang="en-US"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1" name="正方形/長方形 50"/>
          <p:cNvSpPr/>
          <p:nvPr/>
        </p:nvSpPr>
        <p:spPr>
          <a:xfrm>
            <a:off x="3606723" y="495659"/>
            <a:ext cx="221150" cy="146585"/>
          </a:xfrm>
          <a:prstGeom prst="rect">
            <a:avLst/>
          </a:prstGeom>
          <a:solidFill>
            <a:schemeClr val="accent3">
              <a:lumMod val="40000"/>
              <a:lumOff val="60000"/>
            </a:schemeClr>
          </a:solidFill>
          <a:ln w="952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3864804" y="431329"/>
            <a:ext cx="1253323" cy="27581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marL="166158" indent="-166158">
              <a:lnSpc>
                <a:spcPts val="1200"/>
              </a:lnSpc>
            </a:pP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派遣先が講ずる措置</a:t>
            </a:r>
            <a:endParaRPr lang="ja-JP" altLang="en-US"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3" name="正方形/長方形 52"/>
          <p:cNvSpPr/>
          <p:nvPr/>
        </p:nvSpPr>
        <p:spPr>
          <a:xfrm>
            <a:off x="126380" y="8558754"/>
            <a:ext cx="6768752" cy="148387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108000" tIns="36000" rIns="72000" bIns="36000" rtlCol="0" anchor="ctr">
            <a:spAutoFit/>
          </a:bodyPr>
          <a:lstStyle/>
          <a:p>
            <a:pPr marL="360000" indent="-360000">
              <a:lnSpc>
                <a:spcPts val="1200"/>
              </a:lnSpc>
            </a:pPr>
            <a:endParaRPr lang="en-US" altLang="ja-JP" sz="1050" dirty="0" smtClean="0">
              <a:solidFill>
                <a:schemeClr val="tx1"/>
              </a:solidFill>
              <a:latin typeface="+mn-ea"/>
            </a:endParaRPr>
          </a:p>
          <a:p>
            <a:pPr marL="360000" indent="-360000">
              <a:lnSpc>
                <a:spcPts val="1200"/>
              </a:lnSpc>
            </a:pPr>
            <a:r>
              <a:rPr lang="ja-JP" altLang="en-US" sz="1050" dirty="0" smtClean="0">
                <a:solidFill>
                  <a:schemeClr val="tx1"/>
                </a:solidFill>
                <a:latin typeface="+mn-ea"/>
              </a:rPr>
              <a:t>◎</a:t>
            </a:r>
            <a:r>
              <a:rPr lang="ja-JP" altLang="en-US" sz="1050" dirty="0" smtClean="0">
                <a:solidFill>
                  <a:srgbClr val="FF0000"/>
                </a:solidFill>
                <a:latin typeface="+mn-ea"/>
              </a:rPr>
              <a:t>労働者派遣契約</a:t>
            </a:r>
            <a:r>
              <a:rPr lang="ja-JP" altLang="en-US" sz="1050" dirty="0" smtClean="0">
                <a:solidFill>
                  <a:schemeClr val="tx1"/>
                </a:solidFill>
                <a:latin typeface="+mn-ea"/>
              </a:rPr>
              <a:t>の記載事項に次の内容が追加されます。</a:t>
            </a:r>
            <a:endParaRPr lang="en-US" altLang="ja-JP" sz="1050" dirty="0" smtClean="0">
              <a:solidFill>
                <a:schemeClr val="tx1"/>
              </a:solidFill>
              <a:latin typeface="+mn-ea"/>
            </a:endParaRPr>
          </a:p>
          <a:p>
            <a:pPr marL="360000" indent="-360000">
              <a:lnSpc>
                <a:spcPts val="1200"/>
              </a:lnSpc>
            </a:pPr>
            <a:r>
              <a:rPr lang="ja-JP" altLang="en-US" sz="1050" dirty="0">
                <a:solidFill>
                  <a:schemeClr val="tx1"/>
                </a:solidFill>
                <a:latin typeface="+mn-ea"/>
              </a:rPr>
              <a:t>　</a:t>
            </a:r>
            <a:r>
              <a:rPr lang="ja-JP" altLang="en-US" sz="1050" dirty="0" smtClean="0">
                <a:solidFill>
                  <a:schemeClr val="tx1"/>
                </a:solidFill>
                <a:latin typeface="+mn-ea"/>
              </a:rPr>
              <a:t>　①派遣労働者が従事する業務に伴う責任の程度（派遣元事業主による</a:t>
            </a:r>
            <a:r>
              <a:rPr lang="ja-JP" altLang="en-US" sz="1050" dirty="0" smtClean="0">
                <a:solidFill>
                  <a:srgbClr val="FF0000"/>
                </a:solidFill>
                <a:latin typeface="+mn-ea"/>
              </a:rPr>
              <a:t>就業条件等の明示事項</a:t>
            </a:r>
            <a:r>
              <a:rPr lang="ja-JP" altLang="en-US" sz="1050" dirty="0" smtClean="0">
                <a:solidFill>
                  <a:schemeClr val="tx1"/>
                </a:solidFill>
                <a:latin typeface="+mn-ea"/>
              </a:rPr>
              <a:t>にも記載が必要）</a:t>
            </a:r>
            <a:endParaRPr lang="en-US" altLang="ja-JP" sz="1050" dirty="0" smtClean="0">
              <a:solidFill>
                <a:schemeClr val="tx1"/>
              </a:solidFill>
              <a:latin typeface="+mn-ea"/>
            </a:endParaRPr>
          </a:p>
          <a:p>
            <a:pPr marL="360000" indent="-360000">
              <a:lnSpc>
                <a:spcPts val="1200"/>
              </a:lnSpc>
            </a:pPr>
            <a:r>
              <a:rPr lang="ja-JP" altLang="en-US" sz="1050" dirty="0" smtClean="0">
                <a:solidFill>
                  <a:schemeClr val="tx1"/>
                </a:solidFill>
                <a:latin typeface="+mn-ea"/>
              </a:rPr>
              <a:t>　　②労使協定方式の対象となる派遣労働者に限るか否か</a:t>
            </a:r>
            <a:endParaRPr lang="en-US" altLang="ja-JP" sz="1050" dirty="0" smtClean="0">
              <a:solidFill>
                <a:schemeClr val="tx1"/>
              </a:solidFill>
              <a:latin typeface="+mn-ea"/>
            </a:endParaRPr>
          </a:p>
          <a:p>
            <a:pPr marL="360000" indent="-360000">
              <a:lnSpc>
                <a:spcPts val="1200"/>
              </a:lnSpc>
            </a:pPr>
            <a:r>
              <a:rPr lang="ja-JP" altLang="en-US" sz="1050" dirty="0" smtClean="0">
                <a:solidFill>
                  <a:schemeClr val="tx1"/>
                </a:solidFill>
                <a:latin typeface="+mn-ea"/>
              </a:rPr>
              <a:t>◎派遣元事業主が労働者派遣をするときに、</a:t>
            </a:r>
            <a:r>
              <a:rPr lang="ja-JP" altLang="en-US" sz="1050" dirty="0" smtClean="0">
                <a:solidFill>
                  <a:srgbClr val="FF0000"/>
                </a:solidFill>
                <a:latin typeface="+mn-ea"/>
              </a:rPr>
              <a:t>派遣先に通知する事項</a:t>
            </a:r>
            <a:r>
              <a:rPr lang="ja-JP" altLang="en-US" sz="1050" dirty="0" smtClean="0">
                <a:solidFill>
                  <a:schemeClr val="tx1"/>
                </a:solidFill>
                <a:latin typeface="+mn-ea"/>
              </a:rPr>
              <a:t>に次の内容が追加されます。</a:t>
            </a:r>
            <a:endParaRPr lang="en-US" altLang="ja-JP" sz="1050" dirty="0" smtClean="0">
              <a:solidFill>
                <a:schemeClr val="tx1"/>
              </a:solidFill>
              <a:latin typeface="+mn-ea"/>
            </a:endParaRPr>
          </a:p>
          <a:p>
            <a:pPr marL="360000" indent="-360000">
              <a:lnSpc>
                <a:spcPts val="1200"/>
              </a:lnSpc>
            </a:pPr>
            <a:r>
              <a:rPr lang="ja-JP" altLang="en-US" sz="1050" dirty="0">
                <a:solidFill>
                  <a:schemeClr val="tx1"/>
                </a:solidFill>
                <a:latin typeface="+mn-ea"/>
              </a:rPr>
              <a:t>　</a:t>
            </a:r>
            <a:r>
              <a:rPr lang="ja-JP" altLang="en-US" sz="1050" dirty="0" smtClean="0">
                <a:solidFill>
                  <a:schemeClr val="tx1"/>
                </a:solidFill>
                <a:latin typeface="+mn-ea"/>
              </a:rPr>
              <a:t>　①協定対象派遣労働者であるか否かの別</a:t>
            </a:r>
            <a:endParaRPr lang="en-US" altLang="ja-JP" sz="1050" dirty="0" smtClean="0">
              <a:solidFill>
                <a:schemeClr val="tx1"/>
              </a:solidFill>
              <a:latin typeface="+mn-ea"/>
            </a:endParaRPr>
          </a:p>
          <a:p>
            <a:pPr marL="360000" indent="-360000">
              <a:lnSpc>
                <a:spcPts val="1200"/>
              </a:lnSpc>
            </a:pPr>
            <a:r>
              <a:rPr lang="ja-JP" altLang="en-US" sz="1050" dirty="0" smtClean="0">
                <a:solidFill>
                  <a:schemeClr val="tx1"/>
                </a:solidFill>
                <a:latin typeface="+mn-ea"/>
              </a:rPr>
              <a:t>◎</a:t>
            </a:r>
            <a:r>
              <a:rPr lang="ja-JP" altLang="en-US" sz="1050" dirty="0" smtClean="0">
                <a:solidFill>
                  <a:srgbClr val="FF0000"/>
                </a:solidFill>
                <a:latin typeface="+mn-ea"/>
              </a:rPr>
              <a:t>派遣元・先管理台帳</a:t>
            </a:r>
            <a:r>
              <a:rPr lang="ja-JP" altLang="en-US" sz="1050" dirty="0" smtClean="0">
                <a:solidFill>
                  <a:schemeClr val="tx1"/>
                </a:solidFill>
                <a:latin typeface="+mn-ea"/>
              </a:rPr>
              <a:t>の記載すべき事項に、次の内容が追加されます。</a:t>
            </a:r>
            <a:endParaRPr lang="en-US" altLang="ja-JP" sz="1050" dirty="0" smtClean="0">
              <a:solidFill>
                <a:schemeClr val="tx1"/>
              </a:solidFill>
              <a:latin typeface="+mn-ea"/>
            </a:endParaRPr>
          </a:p>
          <a:p>
            <a:pPr marL="360000" indent="-360000">
              <a:lnSpc>
                <a:spcPts val="1200"/>
              </a:lnSpc>
            </a:pPr>
            <a:r>
              <a:rPr lang="ja-JP" altLang="en-US" sz="1050" dirty="0">
                <a:solidFill>
                  <a:schemeClr val="tx1"/>
                </a:solidFill>
                <a:latin typeface="+mn-ea"/>
              </a:rPr>
              <a:t>　</a:t>
            </a:r>
            <a:r>
              <a:rPr lang="ja-JP" altLang="en-US" sz="1050" dirty="0" smtClean="0">
                <a:solidFill>
                  <a:schemeClr val="tx1"/>
                </a:solidFill>
                <a:latin typeface="+mn-ea"/>
              </a:rPr>
              <a:t>　①協定対象派遣労働者であるか否かの別</a:t>
            </a:r>
            <a:endParaRPr lang="en-US" altLang="ja-JP" sz="1050" dirty="0" smtClean="0">
              <a:solidFill>
                <a:schemeClr val="tx1"/>
              </a:solidFill>
              <a:latin typeface="+mn-ea"/>
            </a:endParaRPr>
          </a:p>
          <a:p>
            <a:pPr marL="360000" indent="-360000">
              <a:lnSpc>
                <a:spcPts val="1200"/>
              </a:lnSpc>
            </a:pPr>
            <a:r>
              <a:rPr lang="ja-JP" altLang="en-US" sz="1050" dirty="0">
                <a:solidFill>
                  <a:schemeClr val="tx1"/>
                </a:solidFill>
                <a:latin typeface="+mn-ea"/>
              </a:rPr>
              <a:t>　</a:t>
            </a:r>
            <a:r>
              <a:rPr lang="ja-JP" altLang="en-US" sz="1050" dirty="0" smtClean="0">
                <a:solidFill>
                  <a:schemeClr val="tx1"/>
                </a:solidFill>
                <a:latin typeface="+mn-ea"/>
              </a:rPr>
              <a:t>　②派遣労働者が従事する業務に伴う責任の程度</a:t>
            </a:r>
            <a:endParaRPr lang="ja-JP" altLang="en-US" sz="1050" dirty="0">
              <a:solidFill>
                <a:schemeClr val="tx1"/>
              </a:solidFill>
              <a:latin typeface="+mn-ea"/>
            </a:endParaRPr>
          </a:p>
        </p:txBody>
      </p:sp>
      <p:sp>
        <p:nvSpPr>
          <p:cNvPr id="57" name="角丸四角形 56"/>
          <p:cNvSpPr/>
          <p:nvPr/>
        </p:nvSpPr>
        <p:spPr>
          <a:xfrm>
            <a:off x="413612" y="715561"/>
            <a:ext cx="2881121" cy="256525"/>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altLang="ja-JP" sz="1200"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bg1"/>
                </a:solidFill>
                <a:latin typeface="HG丸ｺﾞｼｯｸM-PRO" panose="020F0600000000000000" pitchFamily="50" charset="-128"/>
                <a:ea typeface="HG丸ｺﾞｼｯｸM-PRO" panose="020F0600000000000000" pitchFamily="50" charset="-128"/>
              </a:rPr>
              <a:t>派遣先</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均等・均衡</a:t>
            </a:r>
            <a:r>
              <a:rPr lang="ja-JP" altLang="en-US" sz="1200" b="1" dirty="0" smtClean="0">
                <a:solidFill>
                  <a:schemeClr val="bg1"/>
                </a:solidFill>
                <a:latin typeface="HG丸ｺﾞｼｯｸM-PRO" panose="020F0600000000000000" pitchFamily="50" charset="-128"/>
                <a:ea typeface="HG丸ｺﾞｼｯｸM-PRO" panose="020F0600000000000000" pitchFamily="50" charset="-128"/>
              </a:rPr>
              <a:t>方式</a:t>
            </a:r>
            <a:r>
              <a:rPr lang="en-US" altLang="ja-JP" sz="1200"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bg1"/>
                </a:solidFill>
                <a:latin typeface="HG丸ｺﾞｼｯｸM-PRO" panose="020F0600000000000000" pitchFamily="50" charset="-128"/>
                <a:ea typeface="HG丸ｺﾞｼｯｸM-PRO" panose="020F0600000000000000" pitchFamily="50" charset="-128"/>
              </a:rPr>
              <a:t>の場合</a:t>
            </a:r>
            <a:endParaRPr lang="ja-JP" altLang="en-US"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58" name="角丸四角形 57"/>
          <p:cNvSpPr/>
          <p:nvPr/>
        </p:nvSpPr>
        <p:spPr>
          <a:xfrm>
            <a:off x="3725980" y="715561"/>
            <a:ext cx="2881121" cy="256525"/>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altLang="ja-JP" sz="1200" b="1" dirty="0" smtClean="0">
                <a:solidFill>
                  <a:schemeClr val="bg1"/>
                </a:solidFill>
                <a:latin typeface="HG丸ｺﾞｼｯｸM-PRO" panose="020F0600000000000000" pitchFamily="50" charset="-128"/>
                <a:ea typeface="HG丸ｺﾞｼｯｸM-PRO" panose="020F0600000000000000" pitchFamily="50" charset="-128"/>
              </a:rPr>
              <a:t>【</a:t>
            </a:r>
            <a:r>
              <a:rPr lang="zh-TW" altLang="en-US" sz="1200" b="1" dirty="0">
                <a:solidFill>
                  <a:schemeClr val="bg1"/>
                </a:solidFill>
                <a:latin typeface="HG丸ｺﾞｼｯｸM-PRO" panose="020F0600000000000000" pitchFamily="50" charset="-128"/>
                <a:ea typeface="HG丸ｺﾞｼｯｸM-PRO" panose="020F0600000000000000" pitchFamily="50" charset="-128"/>
              </a:rPr>
              <a:t>労使協定方式</a:t>
            </a:r>
            <a:r>
              <a:rPr lang="en-US" altLang="ja-JP" sz="1200"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bg1"/>
                </a:solidFill>
                <a:latin typeface="HG丸ｺﾞｼｯｸM-PRO" panose="020F0600000000000000" pitchFamily="50" charset="-128"/>
                <a:ea typeface="HG丸ｺﾞｼｯｸM-PRO" panose="020F0600000000000000" pitchFamily="50" charset="-128"/>
              </a:rPr>
              <a:t>の場合</a:t>
            </a:r>
            <a:endParaRPr lang="ja-JP" altLang="en-US" sz="12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59" name="下矢印 58"/>
          <p:cNvSpPr/>
          <p:nvPr/>
        </p:nvSpPr>
        <p:spPr>
          <a:xfrm>
            <a:off x="4744131" y="4820409"/>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60" name="下矢印 59"/>
          <p:cNvSpPr/>
          <p:nvPr/>
        </p:nvSpPr>
        <p:spPr>
          <a:xfrm>
            <a:off x="4744132" y="3574295"/>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71" name="下矢印 70"/>
          <p:cNvSpPr/>
          <p:nvPr/>
        </p:nvSpPr>
        <p:spPr>
          <a:xfrm>
            <a:off x="1493967" y="4197372"/>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72" name="下矢印 71"/>
          <p:cNvSpPr/>
          <p:nvPr/>
        </p:nvSpPr>
        <p:spPr>
          <a:xfrm>
            <a:off x="4753640" y="4197372"/>
            <a:ext cx="782849" cy="183232"/>
          </a:xfrm>
          <a:prstGeom prst="downArrow">
            <a:avLst/>
          </a:prstGeom>
          <a:solidFill>
            <a:srgbClr val="00206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3231" tIns="33231" rIns="33231" bIns="33231" rtlCol="0" anchor="ctr"/>
          <a:lstStyle/>
          <a:p>
            <a:pPr algn="ctr">
              <a:lnSpc>
                <a:spcPts val="1800"/>
              </a:lnSpc>
            </a:pPr>
            <a:endParaRPr lang="ja-JP" altLang="en-US" sz="10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9" name="角丸四角形 38"/>
          <p:cNvSpPr/>
          <p:nvPr/>
        </p:nvSpPr>
        <p:spPr>
          <a:xfrm>
            <a:off x="402466" y="8485453"/>
            <a:ext cx="2183001" cy="206561"/>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900" b="1" dirty="0" smtClean="0">
                <a:solidFill>
                  <a:schemeClr val="bg1"/>
                </a:solidFill>
                <a:latin typeface="HG丸ｺﾞｼｯｸM-PRO" panose="020F0600000000000000" pitchFamily="50" charset="-128"/>
                <a:ea typeface="HG丸ｺﾞｼｯｸM-PRO" panose="020F0600000000000000" pitchFamily="50" charset="-128"/>
              </a:rPr>
              <a:t>改正によるその他の主な留意点</a:t>
            </a:r>
            <a:endParaRPr lang="en-US" altLang="ja-JP" sz="900" b="1" dirty="0" smtClean="0">
              <a:solidFill>
                <a:schemeClr val="bg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39870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4213</TotalTime>
  <Words>590</Words>
  <Application>Microsoft Office PowerPoint</Application>
  <PresentationFormat>ユーザー設定</PresentationFormat>
  <Paragraphs>93</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ＤＦ特太ゴシック体</vt:lpstr>
      <vt:lpstr>HG丸ｺﾞｼｯｸM-PRO</vt: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淺野 優歩(asano-yuuto)</dc:creator>
  <cp:lastModifiedBy>mieken</cp:lastModifiedBy>
  <cp:revision>332</cp:revision>
  <cp:lastPrinted>2019-05-09T06:48:29Z</cp:lastPrinted>
  <dcterms:created xsi:type="dcterms:W3CDTF">2018-12-05T05:58:43Z</dcterms:created>
  <dcterms:modified xsi:type="dcterms:W3CDTF">2019-11-24T23:56:25Z</dcterms:modified>
</cp:coreProperties>
</file>