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9" r:id="rId4"/>
  </p:sldMasterIdLst>
  <p:notesMasterIdLst>
    <p:notesMasterId r:id="rId8"/>
  </p:notesMasterIdLst>
  <p:handoutMasterIdLst>
    <p:handoutMasterId r:id="rId9"/>
  </p:handoutMasterIdLst>
  <p:sldIdLst>
    <p:sldId id="2147375974" r:id="rId5"/>
    <p:sldId id="2147375977" r:id="rId6"/>
    <p:sldId id="2147375971" r:id="rId7"/>
  </p:sldIdLst>
  <p:sldSz cx="9906000" cy="6858000" type="A4"/>
  <p:notesSz cx="6735763" cy="9866313"/>
  <p:custDataLst>
    <p:tags r:id="rId10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285" userDrawn="1">
          <p15:clr>
            <a:srgbClr val="A4A3A4"/>
          </p15:clr>
        </p15:guide>
        <p15:guide id="4" pos="5955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42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橋本 凌也" initials="橋本" lastIdx="0" clrIdx="0">
    <p:extLst>
      <p:ext uri="{19B8F6BF-5375-455C-9EA6-DF929625EA0E}">
        <p15:presenceInfo xmlns:p15="http://schemas.microsoft.com/office/powerpoint/2012/main" userId="S-1-5-21-603612327-3047553966-3616396257-46931" providerId="AD"/>
      </p:ext>
    </p:extLst>
  </p:cmAuthor>
  <p:cmAuthor id="2" name="Hinako Takada" initials="HT" lastIdx="9" clrIdx="1">
    <p:extLst>
      <p:ext uri="{19B8F6BF-5375-455C-9EA6-DF929625EA0E}">
        <p15:presenceInfo xmlns:p15="http://schemas.microsoft.com/office/powerpoint/2012/main" userId="S::Hinako.Takada@jp.ey.com::c9370222-d8fc-4e60-a1cc-e9c0da3289b5" providerId="AD"/>
      </p:ext>
    </p:extLst>
  </p:cmAuthor>
  <p:cmAuthor id="3" name="Tatsuro Suzuki" initials="TS" lastIdx="4" clrIdx="2">
    <p:extLst>
      <p:ext uri="{19B8F6BF-5375-455C-9EA6-DF929625EA0E}">
        <p15:presenceInfo xmlns:p15="http://schemas.microsoft.com/office/powerpoint/2012/main" userId="S::Tatsuro.Suzuki@jp.ey.com::1ce5e321-62f2-4630-82f3-8c72267717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D6D6E8"/>
    <a:srgbClr val="082C65"/>
    <a:srgbClr val="DFDFED"/>
    <a:srgbClr val="FFF5E1"/>
    <a:srgbClr val="A6A6A6"/>
    <a:srgbClr val="F0F0F0"/>
    <a:srgbClr val="E1E1E1"/>
    <a:srgbClr val="1F497D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01" autoAdjust="0"/>
  </p:normalViewPr>
  <p:slideViewPr>
    <p:cSldViewPr snapToGrid="0">
      <p:cViewPr varScale="1">
        <p:scale>
          <a:sx n="70" d="100"/>
          <a:sy n="70" d="100"/>
        </p:scale>
        <p:origin x="1012" y="68"/>
      </p:cViewPr>
      <p:guideLst>
        <p:guide orient="horz" pos="640"/>
        <p:guide pos="3097"/>
        <p:guide pos="285"/>
        <p:guide pos="5955"/>
        <p:guide orient="horz" pos="4088"/>
        <p:guide orient="horz" pos="4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919413" cy="495300"/>
          </a:xfrm>
          <a:prstGeom prst="rect">
            <a:avLst/>
          </a:prstGeom>
        </p:spPr>
        <p:txBody>
          <a:bodyPr vert="horz" lIns="91300" tIns="45651" rIns="91300" bIns="456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305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00" tIns="45651" rIns="91300" bIns="45651" rtlCol="0"/>
          <a:lstStyle>
            <a:lvl1pPr algn="r">
              <a:defRPr sz="1200"/>
            </a:lvl1pPr>
          </a:lstStyle>
          <a:p>
            <a:fld id="{F8C17830-FF5B-43B3-94A6-14D7C78D0307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1306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371018"/>
            <a:ext cx="2919413" cy="495300"/>
          </a:xfrm>
          <a:prstGeom prst="rect">
            <a:avLst/>
          </a:prstGeom>
        </p:spPr>
        <p:txBody>
          <a:bodyPr vert="horz" lIns="91300" tIns="45651" rIns="91300" bIns="456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30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8"/>
            <a:ext cx="2919412" cy="495300"/>
          </a:xfrm>
          <a:prstGeom prst="rect">
            <a:avLst/>
          </a:prstGeom>
        </p:spPr>
        <p:txBody>
          <a:bodyPr vert="horz" lIns="91300" tIns="45651" rIns="91300" bIns="45651" rtlCol="0" anchor="b"/>
          <a:lstStyle>
            <a:lvl1pPr algn="r">
              <a:defRPr sz="1200"/>
            </a:lvl1pPr>
          </a:lstStyle>
          <a:p>
            <a:fld id="{9949B089-7E5B-4702-BF1B-2CD1390C97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94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919413" cy="495300"/>
          </a:xfrm>
          <a:prstGeom prst="rect">
            <a:avLst/>
          </a:prstGeom>
        </p:spPr>
        <p:txBody>
          <a:bodyPr vert="horz" lIns="91300" tIns="45651" rIns="91300" bIns="456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9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00" tIns="45651" rIns="91300" bIns="45651" rtlCol="0"/>
          <a:lstStyle>
            <a:lvl1pPr algn="r">
              <a:defRPr sz="1200"/>
            </a:lvl1pPr>
          </a:lstStyle>
          <a:p>
            <a:fld id="{5D23B373-0D6E-4E06-951C-C3205AE916D0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129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51" rIns="91300" bIns="45651" rtlCol="0" anchor="ctr"/>
          <a:lstStyle/>
          <a:p>
            <a:endParaRPr lang="ja-JP" altLang="en-US"/>
          </a:p>
        </p:txBody>
      </p:sp>
      <p:sp>
        <p:nvSpPr>
          <p:cNvPr id="130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300" tIns="45651" rIns="91300" bIns="4565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30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1018"/>
            <a:ext cx="2919413" cy="495300"/>
          </a:xfrm>
          <a:prstGeom prst="rect">
            <a:avLst/>
          </a:prstGeom>
        </p:spPr>
        <p:txBody>
          <a:bodyPr vert="horz" lIns="91300" tIns="45651" rIns="91300" bIns="456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30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8"/>
            <a:ext cx="2919412" cy="495300"/>
          </a:xfrm>
          <a:prstGeom prst="rect">
            <a:avLst/>
          </a:prstGeom>
        </p:spPr>
        <p:txBody>
          <a:bodyPr vert="horz" lIns="91300" tIns="45651" rIns="91300" bIns="45651" rtlCol="0" anchor="b"/>
          <a:lstStyle>
            <a:lvl1pPr algn="r">
              <a:defRPr sz="1200"/>
            </a:lvl1pPr>
          </a:lstStyle>
          <a:p>
            <a:fld id="{F8E5184A-5F3D-41FA-88B1-EE12723C0E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82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184A-5F3D-41FA-88B1-EE12723C0E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6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184A-5F3D-41FA-88B1-EE12723C0EB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958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184A-5F3D-41FA-88B1-EE12723C0EB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09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6562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211FD40-1708-4A5C-9A67-5C157FF9B659}"/>
              </a:ext>
            </a:extLst>
          </p:cNvPr>
          <p:cNvCxnSpPr/>
          <p:nvPr userDrawn="1"/>
        </p:nvCxnSpPr>
        <p:spPr bwMode="auto">
          <a:xfrm>
            <a:off x="0" y="746992"/>
            <a:ext cx="9904703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52A36-484A-4AA8-BDA8-77E1B73A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0700" y="6509443"/>
            <a:ext cx="495300" cy="348557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7DE63CFC-9FCE-47C5-8094-560B2020585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3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84F7E6F4-64F1-4B70-8C89-43FFEAB0AC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6174513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スライド" r:id="rId6" imgW="592" imgH="591" progId="TCLayout.ActiveDocument.1">
                  <p:embed/>
                </p:oleObj>
              </mc:Choice>
              <mc:Fallback>
                <p:oleObj name="think-cell スライド" r:id="rId6" imgW="592" imgH="591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84F7E6F4-64F1-4B70-8C89-43FFEAB0AC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0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7214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9B7DA-CA92-4852-B743-A317A1C0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17211" cy="728664"/>
          </a:xfrm>
        </p:spPr>
        <p:txBody>
          <a:bodyPr/>
          <a:lstStyle/>
          <a:p>
            <a:pPr marL="271145" indent="-271145"/>
            <a:r>
              <a:rPr lang="ja-JP" altLang="en-US" sz="2400" b="1" dirty="0">
                <a:latin typeface="Meiryo UI"/>
                <a:ea typeface="Meiryo UI"/>
              </a:rPr>
              <a:t>１</a:t>
            </a:r>
            <a:r>
              <a:rPr lang="en-US" altLang="ja-JP" sz="2400" b="1" dirty="0">
                <a:latin typeface="Meiryo UI"/>
                <a:ea typeface="Meiryo UI"/>
              </a:rPr>
              <a:t>. </a:t>
            </a:r>
            <a:r>
              <a:rPr lang="ja-JP" altLang="en-US" sz="2400" b="1" dirty="0">
                <a:latin typeface="Meiryo UI"/>
                <a:ea typeface="Meiryo UI"/>
              </a:rPr>
              <a:t>周遊ルート構築事業計画の概要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A.</a:t>
            </a:r>
            <a:r>
              <a:rPr lang="ja-JP" altLang="en-US" sz="2000" b="1" dirty="0">
                <a:latin typeface="Meiryo UI"/>
                <a:ea typeface="Meiryo UI"/>
              </a:rPr>
              <a:t>計画の概要、コンセプト　　　　　　　　　　周遊</a:t>
            </a:r>
            <a:r>
              <a:rPr lang="ja-JP" altLang="en-US" sz="2000" b="1">
                <a:latin typeface="Meiryo UI"/>
                <a:ea typeface="Meiryo UI"/>
              </a:rPr>
              <a:t>ルート名</a:t>
            </a:r>
            <a:r>
              <a:rPr lang="ja-JP" altLang="en-US" sz="2000" b="1" smtClean="0">
                <a:latin typeface="Meiryo UI"/>
                <a:ea typeface="Meiryo UI"/>
              </a:rPr>
              <a:t>：</a:t>
            </a:r>
            <a:endParaRPr lang="ja-JP" sz="2000" dirty="0">
              <a:ea typeface="+mj-lt"/>
              <a:cs typeface="+mj-lt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75A7D11-7580-460E-AE5E-351378FA53EC}"/>
              </a:ext>
            </a:extLst>
          </p:cNvPr>
          <p:cNvSpPr txBox="1">
            <a:spLocks/>
          </p:cNvSpPr>
          <p:nvPr/>
        </p:nvSpPr>
        <p:spPr>
          <a:xfrm>
            <a:off x="452439" y="728664"/>
            <a:ext cx="9001124" cy="36376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1703388">
              <a:spcBef>
                <a:spcPts val="1200"/>
              </a:spcBef>
              <a:buNone/>
              <a:tabLst>
                <a:tab pos="7261225" algn="l"/>
              </a:tabLst>
            </a:pPr>
            <a:endParaRPr lang="en-US" altLang="ja-JP" sz="1600" b="1" ker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Slide Number Placeholder 7">
            <a:extLst>
              <a:ext uri="{FF2B5EF4-FFF2-40B4-BE49-F238E27FC236}">
                <a16:creationId xmlns:a16="http://schemas.microsoft.com/office/drawing/2014/main" id="{09FB7A18-75A9-48EE-9ED1-D3B76FF9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0700" y="6509443"/>
            <a:ext cx="495300" cy="348557"/>
          </a:xfrm>
        </p:spPr>
        <p:txBody>
          <a:bodyPr/>
          <a:lstStyle/>
          <a:p>
            <a:pPr>
              <a:defRPr/>
            </a:pPr>
            <a:fld id="{7DE63CFC-9FCE-47C5-8094-560B2020585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E611E70-1707-461C-8B22-BC4D76318D53}"/>
              </a:ext>
            </a:extLst>
          </p:cNvPr>
          <p:cNvSpPr/>
          <p:nvPr/>
        </p:nvSpPr>
        <p:spPr>
          <a:xfrm>
            <a:off x="5252680" y="1092426"/>
            <a:ext cx="4158019" cy="510360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vertOverflow="overflow" horzOverflow="overflow" wrap="square" tIns="36000" bIns="36000" rtlCol="0" anchor="ctr">
            <a:no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構築する周遊ルートが分かるような地図等を掲載してください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また、必要に応じて観光資源などの画像を掲載してください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B2E99EC-05A3-4C95-9EB9-004950A2839B}"/>
              </a:ext>
            </a:extLst>
          </p:cNvPr>
          <p:cNvGrpSpPr/>
          <p:nvPr/>
        </p:nvGrpSpPr>
        <p:grpSpPr>
          <a:xfrm>
            <a:off x="452438" y="3523640"/>
            <a:ext cx="4464050" cy="1421846"/>
            <a:chOff x="4916487" y="1821089"/>
            <a:chExt cx="4500564" cy="81958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893C73C-072E-4637-85C6-A95F9C049BF1}"/>
                </a:ext>
              </a:extLst>
            </p:cNvPr>
            <p:cNvSpPr txBox="1"/>
            <p:nvPr/>
          </p:nvSpPr>
          <p:spPr>
            <a:xfrm>
              <a:off x="4916488" y="2055222"/>
              <a:ext cx="4500563" cy="5854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4A0AB6D9-27A2-4E04-8840-DE06D9CDC68D}"/>
                </a:ext>
              </a:extLst>
            </p:cNvPr>
            <p:cNvSpPr/>
            <p:nvPr/>
          </p:nvSpPr>
          <p:spPr>
            <a:xfrm>
              <a:off x="4916487" y="1821089"/>
              <a:ext cx="3567740" cy="2341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txBody>
            <a:bodyPr vertOverflow="overflow" horzOverflow="overflow" wrap="square" tIns="36000" bIns="36000" rtlCol="0" anchor="ctr">
              <a:noAutofit/>
            </a:bodyPr>
            <a:lstStyle/>
            <a:p>
              <a:pPr algn="l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/>
                </a:rPr>
                <a:t>周遊ルート構築事業計画のコンセプト</a:t>
              </a:r>
            </a:p>
          </p:txBody>
        </p:sp>
      </p:grp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2D8F4ECF-A8A6-4E88-AC1A-63949DF81F12}"/>
              </a:ext>
            </a:extLst>
          </p:cNvPr>
          <p:cNvSpPr/>
          <p:nvPr/>
        </p:nvSpPr>
        <p:spPr>
          <a:xfrm>
            <a:off x="452438" y="1015998"/>
            <a:ext cx="3538793" cy="43157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vertOverflow="overflow" horzOverflow="overflow" wrap="square" tIns="36000" bIns="36000" rtlCol="0" anchor="ctr">
            <a:noAutofit/>
          </a:bodyPr>
          <a:lstStyle/>
          <a:p>
            <a:pPr algn="l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周遊ルート構築事業計画の概要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  <a:p>
            <a:pPr algn="l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（地域の現状及び課題）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C884B3-C405-4930-A36A-76C15172B923}"/>
              </a:ext>
            </a:extLst>
          </p:cNvPr>
          <p:cNvSpPr txBox="1"/>
          <p:nvPr/>
        </p:nvSpPr>
        <p:spPr>
          <a:xfrm>
            <a:off x="452438" y="1444265"/>
            <a:ext cx="446404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39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9B7DA-CA92-4852-B743-A317A1C0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17211" cy="728664"/>
          </a:xfrm>
        </p:spPr>
        <p:txBody>
          <a:bodyPr/>
          <a:lstStyle/>
          <a:p>
            <a:pPr marL="271145" indent="-271145"/>
            <a:r>
              <a:rPr lang="ja-JP" altLang="en-US" sz="2400" b="1" dirty="0">
                <a:latin typeface="Meiryo UI"/>
                <a:ea typeface="Meiryo UI"/>
              </a:rPr>
              <a:t>１</a:t>
            </a:r>
            <a:r>
              <a:rPr lang="en-US" altLang="ja-JP" sz="2400" b="1" dirty="0">
                <a:latin typeface="Meiryo UI"/>
                <a:ea typeface="Meiryo UI"/>
              </a:rPr>
              <a:t>. </a:t>
            </a:r>
            <a:r>
              <a:rPr lang="ja-JP" altLang="en-US" sz="2400" b="1" dirty="0">
                <a:latin typeface="Meiryo UI"/>
                <a:ea typeface="Meiryo UI"/>
              </a:rPr>
              <a:t>周遊ルート構築事業計画の概要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B.</a:t>
            </a:r>
            <a:r>
              <a:rPr lang="ja-JP" altLang="en-US" sz="2000" b="1" dirty="0">
                <a:latin typeface="Meiryo UI"/>
                <a:ea typeface="Meiryo UI"/>
              </a:rPr>
              <a:t>ターゲット、事業によって期待される効果、連携先</a:t>
            </a:r>
            <a:endParaRPr lang="ja-JP" sz="2000" dirty="0">
              <a:ea typeface="+mj-lt"/>
              <a:cs typeface="+mj-lt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75A7D11-7580-460E-AE5E-351378FA53EC}"/>
              </a:ext>
            </a:extLst>
          </p:cNvPr>
          <p:cNvSpPr txBox="1">
            <a:spLocks/>
          </p:cNvSpPr>
          <p:nvPr/>
        </p:nvSpPr>
        <p:spPr>
          <a:xfrm>
            <a:off x="452439" y="728664"/>
            <a:ext cx="9001124" cy="36376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1703388">
              <a:spcBef>
                <a:spcPts val="1200"/>
              </a:spcBef>
              <a:buNone/>
              <a:tabLst>
                <a:tab pos="7261225" algn="l"/>
              </a:tabLst>
            </a:pPr>
            <a:endParaRPr lang="en-US" altLang="ja-JP" sz="1600" b="1" ker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Slide Number Placeholder 7">
            <a:extLst>
              <a:ext uri="{FF2B5EF4-FFF2-40B4-BE49-F238E27FC236}">
                <a16:creationId xmlns:a16="http://schemas.microsoft.com/office/drawing/2014/main" id="{09FB7A18-75A9-48EE-9ED1-D3B76FF9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0700" y="6509443"/>
            <a:ext cx="495300" cy="348557"/>
          </a:xfrm>
        </p:spPr>
        <p:txBody>
          <a:bodyPr/>
          <a:lstStyle/>
          <a:p>
            <a:pPr>
              <a:defRPr/>
            </a:pPr>
            <a:fld id="{7DE63CFC-9FCE-47C5-8094-560B2020585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E611E70-1707-461C-8B22-BC4D76318D53}"/>
              </a:ext>
            </a:extLst>
          </p:cNvPr>
          <p:cNvSpPr/>
          <p:nvPr/>
        </p:nvSpPr>
        <p:spPr>
          <a:xfrm>
            <a:off x="5252681" y="1457328"/>
            <a:ext cx="4039600" cy="473870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vertOverflow="overflow" horzOverflow="overflow" wrap="square" tIns="36000" bIns="36000" rtlCol="0" anchor="ctr">
            <a:no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連携先や体制が分かるような組織図等を掲載してください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B2E99EC-05A3-4C95-9EB9-004950A2839B}"/>
              </a:ext>
            </a:extLst>
          </p:cNvPr>
          <p:cNvGrpSpPr/>
          <p:nvPr/>
        </p:nvGrpSpPr>
        <p:grpSpPr>
          <a:xfrm>
            <a:off x="452438" y="3523640"/>
            <a:ext cx="4464050" cy="1606513"/>
            <a:chOff x="4916487" y="1821089"/>
            <a:chExt cx="4500564" cy="926029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893C73C-072E-4637-85C6-A95F9C049BF1}"/>
                </a:ext>
              </a:extLst>
            </p:cNvPr>
            <p:cNvSpPr txBox="1"/>
            <p:nvPr/>
          </p:nvSpPr>
          <p:spPr>
            <a:xfrm>
              <a:off x="4916488" y="2055222"/>
              <a:ext cx="4500563" cy="6918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4A0AB6D9-27A2-4E04-8840-DE06D9CDC68D}"/>
                </a:ext>
              </a:extLst>
            </p:cNvPr>
            <p:cNvSpPr/>
            <p:nvPr/>
          </p:nvSpPr>
          <p:spPr>
            <a:xfrm>
              <a:off x="4916487" y="1821089"/>
              <a:ext cx="3567740" cy="2341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txBody>
            <a:bodyPr vertOverflow="overflow" horzOverflow="overflow" wrap="square" tIns="36000" bIns="36000" rtlCol="0" anchor="ctr">
              <a:noAutofit/>
            </a:bodyPr>
            <a:lstStyle/>
            <a:p>
              <a:pPr algn="l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/>
                </a:rPr>
                <a:t>事業によって期待される効果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6BE6FD0-D227-4EB8-8EFF-3061A31013CA}"/>
              </a:ext>
            </a:extLst>
          </p:cNvPr>
          <p:cNvGrpSpPr/>
          <p:nvPr/>
        </p:nvGrpSpPr>
        <p:grpSpPr>
          <a:xfrm>
            <a:off x="452438" y="1015997"/>
            <a:ext cx="4464050" cy="1447235"/>
            <a:chOff x="4910136" y="4328801"/>
            <a:chExt cx="4500564" cy="954109"/>
          </a:xfrm>
        </p:grpSpPr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67290929-3FAE-40A0-A449-F441E4FF7E8C}"/>
                </a:ext>
              </a:extLst>
            </p:cNvPr>
            <p:cNvSpPr txBox="1"/>
            <p:nvPr/>
          </p:nvSpPr>
          <p:spPr>
            <a:xfrm>
              <a:off x="4910137" y="4613321"/>
              <a:ext cx="4500563" cy="6695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2D8F4ECF-A8A6-4E88-AC1A-63949DF81F12}"/>
                </a:ext>
              </a:extLst>
            </p:cNvPr>
            <p:cNvSpPr/>
            <p:nvPr/>
          </p:nvSpPr>
          <p:spPr>
            <a:xfrm>
              <a:off x="4910136" y="4328801"/>
              <a:ext cx="3567739" cy="2845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txBody>
            <a:bodyPr vertOverflow="overflow" horzOverflow="overflow" wrap="square" tIns="36000" bIns="36000" rtlCol="0" anchor="ctr">
              <a:noAutofit/>
            </a:bodyPr>
            <a:lstStyle/>
            <a:p>
              <a:pPr algn="l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/>
                </a:rPr>
                <a:t>ターゲットとする市場、誘客目的</a:t>
              </a: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3B8CE85-7B13-4C2E-9A8B-43AC060322ED}"/>
              </a:ext>
            </a:extLst>
          </p:cNvPr>
          <p:cNvSpPr/>
          <p:nvPr/>
        </p:nvSpPr>
        <p:spPr>
          <a:xfrm>
            <a:off x="5252680" y="997233"/>
            <a:ext cx="3026347" cy="43157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vertOverflow="overflow" horzOverflow="overflow" wrap="square" tIns="36000" bIns="36000" rtlCol="0" anchor="ctr">
            <a:noAutofit/>
          </a:bodyPr>
          <a:lstStyle/>
          <a:p>
            <a:pPr algn="l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計画策定にあたって連携している事業者、団体等と連携内容</a:t>
            </a:r>
          </a:p>
        </p:txBody>
      </p:sp>
    </p:spTree>
    <p:extLst>
      <p:ext uri="{BB962C8B-B14F-4D97-AF65-F5344CB8AC3E}">
        <p14:creationId xmlns:p14="http://schemas.microsoft.com/office/powerpoint/2010/main" val="128558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DD2D5421-E97C-4DBD-9DA8-54E1142B5BF5}"/>
              </a:ext>
            </a:extLst>
          </p:cNvPr>
          <p:cNvSpPr txBox="1">
            <a:spLocks/>
          </p:cNvSpPr>
          <p:nvPr/>
        </p:nvSpPr>
        <p:spPr>
          <a:xfrm>
            <a:off x="0" y="11656"/>
            <a:ext cx="8266113" cy="70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266700" indent="-266700"/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２．補助対象事業一覧</a:t>
            </a:r>
            <a:endParaRPr lang="ja-JP" altLang="en-US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FB45FB-20A5-42B0-B5EA-CE0BA84B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63CFC-9FCE-47C5-8094-560B2020585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ja-JP">
              <a:solidFill>
                <a:srgbClr val="000000"/>
              </a:solidFill>
            </a:endParaRPr>
          </a:p>
        </p:txBody>
      </p:sp>
      <p:graphicFrame>
        <p:nvGraphicFramePr>
          <p:cNvPr id="6" name="表 7">
            <a:extLst>
              <a:ext uri="{FF2B5EF4-FFF2-40B4-BE49-F238E27FC236}">
                <a16:creationId xmlns:a16="http://schemas.microsoft.com/office/drawing/2014/main" id="{E53286B1-875D-47D9-83BF-7846DD2D6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28964"/>
              </p:ext>
            </p:extLst>
          </p:nvPr>
        </p:nvGraphicFramePr>
        <p:xfrm>
          <a:off x="452438" y="913288"/>
          <a:ext cx="8958260" cy="3748116"/>
        </p:xfrm>
        <a:graphic>
          <a:graphicData uri="http://schemas.openxmlformats.org/drawingml/2006/table">
            <a:tbl>
              <a:tblPr/>
              <a:tblGrid>
                <a:gridCol w="1916293">
                  <a:extLst>
                    <a:ext uri="{9D8B030D-6E8A-4147-A177-3AD203B41FA5}">
                      <a16:colId xmlns:a16="http://schemas.microsoft.com/office/drawing/2014/main" val="3671035324"/>
                    </a:ext>
                  </a:extLst>
                </a:gridCol>
                <a:gridCol w="261711">
                  <a:extLst>
                    <a:ext uri="{9D8B030D-6E8A-4147-A177-3AD203B41FA5}">
                      <a16:colId xmlns:a16="http://schemas.microsoft.com/office/drawing/2014/main" val="3129811789"/>
                    </a:ext>
                  </a:extLst>
                </a:gridCol>
                <a:gridCol w="1827906">
                  <a:extLst>
                    <a:ext uri="{9D8B030D-6E8A-4147-A177-3AD203B41FA5}">
                      <a16:colId xmlns:a16="http://schemas.microsoft.com/office/drawing/2014/main" val="1848914499"/>
                    </a:ext>
                  </a:extLst>
                </a:gridCol>
                <a:gridCol w="1859788">
                  <a:extLst>
                    <a:ext uri="{9D8B030D-6E8A-4147-A177-3AD203B41FA5}">
                      <a16:colId xmlns:a16="http://schemas.microsoft.com/office/drawing/2014/main" val="3257988094"/>
                    </a:ext>
                  </a:extLst>
                </a:gridCol>
                <a:gridCol w="1254028">
                  <a:extLst>
                    <a:ext uri="{9D8B030D-6E8A-4147-A177-3AD203B41FA5}">
                      <a16:colId xmlns:a16="http://schemas.microsoft.com/office/drawing/2014/main" val="248126400"/>
                    </a:ext>
                  </a:extLst>
                </a:gridCol>
                <a:gridCol w="552623">
                  <a:extLst>
                    <a:ext uri="{9D8B030D-6E8A-4147-A177-3AD203B41FA5}">
                      <a16:colId xmlns:a16="http://schemas.microsoft.com/office/drawing/2014/main" val="1988140220"/>
                    </a:ext>
                  </a:extLst>
                </a:gridCol>
                <a:gridCol w="1285911">
                  <a:extLst>
                    <a:ext uri="{9D8B030D-6E8A-4147-A177-3AD203B41FA5}">
                      <a16:colId xmlns:a16="http://schemas.microsoft.com/office/drawing/2014/main" val="4212353970"/>
                    </a:ext>
                  </a:extLst>
                </a:gridCol>
              </a:tblGrid>
              <a:tr h="7935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</a:t>
                      </a:r>
                      <a:r>
                        <a:rPr lang="zh-TW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endParaRPr lang="zh-TW" altLang="en-US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</a:t>
                      </a: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r>
                        <a:rPr lang="en-US" altLang="ja-JP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lang="en-US" altLang="ja-JP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endParaRPr lang="en-US" altLang="zh-TW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税別・千円</a:t>
                      </a:r>
                      <a:r>
                        <a:rPr lang="en-US" altLang="ja-JP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baseline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補助率</a:t>
                      </a: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補助金</a:t>
                      </a:r>
                      <a:endParaRPr lang="en-US" altLang="ja-JP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申請額</a:t>
                      </a:r>
                      <a:endParaRPr lang="en-US" altLang="ja-JP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税別・千円</a:t>
                      </a:r>
                      <a:r>
                        <a:rPr lang="en-US" altLang="ja-JP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1" i="0" u="none" strike="noStrike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007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966411"/>
                  </a:ext>
                </a:extLst>
              </a:tr>
              <a:tr h="672163">
                <a:tc rowSpan="2">
                  <a:txBody>
                    <a:bodyPr/>
                    <a:lstStyle/>
                    <a:p>
                      <a:pPr marL="179388" indent="-179388" algn="l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1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．</a:t>
                      </a:r>
                      <a:r>
                        <a:rPr lang="ja-JP" altLang="en-US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宿泊施設の高付加価値化改修</a:t>
                      </a:r>
                    </a:p>
                  </a:txBody>
                  <a:tcPr marL="36000" marR="7007" marT="7007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ja-JP" sz="100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956649"/>
                  </a:ext>
                </a:extLst>
              </a:tr>
              <a:tr h="6721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67578"/>
                  </a:ext>
                </a:extLst>
              </a:tr>
              <a:tr h="6721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2</a:t>
                      </a:r>
                      <a:r>
                        <a:rPr lang="ja-JP" altLang="en-US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．観光施設の改修</a:t>
                      </a:r>
                    </a:p>
                  </a:txBody>
                  <a:tcPr marL="36000" marR="7007" marT="7007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44959"/>
                  </a:ext>
                </a:extLst>
              </a:tr>
              <a:tr h="6721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3</a:t>
                      </a:r>
                      <a:r>
                        <a:rPr lang="ja-JP" altLang="en-US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Meiryo UI"/>
                        </a:rPr>
                        <a:t>．二次交通ルート整備</a:t>
                      </a:r>
                    </a:p>
                  </a:txBody>
                  <a:tcPr marL="36000" marR="7007" marT="7007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719150"/>
                  </a:ext>
                </a:extLst>
              </a:tr>
              <a:tr h="2659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05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56" marR="8056" marT="8056" marB="0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4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163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3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28575">
          <a:noFill/>
        </a:ln>
      </a:spPr>
      <a:bodyPr vertOverflow="overflow" horzOverflow="overflow" wrap="square" tIns="36000" bIns="36000" rtlCol="0" anchor="ctr">
        <a:noAutofit/>
      </a:bodyPr>
      <a:lstStyle>
        <a:defPPr algn="l"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12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D773CFC55E2B45B936EC0F85CDE04C" ma:contentTypeVersion="17" ma:contentTypeDescription="新しいドキュメントを作成します。" ma:contentTypeScope="" ma:versionID="a799766da7cfb821c39422fc70ff2b64">
  <xsd:schema xmlns:xsd="http://www.w3.org/2001/XMLSchema" xmlns:xs="http://www.w3.org/2001/XMLSchema" xmlns:p="http://schemas.microsoft.com/office/2006/metadata/properties" xmlns:ns2="97d214e1-938a-44bb-9cd3-01e38c5eb5c1" xmlns:ns3="518146f0-1ff6-4923-9176-4829f8c48e50" xmlns:ns4="50c908b1-f277-4340-90a9-4611d0b0f078" targetNamespace="http://schemas.microsoft.com/office/2006/metadata/properties" ma:root="true" ma:fieldsID="fef720b256ecc96ec6ade4d258df6e7e" ns2:_="" ns3:_="" ns4:_="">
    <xsd:import namespace="97d214e1-938a-44bb-9cd3-01e38c5eb5c1"/>
    <xsd:import namespace="518146f0-1ff6-4923-9176-4829f8c48e50"/>
    <xsd:import namespace="50c908b1-f277-4340-90a9-4611d0b0f0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214e1-938a-44bb-9cd3-01e38c5eb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33ef62f9-2e07-484b-bd79-00aec9012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146f0-1ff6-4923-9176-4829f8c48e5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908b1-f277-4340-90a9-4611d0b0f07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ea6ec54-fa50-46af-8c35-c33d01b5b3a5}" ma:internalName="TaxCatchAll" ma:showField="CatchAllData" ma:web="518146f0-1ff6-4923-9176-4829f8c48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18146f0-1ff6-4923-9176-4829f8c48e50">
      <UserInfo>
        <DisplayName>観光再生ーPMOチーム Members</DisplayName>
        <AccountId>1282</AccountId>
        <AccountType/>
      </UserInfo>
      <UserInfo>
        <DisplayName>Tetsuya Shimada</DisplayName>
        <AccountId>1313</AccountId>
        <AccountType/>
      </UserInfo>
    </SharedWithUsers>
    <TaxCatchAll xmlns="50c908b1-f277-4340-90a9-4611d0b0f078" xsi:nil="true"/>
    <lcf76f155ced4ddcb4097134ff3c332f xmlns="97d214e1-938a-44bb-9cd3-01e38c5eb5c1">
      <Terms xmlns="http://schemas.microsoft.com/office/infopath/2007/PartnerControls"/>
    </lcf76f155ced4ddcb4097134ff3c332f>
    <_Flow_SignoffStatus xmlns="97d214e1-938a-44bb-9cd3-01e38c5eb5c1" xsi:nil="true"/>
  </documentManagement>
</p:properties>
</file>

<file path=customXml/itemProps1.xml><?xml version="1.0" encoding="utf-8"?>
<ds:datastoreItem xmlns:ds="http://schemas.openxmlformats.org/officeDocument/2006/customXml" ds:itemID="{96DF0EC7-8C23-421E-9A9A-3EA02A987940}">
  <ds:schemaRefs>
    <ds:schemaRef ds:uri="50c908b1-f277-4340-90a9-4611d0b0f078"/>
    <ds:schemaRef ds:uri="518146f0-1ff6-4923-9176-4829f8c48e50"/>
    <ds:schemaRef ds:uri="97d214e1-938a-44bb-9cd3-01e38c5eb5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E92B7EA-32BD-433A-909A-69073BF74D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03A0E8-2FA3-4BF2-B529-B8DD115F0CF1}">
  <ds:schemaRefs>
    <ds:schemaRef ds:uri="http://www.w3.org/XML/1998/namespace"/>
    <ds:schemaRef ds:uri="518146f0-1ff6-4923-9176-4829f8c48e50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50c908b1-f277-4340-90a9-4611d0b0f078"/>
    <ds:schemaRef ds:uri="97d214e1-938a-44bb-9cd3-01e38c5eb5c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観光庁</Template>
  <TotalTime>2278</TotalTime>
  <Words>208</Words>
  <Application>Microsoft Office PowerPoint</Application>
  <PresentationFormat>A4 210 x 297 mm</PresentationFormat>
  <Paragraphs>52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23_標準デザイン</vt:lpstr>
      <vt:lpstr>think-cell スライド</vt:lpstr>
      <vt:lpstr>１. 周遊ルート構築事業計画の概要 A.計画の概要、コンセプト　　　　　　　　　　周遊ルート名：</vt:lpstr>
      <vt:lpstr>１. 周遊ルート構築事業計画の概要 B.ターゲット、事業によって期待される効果、連携先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観光庁等が実施する観光統計</dc:title>
  <dc:creator>事務局</dc:creator>
  <cp:lastModifiedBy>setup</cp:lastModifiedBy>
  <cp:revision>10</cp:revision>
  <cp:lastPrinted>2023-01-26T23:35:28Z</cp:lastPrinted>
  <dcterms:created xsi:type="dcterms:W3CDTF">2016-04-14T08:54:24Z</dcterms:created>
  <dcterms:modified xsi:type="dcterms:W3CDTF">2023-05-11T07:04:38Z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0x010100A1D773CFC55E2B45B936EC0F85CDE04C</vt:lpwstr>
  </property>
  <property fmtid="{D5CDD505-2E9C-101B-9397-08002B2CF9AE}" pid="3" name="MediaServiceImageTags">
    <vt:lpwstr/>
  </property>
  <property fmtid="{D5CDD505-2E9C-101B-9397-08002B2CF9AE}" pid="4" name="MSIP_Label_ea60d57e-af5b-4752-ac57-3e4f28ca11dc_Enabled">
    <vt:lpwstr>true</vt:lpwstr>
  </property>
  <property fmtid="{D5CDD505-2E9C-101B-9397-08002B2CF9AE}" pid="5" name="MSIP_Label_ea60d57e-af5b-4752-ac57-3e4f28ca11dc_SetDate">
    <vt:lpwstr>2023-04-25T00:46:27Z</vt:lpwstr>
  </property>
  <property fmtid="{D5CDD505-2E9C-101B-9397-08002B2CF9AE}" pid="6" name="MSIP_Label_ea60d57e-af5b-4752-ac57-3e4f28ca11dc_Method">
    <vt:lpwstr>Standard</vt:lpwstr>
  </property>
  <property fmtid="{D5CDD505-2E9C-101B-9397-08002B2CF9AE}" pid="7" name="MSIP_Label_ea60d57e-af5b-4752-ac57-3e4f28ca11dc_Name">
    <vt:lpwstr>ea60d57e-af5b-4752-ac57-3e4f28ca11dc</vt:lpwstr>
  </property>
  <property fmtid="{D5CDD505-2E9C-101B-9397-08002B2CF9AE}" pid="8" name="MSIP_Label_ea60d57e-af5b-4752-ac57-3e4f28ca11dc_SiteId">
    <vt:lpwstr>36da45f1-dd2c-4d1f-af13-5abe46b99921</vt:lpwstr>
  </property>
  <property fmtid="{D5CDD505-2E9C-101B-9397-08002B2CF9AE}" pid="9" name="MSIP_Label_ea60d57e-af5b-4752-ac57-3e4f28ca11dc_ActionId">
    <vt:lpwstr>cbe45b48-de09-4ba5-bf36-88187435a23a</vt:lpwstr>
  </property>
  <property fmtid="{D5CDD505-2E9C-101B-9397-08002B2CF9AE}" pid="10" name="MSIP_Label_ea60d57e-af5b-4752-ac57-3e4f28ca11dc_ContentBits">
    <vt:lpwstr>0</vt:lpwstr>
  </property>
</Properties>
</file>