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33"/>
    <a:srgbClr val="00FFFF"/>
    <a:srgbClr val="FF6600"/>
    <a:srgbClr val="00FFCC"/>
    <a:srgbClr val="33CC33"/>
    <a:srgbClr val="FFFF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2316" y="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358596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216615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267067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259414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218264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38961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306187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50454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342682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307458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14E27C-8F58-474B-BFBF-62E762484D74}" type="datetimeFigureOut">
              <a:rPr kumimoji="1" lang="ja-JP" altLang="en-US" smtClean="0"/>
              <a:t>2022/4/22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57461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714E27C-8F58-474B-BFBF-62E762484D74}" type="datetimeFigureOut">
              <a:rPr kumimoji="1" lang="ja-JP" altLang="en-US" smtClean="0"/>
              <a:t>2022/4/22</a:t>
            </a:fld>
            <a:endParaRPr kumimoji="1" lang="ja-JP" altLang="en-US" dirty="0"/>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03841D6-CA06-4317-9C63-35B7F13DE5EE}" type="slidenum">
              <a:rPr kumimoji="1" lang="ja-JP" altLang="en-US" smtClean="0"/>
              <a:t>‹#›</a:t>
            </a:fld>
            <a:endParaRPr kumimoji="1" lang="ja-JP" altLang="en-US" dirty="0"/>
          </a:p>
        </p:txBody>
      </p:sp>
    </p:spTree>
    <p:extLst>
      <p:ext uri="{BB962C8B-B14F-4D97-AF65-F5344CB8AC3E}">
        <p14:creationId xmlns:p14="http://schemas.microsoft.com/office/powerpoint/2010/main" val="24776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47686" y="6398109"/>
            <a:ext cx="6636405" cy="1600362"/>
          </a:xfrm>
          <a:prstGeom prst="roundRect">
            <a:avLst>
              <a:gd name="adj" fmla="val 4477"/>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73198" y="428826"/>
            <a:ext cx="6721029" cy="8474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291897" y="3609640"/>
            <a:ext cx="4502330" cy="1332819"/>
          </a:xfrm>
          <a:prstGeom prst="roundRect">
            <a:avLst>
              <a:gd name="adj" fmla="val 6714"/>
            </a:avLst>
          </a:prstGeom>
          <a:solidFill>
            <a:srgbClr val="FFFFFF">
              <a:alpha val="27843"/>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endParaRPr kumimoji="1" lang="ja-JP" altLang="en-US" dirty="0"/>
          </a:p>
        </p:txBody>
      </p:sp>
      <p:sp>
        <p:nvSpPr>
          <p:cNvPr id="4" name="AutoShape 2"/>
          <p:cNvSpPr>
            <a:spLocks noChangeArrowheads="1"/>
          </p:cNvSpPr>
          <p:nvPr/>
        </p:nvSpPr>
        <p:spPr bwMode="auto">
          <a:xfrm>
            <a:off x="1750590" y="61788"/>
            <a:ext cx="3622625" cy="336117"/>
          </a:xfrm>
          <a:prstGeom prst="roundRect">
            <a:avLst>
              <a:gd name="adj" fmla="val 50000"/>
            </a:avLst>
          </a:prstGeom>
          <a:solidFill>
            <a:srgbClr val="FFFF00"/>
          </a:solidFill>
          <a:ln>
            <a:noFill/>
          </a:ln>
          <a:effectLst/>
          <a:extLst>
            <a:ext uri="{91240B29-F687-4F45-9708-019B960494DF}">
              <a14:hiddenLine xmlns:a14="http://schemas.microsoft.com/office/drawing/2010/main" w="38100" cmpd="dbl" algn="ctr">
                <a:solidFill>
                  <a:srgbClr val="17365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pPr algn="ct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年度受講生募集</a:t>
            </a:r>
            <a:endPar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Text Box 3"/>
          <p:cNvSpPr txBox="1">
            <a:spLocks noChangeArrowheads="1"/>
          </p:cNvSpPr>
          <p:nvPr/>
        </p:nvSpPr>
        <p:spPr bwMode="auto">
          <a:xfrm>
            <a:off x="188640" y="488504"/>
            <a:ext cx="6605587" cy="9144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chemeClr val="bg1"/>
                </a:solidFill>
                <a:effectLst/>
                <a:latin typeface="メイリオ" pitchFamily="50" charset="-128"/>
                <a:ea typeface="メイリオ" pitchFamily="50" charset="-128"/>
                <a:cs typeface="ＭＳ Ｐゴシック" pitchFamily="50" charset="-128"/>
              </a:rPr>
              <a:t>農山漁村起業者養成講座</a:t>
            </a:r>
            <a:endParaRPr kumimoji="1" lang="ja-JP" altLang="ja-JP" sz="36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6" name="Text Box 3"/>
          <p:cNvSpPr txBox="1">
            <a:spLocks noChangeArrowheads="1"/>
          </p:cNvSpPr>
          <p:nvPr/>
        </p:nvSpPr>
        <p:spPr bwMode="auto">
          <a:xfrm>
            <a:off x="148190" y="992462"/>
            <a:ext cx="6605587" cy="457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2000" b="1" dirty="0" err="1" smtClean="0">
                <a:solidFill>
                  <a:schemeClr val="bg1"/>
                </a:solidFill>
                <a:latin typeface="メイリオ" pitchFamily="50" charset="-128"/>
                <a:ea typeface="メイリオ" pitchFamily="50" charset="-128"/>
                <a:cs typeface="ＭＳ Ｐゴシック" pitchFamily="50" charset="-128"/>
              </a:rPr>
              <a:t>ー</a:t>
            </a:r>
            <a:r>
              <a:rPr lang="ja-JP" altLang="en-US" sz="2000" b="1" dirty="0" smtClean="0">
                <a:solidFill>
                  <a:schemeClr val="bg1"/>
                </a:solidFill>
                <a:latin typeface="メイリオ" pitchFamily="50" charset="-128"/>
                <a:ea typeface="メイリオ" pitchFamily="50" charset="-128"/>
                <a:cs typeface="ＭＳ Ｐゴシック" pitchFamily="50" charset="-128"/>
              </a:rPr>
              <a:t>農山</a:t>
            </a:r>
            <a:r>
              <a:rPr lang="ja-JP" altLang="en-US" sz="2000" b="1" dirty="0">
                <a:solidFill>
                  <a:schemeClr val="bg1"/>
                </a:solidFill>
                <a:latin typeface="メイリオ" pitchFamily="50" charset="-128"/>
                <a:ea typeface="メイリオ" pitchFamily="50" charset="-128"/>
                <a:cs typeface="ＭＳ Ｐゴシック" pitchFamily="50" charset="-128"/>
              </a:rPr>
              <a:t>漁村</a:t>
            </a:r>
            <a:r>
              <a:rPr lang="ja-JP" altLang="en-US" sz="2000" b="1" dirty="0" smtClean="0">
                <a:solidFill>
                  <a:schemeClr val="bg1"/>
                </a:solidFill>
                <a:latin typeface="メイリオ" pitchFamily="50" charset="-128"/>
                <a:ea typeface="メイリオ" pitchFamily="50" charset="-128"/>
                <a:cs typeface="ＭＳ Ｐゴシック" pitchFamily="50" charset="-128"/>
              </a:rPr>
              <a:t>の</a:t>
            </a:r>
            <a:r>
              <a:rPr lang="ja-JP" altLang="en-US" sz="2000" b="1" dirty="0">
                <a:solidFill>
                  <a:schemeClr val="bg1"/>
                </a:solidFill>
                <a:latin typeface="メイリオ" pitchFamily="50" charset="-128"/>
                <a:ea typeface="メイリオ" pitchFamily="50" charset="-128"/>
                <a:cs typeface="ＭＳ Ｐゴシック" pitchFamily="50" charset="-128"/>
              </a:rPr>
              <a:t>資源</a:t>
            </a:r>
            <a:r>
              <a:rPr lang="ja-JP" altLang="en-US" sz="2000" b="1" dirty="0" smtClean="0">
                <a:solidFill>
                  <a:schemeClr val="bg1"/>
                </a:solidFill>
                <a:latin typeface="メイリオ" pitchFamily="50" charset="-128"/>
                <a:ea typeface="メイリオ" pitchFamily="50" charset="-128"/>
                <a:cs typeface="ＭＳ Ｐゴシック" pitchFamily="50" charset="-128"/>
              </a:rPr>
              <a:t>で</a:t>
            </a:r>
            <a:r>
              <a:rPr lang="ja-JP" altLang="en-US" sz="2000" b="1" dirty="0">
                <a:solidFill>
                  <a:schemeClr val="bg1"/>
                </a:solidFill>
                <a:latin typeface="メイリオ" pitchFamily="50" charset="-128"/>
                <a:ea typeface="メイリオ" pitchFamily="50" charset="-128"/>
                <a:cs typeface="ＭＳ Ｐゴシック" pitchFamily="50" charset="-128"/>
              </a:rPr>
              <a:t>起業</a:t>
            </a:r>
            <a:r>
              <a:rPr lang="ja-JP" altLang="en-US" sz="2000" b="1" dirty="0" smtClean="0">
                <a:solidFill>
                  <a:schemeClr val="bg1"/>
                </a:solidFill>
                <a:latin typeface="メイリオ" pitchFamily="50" charset="-128"/>
                <a:ea typeface="メイリオ" pitchFamily="50" charset="-128"/>
                <a:cs typeface="ＭＳ Ｐゴシック" pitchFamily="50" charset="-128"/>
              </a:rPr>
              <a:t>しよう！</a:t>
            </a:r>
            <a:r>
              <a:rPr lang="ja-JP" altLang="en-US" sz="2000" b="1" dirty="0" err="1" smtClean="0">
                <a:solidFill>
                  <a:schemeClr val="bg1"/>
                </a:solidFill>
                <a:latin typeface="メイリオ" pitchFamily="50" charset="-128"/>
                <a:ea typeface="メイリオ" pitchFamily="50" charset="-128"/>
                <a:cs typeface="ＭＳ Ｐゴシック" pitchFamily="50" charset="-128"/>
              </a:rPr>
              <a:t>ー</a:t>
            </a:r>
            <a:endParaRPr kumimoji="1" lang="ja-JP" altLang="ja-JP" sz="20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2" name="Text Box 2"/>
          <p:cNvSpPr txBox="1">
            <a:spLocks noChangeArrowheads="1"/>
          </p:cNvSpPr>
          <p:nvPr/>
        </p:nvSpPr>
        <p:spPr bwMode="auto">
          <a:xfrm>
            <a:off x="2258133" y="1362899"/>
            <a:ext cx="4425958" cy="262492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lgn="ctr">
                <a:solidFill>
                  <a:srgbClr val="00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71438" lvl="0" indent="0" algn="just" defTabSz="914400" rtl="0" eaLnBrk="1" fontAlgn="base" latinLnBrk="0" hangingPunct="1">
              <a:spcBef>
                <a:spcPct val="0"/>
              </a:spcBef>
              <a:spcAft>
                <a:spcPct val="0"/>
              </a:spcAft>
              <a:buClrTx/>
              <a:buSzTx/>
              <a:buFontTx/>
              <a:buNone/>
              <a:tabLst/>
            </a:pPr>
            <a:r>
              <a:rPr lang="ja-JP" altLang="en-US" sz="1400" b="1" dirty="0">
                <a:latin typeface="メイリオ" pitchFamily="50" charset="-128"/>
                <a:ea typeface="メイリオ" pitchFamily="50" charset="-128"/>
                <a:cs typeface="ＭＳ Ｐゴシック" pitchFamily="50" charset="-128"/>
              </a:rPr>
              <a:t>　</a:t>
            </a:r>
            <a:r>
              <a:rPr lang="ja-JP" altLang="en-US" sz="1400" b="1" dirty="0" smtClean="0">
                <a:latin typeface="メイリオ" pitchFamily="50" charset="-128"/>
                <a:ea typeface="メイリオ" pitchFamily="50" charset="-128"/>
                <a:cs typeface="ＭＳ Ｐゴシック" pitchFamily="50" charset="-128"/>
              </a:rPr>
              <a:t>三重県では、農山漁村の資源を活かしビジネスに取り組む人材を育成するため講座を開催しています。</a:t>
            </a:r>
            <a:endParaRPr lang="en-US" altLang="ja-JP" sz="1400" b="1" dirty="0" smtClean="0">
              <a:latin typeface="メイリオ" pitchFamily="50" charset="-128"/>
              <a:ea typeface="メイリオ" pitchFamily="50" charset="-128"/>
              <a:cs typeface="ＭＳ Ｐゴシック" pitchFamily="50" charset="-128"/>
            </a:endParaRPr>
          </a:p>
          <a:p>
            <a:pPr marL="0" marR="71438" lvl="0" indent="0" algn="just"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effectLst/>
                <a:latin typeface="メイリオ" pitchFamily="50" charset="-128"/>
                <a:ea typeface="メイリオ" pitchFamily="50" charset="-128"/>
                <a:cs typeface="ＭＳ Ｐゴシック" pitchFamily="50" charset="-128"/>
              </a:rPr>
              <a:t>　</a:t>
            </a:r>
            <a:r>
              <a:rPr kumimoji="1" lang="ja-JP" altLang="en-US" sz="1400" b="1" i="0" u="none" strike="noStrike" cap="none" normalizeH="0" baseline="0" dirty="0" smtClean="0">
                <a:ln>
                  <a:noFill/>
                </a:ln>
                <a:effectLst/>
                <a:latin typeface="メイリオ" pitchFamily="50" charset="-128"/>
                <a:ea typeface="メイリオ" pitchFamily="50" charset="-128"/>
                <a:cs typeface="ＭＳ Ｐゴシック" pitchFamily="50" charset="-128"/>
              </a:rPr>
              <a:t>全６回の連続講座で、農山漁村ビジネスを実践するために必要</a:t>
            </a:r>
            <a:r>
              <a:rPr lang="ja-JP" altLang="en-US" sz="1400" b="1" dirty="0" smtClean="0">
                <a:latin typeface="メイリオ" pitchFamily="50" charset="-128"/>
                <a:ea typeface="メイリオ" pitchFamily="50" charset="-128"/>
                <a:cs typeface="ＭＳ Ｐゴシック" pitchFamily="50" charset="-128"/>
              </a:rPr>
              <a:t>となる</a:t>
            </a:r>
            <a:r>
              <a:rPr kumimoji="1" lang="ja-JP" altLang="en-US" sz="1400" b="1" i="0" u="none" strike="noStrike" cap="none" normalizeH="0" baseline="0" dirty="0" smtClean="0">
                <a:ln>
                  <a:noFill/>
                </a:ln>
                <a:effectLst/>
                <a:latin typeface="メイリオ" pitchFamily="50" charset="-128"/>
                <a:ea typeface="メイリオ" pitchFamily="50" charset="-128"/>
                <a:cs typeface="ＭＳ Ｐゴシック" pitchFamily="50" charset="-128"/>
              </a:rPr>
              <a:t>「都市のニーズの捉え方」や「地域資源をどのように活かすのか」等のノウハウを学ぶことができます。　</a:t>
            </a:r>
            <a:endParaRPr kumimoji="1" lang="en-US" altLang="ja-JP" sz="1400" b="1" i="0" u="none" strike="noStrike" cap="none" normalizeH="0" baseline="0" dirty="0" smtClean="0">
              <a:ln>
                <a:noFill/>
              </a:ln>
              <a:effectLst/>
              <a:latin typeface="メイリオ" pitchFamily="50" charset="-128"/>
              <a:ea typeface="メイリオ" pitchFamily="50" charset="-128"/>
              <a:cs typeface="ＭＳ Ｐゴシック" pitchFamily="50" charset="-128"/>
            </a:endParaRPr>
          </a:p>
          <a:p>
            <a:pPr marL="0" marR="71438" lvl="0" indent="0" algn="just" defTabSz="914400" rtl="0" eaLnBrk="1" fontAlgn="base" latinLnBrk="0" hangingPunct="1">
              <a:spcBef>
                <a:spcPct val="0"/>
              </a:spcBef>
              <a:spcAft>
                <a:spcPct val="0"/>
              </a:spcAft>
              <a:buClrTx/>
              <a:buSzTx/>
              <a:buFontTx/>
              <a:buNone/>
              <a:tabLst/>
            </a:pPr>
            <a:r>
              <a:rPr lang="ja-JP" altLang="en-US" sz="1400" b="1" dirty="0">
                <a:latin typeface="メイリオ" pitchFamily="50" charset="-128"/>
                <a:ea typeface="メイリオ" pitchFamily="50" charset="-128"/>
                <a:cs typeface="ＭＳ Ｐゴシック" pitchFamily="50" charset="-128"/>
              </a:rPr>
              <a:t>　</a:t>
            </a:r>
            <a:r>
              <a:rPr kumimoji="1" lang="ja-JP" altLang="en-US" sz="1400" b="1" i="0" u="none" strike="noStrike" cap="none" normalizeH="0" baseline="0" dirty="0" smtClean="0">
                <a:ln>
                  <a:noFill/>
                </a:ln>
                <a:effectLst/>
                <a:latin typeface="メイリオ" pitchFamily="50" charset="-128"/>
                <a:ea typeface="メイリオ" pitchFamily="50" charset="-128"/>
                <a:cs typeface="ＭＳ Ｐゴシック" pitchFamily="50" charset="-128"/>
              </a:rPr>
              <a:t>将来、農山漁村の資源を活用し起業するための企画立案ができる能力を習得することができます。</a:t>
            </a:r>
            <a:endParaRPr kumimoji="1" lang="en-US" altLang="ja-JP" sz="1400" b="1" i="0" u="none" strike="noStrike" cap="none" normalizeH="0" baseline="0" dirty="0" smtClean="0">
              <a:ln>
                <a:noFill/>
              </a:ln>
              <a:effectLst/>
              <a:latin typeface="メイリオ" pitchFamily="50" charset="-128"/>
              <a:ea typeface="メイリオ" pitchFamily="50" charset="-128"/>
              <a:cs typeface="ＭＳ Ｐゴシック" pitchFamily="50" charset="-128"/>
            </a:endParaRPr>
          </a:p>
          <a:p>
            <a:pPr marR="71438" algn="just" fontAlgn="base">
              <a:spcBef>
                <a:spcPct val="0"/>
              </a:spcBef>
              <a:spcAft>
                <a:spcPct val="0"/>
              </a:spcAft>
            </a:pP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興味</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のある方は、</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ぜひ</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一緒</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に学びませんか？</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232179" y="3713465"/>
            <a:ext cx="4606519" cy="1169551"/>
          </a:xfrm>
          <a:prstGeom prst="rect">
            <a:avLst/>
          </a:prstGeom>
        </p:spPr>
        <p:txBody>
          <a:bodyPr wrap="square">
            <a:spAutoFit/>
          </a:bodyPr>
          <a:lstStyle/>
          <a:p>
            <a:pPr marL="285750" indent="-285750">
              <a:buFont typeface="Wingdings" panose="05000000000000000000" pitchFamily="2" charset="2"/>
              <a:buChar char="p"/>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農山漁村の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資源を活用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して起業がしたい方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p"/>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農家民宿や自然体験などの農山漁村での取組を</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ブラッシュアップしたい方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p"/>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都市のニーズを捉えて魅力的に発信したい方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p"/>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農山漁村ビジネスに興味・関心のある方　　　など</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293778" y="3419657"/>
            <a:ext cx="2304000" cy="1219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276227" y="3294331"/>
            <a:ext cx="2339102" cy="307777"/>
          </a:xfrm>
          <a:prstGeom prst="rect">
            <a:avLst/>
          </a:prstGeom>
          <a:noFill/>
        </p:spPr>
        <p:txBody>
          <a:bodyPr wrap="none" rtlCol="0">
            <a:spAutoFit/>
          </a:bodyPr>
          <a:lstStyle/>
          <a:p>
            <a:r>
              <a:rPr kumimoji="1" lang="ja-JP" altLang="en-US" sz="1400" b="1" i="1" dirty="0" smtClean="0">
                <a:latin typeface="メイリオ" panose="020B0604030504040204" pitchFamily="50" charset="-128"/>
                <a:ea typeface="メイリオ" panose="020B0604030504040204" pitchFamily="50" charset="-128"/>
                <a:cs typeface="メイリオ" panose="020B0604030504040204" pitchFamily="50" charset="-128"/>
              </a:rPr>
              <a:t>こんな方におすすめです！</a:t>
            </a:r>
            <a:endParaRPr kumimoji="1" lang="ja-JP" altLang="en-US" sz="1400" b="1" i="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Picture 2" descr="曽根原久司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776" y="5065917"/>
            <a:ext cx="1584176" cy="11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290994" y="5438705"/>
            <a:ext cx="1930685" cy="16236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195537" y="5624884"/>
            <a:ext cx="4958353" cy="646331"/>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地域資源を活用したビジネスの第一人者。</a:t>
            </a: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代表を務める</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法人「えがおつなげて」は日本農業賞など数々の賞を受賞している。</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これまで</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名以上の起業をサポート、成功に導いてきた。</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主な著書「日本の田舎は宝の山</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農村起業のすすめ」（日本経済新聞出版社、</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2011</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220841" y="5261571"/>
            <a:ext cx="1893467" cy="400110"/>
          </a:xfrm>
          <a:prstGeom prst="rect">
            <a:avLst/>
          </a:prstGeom>
          <a:noFill/>
        </p:spPr>
        <p:txBody>
          <a:bodyPr wrap="none" rtlCol="0">
            <a:spAutoFit/>
          </a:bodyPr>
          <a:lstStyle/>
          <a:p>
            <a:r>
              <a:rPr kumimoji="1" lang="ja-JP" altLang="en-US" sz="2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曽根原</a:t>
            </a:r>
            <a:r>
              <a:rPr lang="ja-JP" altLang="en-US"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久司 </a:t>
            </a:r>
            <a:r>
              <a:rPr lang="ja-JP" altLang="en-US" sz="2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氏</a:t>
            </a:r>
            <a:endParaRPr kumimoji="1" lang="ja-JP" altLang="en-US"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256995" y="5411528"/>
            <a:ext cx="2815194"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rPr>
              <a:t>NPO</a:t>
            </a:r>
            <a:r>
              <a:rPr kumimoji="1" lang="ja-JP" altLang="en-US" sz="1200" dirty="0" smtClean="0">
                <a:latin typeface="メイリオ" panose="020B0604030504040204" pitchFamily="50" charset="-128"/>
                <a:ea typeface="メイリオ" panose="020B0604030504040204" pitchFamily="50" charset="-128"/>
              </a:rPr>
              <a:t>法人「えがおつなげて」代表理事</a:t>
            </a:r>
            <a:endParaRPr kumimoji="1" lang="ja-JP" altLang="en-US" sz="12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81376" y="5002321"/>
            <a:ext cx="944489" cy="450615"/>
          </a:xfrm>
          <a:prstGeom prst="rect">
            <a:avLst/>
          </a:prstGeom>
          <a:noFill/>
        </p:spPr>
        <p:txBody>
          <a:bodyPr wrap="none" rtlCol="0">
            <a:spAutoFit/>
          </a:bodyPr>
          <a:lstStyle/>
          <a:p>
            <a:r>
              <a:rPr kumimoji="1" lang="en-US" altLang="ja-JP" sz="1600" b="1" dirty="0" smtClean="0"/>
              <a:t>【</a:t>
            </a:r>
            <a:r>
              <a:rPr kumimoji="1" lang="ja-JP" altLang="en-US" sz="1600" b="1" dirty="0" smtClean="0"/>
              <a:t>講　師</a:t>
            </a:r>
            <a:r>
              <a:rPr kumimoji="1" lang="en-US" altLang="ja-JP" sz="1600" b="1" dirty="0" smtClean="0"/>
              <a:t>】</a:t>
            </a:r>
            <a:endParaRPr kumimoji="1" lang="ja-JP" altLang="en-US" sz="1600" b="1" dirty="0"/>
          </a:p>
        </p:txBody>
      </p:sp>
      <p:sp>
        <p:nvSpPr>
          <p:cNvPr id="24" name="円形吹き出し 23"/>
          <p:cNvSpPr/>
          <p:nvPr/>
        </p:nvSpPr>
        <p:spPr>
          <a:xfrm>
            <a:off x="31791" y="6317285"/>
            <a:ext cx="1148579" cy="1152000"/>
          </a:xfrm>
          <a:prstGeom prst="wedgeEllipseCallout">
            <a:avLst>
              <a:gd name="adj1" fmla="val 52066"/>
              <a:gd name="adj2" fmla="val 53149"/>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ja-JP" sz="1200" b="1" dirty="0">
                <a:solidFill>
                  <a:schemeClr val="bg1"/>
                </a:solidFill>
              </a:rPr>
              <a:t>これまでの修了生</a:t>
            </a:r>
            <a:r>
              <a:rPr lang="ja-JP" altLang="ja-JP" sz="1200" b="1" dirty="0" smtClean="0">
                <a:solidFill>
                  <a:schemeClr val="bg1"/>
                </a:solidFill>
              </a:rPr>
              <a:t>はこんな</a:t>
            </a:r>
            <a:r>
              <a:rPr lang="ja-JP" altLang="ja-JP" sz="1200" b="1" dirty="0">
                <a:solidFill>
                  <a:schemeClr val="bg1"/>
                </a:solidFill>
              </a:rPr>
              <a:t>活躍をしています</a:t>
            </a:r>
            <a:r>
              <a:rPr lang="en-US" altLang="ja-JP" sz="1200" b="1" dirty="0">
                <a:solidFill>
                  <a:schemeClr val="bg1"/>
                </a:solidFill>
              </a:rPr>
              <a:t>!</a:t>
            </a:r>
            <a:endParaRPr lang="ja-JP" altLang="ja-JP" sz="1200" b="1" dirty="0">
              <a:solidFill>
                <a:schemeClr val="bg1"/>
              </a:solidFill>
            </a:endParaRPr>
          </a:p>
        </p:txBody>
      </p:sp>
      <p:sp>
        <p:nvSpPr>
          <p:cNvPr id="25" name="正方形/長方形 24"/>
          <p:cNvSpPr/>
          <p:nvPr/>
        </p:nvSpPr>
        <p:spPr>
          <a:xfrm>
            <a:off x="62227" y="5012538"/>
            <a:ext cx="6732000" cy="360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4960" y="6271511"/>
            <a:ext cx="6732000" cy="360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88514" y="8210713"/>
            <a:ext cx="3860437" cy="18313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73198" y="8042310"/>
            <a:ext cx="3901265" cy="369332"/>
          </a:xfrm>
          <a:prstGeom prst="rect">
            <a:avLst/>
          </a:prstGeom>
        </p:spPr>
        <p:txBody>
          <a:bodyPr wrap="square">
            <a:spAutoFit/>
          </a:bodyPr>
          <a:lstStyle/>
          <a:p>
            <a:pPr lvl="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講座プログラムに関しての注意事項</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9278" y="8489745"/>
            <a:ext cx="6813376" cy="1384995"/>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〇</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当講座は、新型コロナウイルス感染症の国内における感染状況や国及び県等の指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針を踏まえ、中止の判断や講座プログラムを変更する場合もありますので、予め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ご了承ください。</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〇同感染症拡大防止の観点から、講師による講義及び受講は、</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会議ソフト等を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活用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して、リモートで開催する場合があります。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〇講座の進行にあたり、同感染症拡大防止対策にご協力をお願い申し上げます。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4977072" y="6557003"/>
            <a:ext cx="1605584" cy="996750"/>
          </a:xfrm>
          <a:prstGeom prst="rect">
            <a:avLst/>
          </a:prstGeom>
        </p:spPr>
      </p:pic>
      <p:sp>
        <p:nvSpPr>
          <p:cNvPr id="14" name="テキスト ボックス 13"/>
          <p:cNvSpPr txBox="1"/>
          <p:nvPr/>
        </p:nvSpPr>
        <p:spPr>
          <a:xfrm>
            <a:off x="1425240" y="7545102"/>
            <a:ext cx="1684175" cy="369332"/>
          </a:xfrm>
          <a:prstGeom prst="rect">
            <a:avLst/>
          </a:prstGeom>
          <a:noFill/>
        </p:spPr>
        <p:txBody>
          <a:bodyPr wrap="square" rtlCol="0">
            <a:spAutoFit/>
          </a:bodyPr>
          <a:lstStyle/>
          <a:p>
            <a:pPr algn="ctr"/>
            <a:r>
              <a:rPr lang="ja-JP" altLang="en-US" sz="900" b="1" dirty="0" smtClean="0">
                <a:latin typeface="HG丸ｺﾞｼｯｸM-PRO" panose="020F0600000000000000" pitchFamily="50" charset="-128"/>
                <a:ea typeface="HG丸ｺﾞｼｯｸM-PRO" panose="020F0600000000000000" pitchFamily="50" charset="-128"/>
              </a:rPr>
              <a:t>みかんを使って</a:t>
            </a:r>
            <a:r>
              <a:rPr lang="en-US" altLang="ja-JP" sz="900" b="1" dirty="0" smtClean="0">
                <a:latin typeface="HG丸ｺﾞｼｯｸM-PRO" panose="020F0600000000000000" pitchFamily="50" charset="-128"/>
                <a:ea typeface="HG丸ｺﾞｼｯｸM-PRO" panose="020F0600000000000000" pitchFamily="50" charset="-128"/>
              </a:rPr>
              <a:t>6</a:t>
            </a:r>
            <a:r>
              <a:rPr lang="ja-JP" altLang="en-US" sz="900" b="1" dirty="0" smtClean="0">
                <a:latin typeface="HG丸ｺﾞｼｯｸM-PRO" panose="020F0600000000000000" pitchFamily="50" charset="-128"/>
                <a:ea typeface="HG丸ｺﾞｼｯｸM-PRO" panose="020F0600000000000000" pitchFamily="50" charset="-128"/>
              </a:rPr>
              <a:t>次産業化・アウトドアガイド</a:t>
            </a:r>
            <a:endParaRPr kumimoji="1" lang="ja-JP" altLang="en-US" sz="900" b="1"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3317509" y="7546652"/>
            <a:ext cx="1467982" cy="369332"/>
          </a:xfrm>
          <a:prstGeom prst="rect">
            <a:avLst/>
          </a:prstGeom>
          <a:noFill/>
        </p:spPr>
        <p:txBody>
          <a:bodyPr wrap="square" rtlCol="0">
            <a:spAutoFit/>
          </a:bodyPr>
          <a:lstStyle/>
          <a:p>
            <a:pPr algn="ctr"/>
            <a:r>
              <a:rPr lang="ja-JP" altLang="en-US" sz="900" b="1" dirty="0" smtClean="0">
                <a:latin typeface="HG丸ｺﾞｼｯｸM-PRO" panose="020F0600000000000000" pitchFamily="50" charset="-128"/>
                <a:ea typeface="HG丸ｺﾞｼｯｸM-PRO" panose="020F0600000000000000" pitchFamily="50" charset="-128"/>
              </a:rPr>
              <a:t>海ヨガ、山ヨガなどの</a:t>
            </a:r>
            <a:endParaRPr lang="en-US" altLang="ja-JP" sz="900" b="1" dirty="0" smtClean="0">
              <a:latin typeface="HG丸ｺﾞｼｯｸM-PRO" panose="020F0600000000000000" pitchFamily="50" charset="-128"/>
              <a:ea typeface="HG丸ｺﾞｼｯｸM-PRO" panose="020F0600000000000000" pitchFamily="50" charset="-128"/>
            </a:endParaRPr>
          </a:p>
          <a:p>
            <a:pPr algn="ctr"/>
            <a:r>
              <a:rPr lang="ja-JP" altLang="en-US" sz="900" b="1" dirty="0" smtClean="0">
                <a:latin typeface="HG丸ｺﾞｼｯｸM-PRO" panose="020F0600000000000000" pitchFamily="50" charset="-128"/>
                <a:ea typeface="HG丸ｺﾞｼｯｸM-PRO" panose="020F0600000000000000" pitchFamily="50" charset="-128"/>
              </a:rPr>
              <a:t>美容ツーリズムの企画</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5058179" y="7546652"/>
            <a:ext cx="1467982" cy="369332"/>
          </a:xfrm>
          <a:prstGeom prst="rect">
            <a:avLst/>
          </a:prstGeom>
          <a:noFill/>
        </p:spPr>
        <p:txBody>
          <a:bodyPr wrap="square" rtlCol="0">
            <a:spAutoFit/>
          </a:bodyPr>
          <a:lstStyle/>
          <a:p>
            <a:pPr algn="ctr"/>
            <a:r>
              <a:rPr lang="ja-JP" altLang="en-US" sz="900" b="1" dirty="0" smtClean="0">
                <a:latin typeface="HG丸ｺﾞｼｯｸM-PRO" panose="020F0600000000000000" pitchFamily="50" charset="-128"/>
                <a:ea typeface="HG丸ｺﾞｼｯｸM-PRO" panose="020F0600000000000000" pitchFamily="50" charset="-128"/>
              </a:rPr>
              <a:t>農家体験民宿の開業・　移住ツアーの企画</a:t>
            </a:r>
            <a:endParaRPr lang="en-US" altLang="ja-JP" sz="900" b="1" dirty="0" smtClean="0">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rot="10800000" flipV="1">
            <a:off x="6203618" y="7775750"/>
            <a:ext cx="613295" cy="230832"/>
          </a:xfrm>
          <a:prstGeom prst="rect">
            <a:avLst/>
          </a:prstGeom>
          <a:noFill/>
        </p:spPr>
        <p:txBody>
          <a:bodyPr wrap="square" rtlCol="0">
            <a:spAutoFit/>
          </a:bodyPr>
          <a:lstStyle/>
          <a:p>
            <a:pPr algn="ctr"/>
            <a:r>
              <a:rPr lang="ja-JP" altLang="en-US" sz="900" b="1" dirty="0">
                <a:latin typeface="HG丸ｺﾞｼｯｸM-PRO" panose="020F0600000000000000" pitchFamily="50" charset="-128"/>
                <a:ea typeface="HG丸ｺﾞｼｯｸM-PRO" panose="020F0600000000000000" pitchFamily="50" charset="-128"/>
              </a:rPr>
              <a:t>など</a:t>
            </a:r>
            <a:endParaRPr lang="en-US" altLang="ja-JP" sz="900" b="1" dirty="0" smtClean="0">
              <a:latin typeface="HG丸ｺﾞｼｯｸM-PRO" panose="020F0600000000000000" pitchFamily="50" charset="-128"/>
              <a:ea typeface="HG丸ｺﾞｼｯｸM-PRO" panose="020F0600000000000000" pitchFamily="50" charset="-128"/>
            </a:endParaRPr>
          </a:p>
        </p:txBody>
      </p:sp>
      <p:pic>
        <p:nvPicPr>
          <p:cNvPr id="34" name="図 33"/>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37000"/>
                    </a14:imgEffect>
                  </a14:imgLayer>
                </a14:imgProps>
              </a:ext>
              <a:ext uri="{28A0092B-C50C-407E-A947-70E740481C1C}">
                <a14:useLocalDpi xmlns:a14="http://schemas.microsoft.com/office/drawing/2010/main" val="0"/>
              </a:ext>
            </a:extLst>
          </a:blip>
          <a:stretch>
            <a:fillRect/>
          </a:stretch>
        </p:blipFill>
        <p:spPr>
          <a:xfrm>
            <a:off x="3178780" y="6548793"/>
            <a:ext cx="1650006" cy="1028511"/>
          </a:xfrm>
          <a:prstGeom prst="rect">
            <a:avLst/>
          </a:prstGeom>
        </p:spPr>
      </p:pic>
      <p:pic>
        <p:nvPicPr>
          <p:cNvPr id="35" name="図 34"/>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38000"/>
                    </a14:imgEffect>
                  </a14:imgLayer>
                </a14:imgProps>
              </a:ext>
              <a:ext uri="{28A0092B-C50C-407E-A947-70E740481C1C}">
                <a14:useLocalDpi xmlns:a14="http://schemas.microsoft.com/office/drawing/2010/main" val="0"/>
              </a:ext>
            </a:extLst>
          </a:blip>
          <a:stretch>
            <a:fillRect/>
          </a:stretch>
        </p:blipFill>
        <p:spPr>
          <a:xfrm>
            <a:off x="1439288" y="6546339"/>
            <a:ext cx="1560722" cy="1039149"/>
          </a:xfrm>
          <a:prstGeom prst="rect">
            <a:avLst/>
          </a:prstGeom>
        </p:spPr>
      </p:pic>
      <p:pic>
        <p:nvPicPr>
          <p:cNvPr id="36" name="図 35" descr="\\ss170047\農山漁村づくり課\01農山漁村活性化班\02地域資源活用型ビジネス展開事業\011_農山漁村起業者養成講座\R4\チラシなど\DSCF440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696" y="1359204"/>
            <a:ext cx="2131060" cy="1689735"/>
          </a:xfrm>
          <a:prstGeom prst="rect">
            <a:avLst/>
          </a:prstGeom>
          <a:noFill/>
          <a:ln>
            <a:noFill/>
          </a:ln>
        </p:spPr>
      </p:pic>
      <p:pic>
        <p:nvPicPr>
          <p:cNvPr id="38" name="図 37" descr="\\ss170047\農山漁村づくり課\01農山漁村活性化班\02地域資源活用型ビジネス展開事業\011_農山漁村起業者養成講座\R4\チラシなど\DSCF3558.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696" y="3217342"/>
            <a:ext cx="2131060" cy="1598295"/>
          </a:xfrm>
          <a:prstGeom prst="rect">
            <a:avLst/>
          </a:prstGeom>
          <a:noFill/>
          <a:ln>
            <a:noFill/>
          </a:ln>
        </p:spPr>
      </p:pic>
    </p:spTree>
    <p:extLst>
      <p:ext uri="{BB962C8B-B14F-4D97-AF65-F5344CB8AC3E}">
        <p14:creationId xmlns:p14="http://schemas.microsoft.com/office/powerpoint/2010/main" val="2479680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181645" y="9053494"/>
            <a:ext cx="2160000" cy="1219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98460" y="5124060"/>
            <a:ext cx="6660053" cy="3815539"/>
          </a:xfrm>
          <a:prstGeom prst="roundRect">
            <a:avLst>
              <a:gd name="adj" fmla="val 289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332656" y="5231336"/>
            <a:ext cx="6660053" cy="3600986"/>
          </a:xfrm>
          <a:prstGeom prst="rect">
            <a:avLst/>
          </a:prstGeom>
        </p:spPr>
        <p:txBody>
          <a:bodyPr wrap="square">
            <a:spAutoFit/>
          </a:bodyPr>
          <a:lstStyle/>
          <a:p>
            <a:r>
              <a:rPr lang="ja-JP" altLang="ja-JP" sz="1200" dirty="0" smtClean="0"/>
              <a:t>●</a:t>
            </a:r>
            <a:r>
              <a:rPr lang="ja-JP" altLang="ja-JP" sz="1200" b="1" dirty="0">
                <a:solidFill>
                  <a:srgbClr val="002060"/>
                </a:solidFill>
              </a:rPr>
              <a:t>応募</a:t>
            </a:r>
            <a:r>
              <a:rPr lang="ja-JP" altLang="ja-JP" sz="1200" b="1" dirty="0" smtClean="0">
                <a:solidFill>
                  <a:srgbClr val="002060"/>
                </a:solidFill>
              </a:rPr>
              <a:t>方法</a:t>
            </a:r>
            <a:r>
              <a:rPr lang="ja-JP" altLang="en-US" sz="1200" dirty="0" smtClean="0">
                <a:solidFill>
                  <a:srgbClr val="002060"/>
                </a:solidFill>
              </a:rPr>
              <a:t>　　</a:t>
            </a:r>
            <a:r>
              <a:rPr lang="ja-JP" altLang="ja-JP" sz="1200" dirty="0" smtClean="0"/>
              <a:t>応募</a:t>
            </a:r>
            <a:r>
              <a:rPr lang="ja-JP" altLang="ja-JP" sz="1200" dirty="0"/>
              <a:t>用紙を郵送、ＦＡＸまたは電子メールなどで</a:t>
            </a:r>
            <a:r>
              <a:rPr lang="ja-JP" altLang="ja-JP" sz="1200" dirty="0" smtClean="0"/>
              <a:t>三重県農林水産部農山漁村づくり</a:t>
            </a:r>
            <a:endParaRPr lang="en-US" altLang="ja-JP" sz="1200" dirty="0" smtClean="0"/>
          </a:p>
          <a:p>
            <a:r>
              <a:rPr lang="en-US" altLang="ja-JP" sz="1200" dirty="0"/>
              <a:t> </a:t>
            </a:r>
            <a:r>
              <a:rPr lang="en-US" altLang="ja-JP" sz="1200" dirty="0" smtClean="0"/>
              <a:t>                           </a:t>
            </a:r>
            <a:r>
              <a:rPr lang="ja-JP" altLang="ja-JP" sz="1200" dirty="0" smtClean="0"/>
              <a:t>課あてに</a:t>
            </a:r>
            <a:r>
              <a:rPr lang="ja-JP" altLang="ja-JP" sz="1200" dirty="0"/>
              <a:t>送付してください。応募用紙の入手方法は、</a:t>
            </a:r>
            <a:r>
              <a:rPr lang="ja-JP" altLang="ja-JP" sz="1200" dirty="0" smtClean="0"/>
              <a:t>農山漁村づくり</a:t>
            </a:r>
            <a:r>
              <a:rPr lang="ja-JP" altLang="ja-JP" sz="1200" dirty="0"/>
              <a:t>課に</a:t>
            </a:r>
            <a:r>
              <a:rPr lang="ja-JP" altLang="ja-JP" sz="1200" dirty="0" smtClean="0"/>
              <a:t>お問合せ</a:t>
            </a:r>
            <a:endParaRPr lang="en-US" altLang="ja-JP" sz="1200" dirty="0" smtClean="0"/>
          </a:p>
          <a:p>
            <a:r>
              <a:rPr lang="en-US" altLang="ja-JP" sz="1200" dirty="0"/>
              <a:t> </a:t>
            </a:r>
            <a:r>
              <a:rPr lang="en-US" altLang="ja-JP" sz="1200" dirty="0" smtClean="0"/>
              <a:t>                            </a:t>
            </a:r>
            <a:r>
              <a:rPr lang="ja-JP" altLang="ja-JP" sz="1200" dirty="0" smtClean="0"/>
              <a:t>ください。</a:t>
            </a:r>
            <a:endParaRPr lang="en-US" altLang="ja-JP" sz="1200" dirty="0" smtClean="0"/>
          </a:p>
          <a:p>
            <a:r>
              <a:rPr lang="ja-JP" altLang="en-US" sz="1200" dirty="0"/>
              <a:t>　</a:t>
            </a:r>
            <a:r>
              <a:rPr lang="ja-JP" altLang="en-US" sz="1200" dirty="0" smtClean="0"/>
              <a:t>　　　　　　　　</a:t>
            </a:r>
            <a:r>
              <a:rPr lang="en-US" altLang="ja-JP" sz="1200" dirty="0" smtClean="0"/>
              <a:t>  </a:t>
            </a:r>
            <a:r>
              <a:rPr lang="ja-JP" altLang="ja-JP" sz="1200" dirty="0" smtClean="0"/>
              <a:t>また</a:t>
            </a:r>
            <a:r>
              <a:rPr lang="ja-JP" altLang="ja-JP" sz="1200" dirty="0"/>
              <a:t>、ホームページ（</a:t>
            </a:r>
            <a:r>
              <a:rPr lang="en-US" altLang="ja-JP" sz="1200" dirty="0"/>
              <a:t>http://www.pref.mie.lg.jp/MURAS/HP/</a:t>
            </a:r>
            <a:r>
              <a:rPr lang="ja-JP" altLang="ja-JP" sz="1200" dirty="0"/>
              <a:t>）から</a:t>
            </a:r>
            <a:r>
              <a:rPr lang="ja-JP" altLang="ja-JP" sz="1200" dirty="0" smtClean="0"/>
              <a:t>応募用紙をダウン</a:t>
            </a:r>
            <a:r>
              <a:rPr lang="en-US" altLang="ja-JP" sz="1200" dirty="0" smtClean="0"/>
              <a:t> </a:t>
            </a:r>
          </a:p>
          <a:p>
            <a:r>
              <a:rPr lang="en-US" altLang="ja-JP" sz="1200" dirty="0"/>
              <a:t> </a:t>
            </a:r>
            <a:r>
              <a:rPr lang="en-US" altLang="ja-JP" sz="1200" dirty="0" smtClean="0"/>
              <a:t>                           </a:t>
            </a:r>
            <a:r>
              <a:rPr lang="ja-JP" altLang="ja-JP" sz="1200" dirty="0" smtClean="0"/>
              <a:t>ロードすることも可能なほか、電子申請・届出システム</a:t>
            </a:r>
            <a:r>
              <a:rPr lang="ja-JP" altLang="en-US" sz="1200" dirty="0" smtClean="0"/>
              <a:t>（二次元コード）</a:t>
            </a:r>
            <a:r>
              <a:rPr lang="ja-JP" altLang="en-US" sz="1200" dirty="0"/>
              <a:t>を</a:t>
            </a:r>
            <a:r>
              <a:rPr lang="ja-JP" altLang="ja-JP" sz="1200" dirty="0" smtClean="0"/>
              <a:t>利用</a:t>
            </a:r>
            <a:r>
              <a:rPr lang="ja-JP" altLang="ja-JP" sz="1200" dirty="0"/>
              <a:t>した</a:t>
            </a:r>
            <a:r>
              <a:rPr lang="ja-JP" altLang="ja-JP" sz="1200" dirty="0" smtClean="0"/>
              <a:t>申</a:t>
            </a:r>
            <a:endParaRPr lang="en-US" altLang="ja-JP" sz="1200" dirty="0" smtClean="0"/>
          </a:p>
          <a:p>
            <a:r>
              <a:rPr lang="en-US" altLang="ja-JP" sz="1200" dirty="0"/>
              <a:t> </a:t>
            </a:r>
            <a:r>
              <a:rPr lang="en-US" altLang="ja-JP" sz="1200" dirty="0" smtClean="0"/>
              <a:t>                           </a:t>
            </a:r>
            <a:r>
              <a:rPr lang="ja-JP" altLang="ja-JP" sz="1200" dirty="0" smtClean="0"/>
              <a:t>し込み</a:t>
            </a:r>
            <a:r>
              <a:rPr lang="ja-JP" altLang="ja-JP" sz="1200" dirty="0"/>
              <a:t>も受け付けております</a:t>
            </a:r>
            <a:r>
              <a:rPr lang="ja-JP" altLang="ja-JP" sz="1200" dirty="0" smtClean="0"/>
              <a:t>。</a:t>
            </a:r>
            <a:endParaRPr lang="en-US" altLang="ja-JP" sz="1200" dirty="0" smtClean="0"/>
          </a:p>
          <a:p>
            <a:r>
              <a:rPr lang="ja-JP" altLang="en-US" sz="1200" dirty="0" smtClean="0"/>
              <a:t>　</a:t>
            </a:r>
            <a:endParaRPr lang="en-US" altLang="ja-JP" sz="1200" dirty="0" smtClean="0"/>
          </a:p>
          <a:p>
            <a:r>
              <a:rPr lang="ja-JP" altLang="en-US" sz="1200" dirty="0" smtClean="0"/>
              <a:t>●</a:t>
            </a:r>
            <a:r>
              <a:rPr lang="ja-JP" altLang="en-US" sz="1200" b="1" dirty="0" smtClean="0">
                <a:solidFill>
                  <a:srgbClr val="002060"/>
                </a:solidFill>
              </a:rPr>
              <a:t>募集定員</a:t>
            </a:r>
            <a:r>
              <a:rPr lang="ja-JP" altLang="en-US" sz="1200" dirty="0" smtClean="0"/>
              <a:t>　　１５名程度</a:t>
            </a:r>
            <a:r>
              <a:rPr lang="ja-JP" altLang="ja-JP" sz="1200" dirty="0"/>
              <a:t>　</a:t>
            </a:r>
            <a:endParaRPr lang="en-US" altLang="ja-JP" sz="1200" dirty="0" smtClean="0"/>
          </a:p>
          <a:p>
            <a:endParaRPr lang="en-US" altLang="ja-JP" sz="1200" dirty="0" smtClean="0"/>
          </a:p>
          <a:p>
            <a:r>
              <a:rPr lang="ja-JP" altLang="en-US" sz="1200" dirty="0" smtClean="0"/>
              <a:t>●</a:t>
            </a:r>
            <a:r>
              <a:rPr lang="ja-JP" altLang="en-US" sz="1200" b="1" dirty="0" smtClean="0">
                <a:solidFill>
                  <a:srgbClr val="002060"/>
                </a:solidFill>
              </a:rPr>
              <a:t>応募要件</a:t>
            </a:r>
            <a:r>
              <a:rPr lang="ja-JP" altLang="en-US" sz="1200" dirty="0" smtClean="0"/>
              <a:t>　　</a:t>
            </a:r>
            <a:r>
              <a:rPr lang="ja-JP" altLang="ja-JP" sz="1200" dirty="0"/>
              <a:t>パソコン文書ソフト（ワード等）の基本操作および電子メールの</a:t>
            </a:r>
            <a:r>
              <a:rPr lang="ja-JP" altLang="ja-JP" sz="1200" dirty="0" smtClean="0"/>
              <a:t>送受信が可能</a:t>
            </a:r>
            <a:r>
              <a:rPr lang="ja-JP" altLang="en-US" sz="1200" dirty="0" smtClean="0"/>
              <a:t>である</a:t>
            </a:r>
            <a:endParaRPr lang="en-US" altLang="ja-JP" sz="1200" dirty="0" smtClean="0"/>
          </a:p>
          <a:p>
            <a:r>
              <a:rPr lang="ja-JP" altLang="en-US" sz="1200" dirty="0"/>
              <a:t>　</a:t>
            </a:r>
            <a:r>
              <a:rPr lang="ja-JP" altLang="en-US" sz="1200" dirty="0" smtClean="0"/>
              <a:t>　　　　　　　　  こと。</a:t>
            </a:r>
            <a:endParaRPr lang="en-US" altLang="ja-JP" sz="1200" dirty="0" smtClean="0"/>
          </a:p>
          <a:p>
            <a:endParaRPr lang="en-US" altLang="ja-JP" sz="1200" dirty="0" smtClean="0"/>
          </a:p>
          <a:p>
            <a:r>
              <a:rPr lang="ja-JP" altLang="en-US" sz="1200" dirty="0" smtClean="0"/>
              <a:t>●</a:t>
            </a:r>
            <a:r>
              <a:rPr lang="ja-JP" altLang="en-US" sz="1200" b="1" dirty="0" smtClean="0">
                <a:solidFill>
                  <a:srgbClr val="002060"/>
                </a:solidFill>
              </a:rPr>
              <a:t>その他</a:t>
            </a:r>
            <a:r>
              <a:rPr lang="ja-JP" altLang="en-US" sz="1200" dirty="0" smtClean="0"/>
              <a:t>　　　　</a:t>
            </a:r>
            <a:r>
              <a:rPr lang="ja-JP" altLang="ja-JP" sz="1200" dirty="0"/>
              <a:t>参加費は無料ですが、交通費、宿泊費、飲食費などは自己負担と</a:t>
            </a:r>
            <a:r>
              <a:rPr lang="ja-JP" altLang="ja-JP" sz="1200" dirty="0" smtClean="0"/>
              <a:t>なります。応募者</a:t>
            </a:r>
            <a:endParaRPr lang="en-US" altLang="ja-JP" sz="1200" dirty="0" smtClean="0"/>
          </a:p>
          <a:p>
            <a:r>
              <a:rPr lang="en-US" altLang="ja-JP" sz="1200" dirty="0"/>
              <a:t> </a:t>
            </a:r>
            <a:r>
              <a:rPr lang="en-US" altLang="ja-JP" sz="1200" dirty="0" smtClean="0"/>
              <a:t>                            </a:t>
            </a:r>
            <a:r>
              <a:rPr lang="ja-JP" altLang="ja-JP" sz="1200" dirty="0" smtClean="0"/>
              <a:t>多数</a:t>
            </a:r>
            <a:r>
              <a:rPr lang="ja-JP" altLang="ja-JP" sz="1200" dirty="0"/>
              <a:t>の場合は、事務局で選考し、受講者を決定</a:t>
            </a:r>
            <a:r>
              <a:rPr lang="ja-JP" altLang="ja-JP" sz="1200" dirty="0" smtClean="0"/>
              <a:t>します</a:t>
            </a:r>
            <a:r>
              <a:rPr lang="ja-JP" altLang="en-US" sz="1200" dirty="0" smtClean="0"/>
              <a:t>。</a:t>
            </a:r>
            <a:endParaRPr lang="en-US" altLang="ja-JP" sz="1200" dirty="0" smtClean="0"/>
          </a:p>
          <a:p>
            <a:r>
              <a:rPr lang="ja-JP" altLang="en-US" sz="1200" dirty="0"/>
              <a:t>　</a:t>
            </a:r>
            <a:r>
              <a:rPr lang="ja-JP" altLang="en-US" sz="1200" dirty="0" smtClean="0"/>
              <a:t>　　　　　　　　　場所や開催方法などの詳細は受講者へ直接連絡します。</a:t>
            </a:r>
            <a:endParaRPr lang="en-US" altLang="ja-JP" sz="1200" dirty="0" smtClean="0"/>
          </a:p>
          <a:p>
            <a:endParaRPr lang="en-US" altLang="ja-JP" sz="1200" dirty="0" smtClean="0"/>
          </a:p>
          <a:p>
            <a:r>
              <a:rPr lang="ja-JP" altLang="ja-JP" sz="1200" dirty="0" smtClean="0"/>
              <a:t>●</a:t>
            </a:r>
            <a:r>
              <a:rPr lang="ja-JP" altLang="ja-JP" sz="1200" b="1" dirty="0">
                <a:solidFill>
                  <a:srgbClr val="002060"/>
                </a:solidFill>
              </a:rPr>
              <a:t>応募締切</a:t>
            </a:r>
            <a:r>
              <a:rPr lang="ja-JP" altLang="ja-JP" sz="1200" dirty="0"/>
              <a:t>　　</a:t>
            </a:r>
            <a:r>
              <a:rPr lang="ja-JP" altLang="en-US" sz="1200" b="1" u="wavy" dirty="0" smtClean="0">
                <a:solidFill>
                  <a:srgbClr val="FF0000"/>
                </a:solidFill>
              </a:rPr>
              <a:t>令和４</a:t>
            </a:r>
            <a:r>
              <a:rPr lang="ja-JP" altLang="ja-JP" sz="1200" b="1" u="wavy" dirty="0" smtClean="0">
                <a:solidFill>
                  <a:srgbClr val="FF0000"/>
                </a:solidFill>
              </a:rPr>
              <a:t>年</a:t>
            </a:r>
            <a:r>
              <a:rPr lang="ja-JP" altLang="en-US" sz="1200" b="1" u="wavy" dirty="0" smtClean="0">
                <a:solidFill>
                  <a:srgbClr val="FF0000"/>
                </a:solidFill>
              </a:rPr>
              <a:t>７</a:t>
            </a:r>
            <a:r>
              <a:rPr lang="ja-JP" altLang="ja-JP" sz="1200" b="1" u="wavy" dirty="0" smtClean="0">
                <a:solidFill>
                  <a:srgbClr val="FF0000"/>
                </a:solidFill>
              </a:rPr>
              <a:t>月</a:t>
            </a:r>
            <a:r>
              <a:rPr lang="ja-JP" altLang="en-US" sz="1200" b="1" u="wavy" dirty="0" smtClean="0">
                <a:solidFill>
                  <a:srgbClr val="FF0000"/>
                </a:solidFill>
              </a:rPr>
              <a:t>１</a:t>
            </a:r>
            <a:r>
              <a:rPr lang="ja-JP" altLang="ja-JP" sz="1200" b="1" u="wavy" dirty="0" smtClean="0">
                <a:solidFill>
                  <a:srgbClr val="FF0000"/>
                </a:solidFill>
              </a:rPr>
              <a:t>日（</a:t>
            </a:r>
            <a:r>
              <a:rPr lang="ja-JP" altLang="en-US" sz="1200" b="1" u="wavy" dirty="0">
                <a:solidFill>
                  <a:srgbClr val="FF0000"/>
                </a:solidFill>
              </a:rPr>
              <a:t>金</a:t>
            </a:r>
            <a:r>
              <a:rPr lang="ja-JP" altLang="ja-JP" sz="1200" b="1" u="wavy" dirty="0" smtClean="0">
                <a:solidFill>
                  <a:srgbClr val="FF0000"/>
                </a:solidFill>
              </a:rPr>
              <a:t>）</a:t>
            </a:r>
            <a:r>
              <a:rPr lang="ja-JP" altLang="ja-JP" sz="1200" b="1" u="wavy" dirty="0">
                <a:solidFill>
                  <a:srgbClr val="FF0000"/>
                </a:solidFill>
              </a:rPr>
              <a:t>１７時</a:t>
            </a:r>
            <a:r>
              <a:rPr lang="ja-JP" altLang="ja-JP" sz="1200" b="1" u="wavy" dirty="0" smtClean="0">
                <a:solidFill>
                  <a:srgbClr val="FF0000"/>
                </a:solidFill>
              </a:rPr>
              <a:t>まで</a:t>
            </a:r>
            <a:endParaRPr lang="en-US" altLang="ja-JP" sz="1200" b="1" u="wavy" dirty="0" smtClean="0">
              <a:solidFill>
                <a:srgbClr val="FF0000"/>
              </a:solidFill>
            </a:endParaRPr>
          </a:p>
          <a:p>
            <a:endParaRPr lang="en-US" altLang="ja-JP" sz="1200" b="1" u="wavy" dirty="0" smtClean="0">
              <a:solidFill>
                <a:srgbClr val="FF0000"/>
              </a:solidFill>
            </a:endParaRPr>
          </a:p>
          <a:p>
            <a:r>
              <a:rPr lang="ja-JP" altLang="ja-JP" sz="1200" dirty="0" smtClean="0"/>
              <a:t>●</a:t>
            </a:r>
            <a:r>
              <a:rPr lang="ja-JP" altLang="ja-JP" sz="1200" b="1" dirty="0">
                <a:solidFill>
                  <a:srgbClr val="002060"/>
                </a:solidFill>
              </a:rPr>
              <a:t>受講通知</a:t>
            </a:r>
            <a:r>
              <a:rPr lang="ja-JP" altLang="ja-JP" sz="1200" dirty="0"/>
              <a:t>　　受講の可否は、電話で連絡させていただきます</a:t>
            </a:r>
            <a:r>
              <a:rPr lang="ja-JP" altLang="ja-JP" sz="1200" dirty="0" smtClean="0"/>
              <a:t>。</a:t>
            </a:r>
            <a:r>
              <a:rPr lang="ja-JP" altLang="en-US" sz="1200" dirty="0" smtClean="0"/>
              <a:t>　</a:t>
            </a:r>
            <a:endParaRPr lang="ja-JP" altLang="ja-JP" sz="1200" dirty="0"/>
          </a:p>
        </p:txBody>
      </p:sp>
      <p:pic>
        <p:nvPicPr>
          <p:cNvPr id="4" name="Picture 2" descr="曽根原久司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456" y="486272"/>
            <a:ext cx="1584176" cy="11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197912" y="8999497"/>
            <a:ext cx="6048672" cy="830997"/>
          </a:xfrm>
          <a:prstGeom prst="rect">
            <a:avLst/>
          </a:prstGeom>
        </p:spPr>
        <p:txBody>
          <a:bodyPr wrap="square">
            <a:spAutoFit/>
          </a:bodyPr>
          <a:lstStyle/>
          <a:p>
            <a:r>
              <a:rPr lang="ja-JP" altLang="en-US" sz="1200" b="1" u="sng" dirty="0" smtClean="0"/>
              <a:t>お</a:t>
            </a:r>
            <a:r>
              <a:rPr lang="ja-JP" altLang="ja-JP" sz="1200" b="1" u="sng" dirty="0" smtClean="0"/>
              <a:t>申し込み</a:t>
            </a:r>
            <a:r>
              <a:rPr lang="ja-JP" altLang="ja-JP" sz="1200" b="1" u="sng" dirty="0"/>
              <a:t>、お問い合わせ先 </a:t>
            </a:r>
            <a:endParaRPr lang="ja-JP" altLang="ja-JP" sz="1200" b="1" dirty="0"/>
          </a:p>
          <a:p>
            <a:r>
              <a:rPr lang="ja-JP" altLang="ja-JP" sz="1200" b="1" dirty="0"/>
              <a:t>三重県農林水産部 農山漁村づくり課 農山漁村活性化班</a:t>
            </a:r>
          </a:p>
          <a:p>
            <a:r>
              <a:rPr lang="ja-JP" altLang="ja-JP" sz="1200" b="1" dirty="0"/>
              <a:t>〒</a:t>
            </a:r>
            <a:r>
              <a:rPr lang="en-US" altLang="ja-JP" sz="1200" b="1" dirty="0"/>
              <a:t>514-8570 </a:t>
            </a:r>
            <a:r>
              <a:rPr lang="ja-JP" altLang="ja-JP" sz="1200" b="1" dirty="0"/>
              <a:t>津市広明町</a:t>
            </a:r>
            <a:r>
              <a:rPr lang="en-US" altLang="ja-JP" sz="1200" b="1" dirty="0"/>
              <a:t>13</a:t>
            </a:r>
            <a:r>
              <a:rPr lang="ja-JP" altLang="ja-JP" sz="1200" b="1" dirty="0"/>
              <a:t>番地　</a:t>
            </a:r>
            <a:r>
              <a:rPr lang="en-US" altLang="ja-JP" sz="1200" b="1" dirty="0"/>
              <a:t>E-mail</a:t>
            </a:r>
            <a:r>
              <a:rPr lang="ja-JP" altLang="ja-JP" sz="1200" b="1" dirty="0"/>
              <a:t>：</a:t>
            </a:r>
            <a:r>
              <a:rPr lang="en-US" altLang="ja-JP" sz="1200" b="1" dirty="0" smtClean="0"/>
              <a:t>nozukuri@pref.mie.lg.jp</a:t>
            </a:r>
            <a:endParaRPr lang="ja-JP" altLang="ja-JP" sz="1200" b="1" dirty="0"/>
          </a:p>
          <a:p>
            <a:r>
              <a:rPr lang="en-US" altLang="ja-JP" sz="1200" b="1" dirty="0"/>
              <a:t>TEL</a:t>
            </a:r>
            <a:r>
              <a:rPr lang="ja-JP" altLang="ja-JP" sz="1200" b="1" dirty="0"/>
              <a:t>：</a:t>
            </a:r>
            <a:r>
              <a:rPr lang="en-US" altLang="ja-JP" sz="1200" b="1" dirty="0"/>
              <a:t>059-224-2518</a:t>
            </a:r>
            <a:r>
              <a:rPr lang="ja-JP" altLang="ja-JP" sz="1200" b="1" dirty="0"/>
              <a:t>　　</a:t>
            </a:r>
            <a:r>
              <a:rPr lang="en-US" altLang="ja-JP" sz="1200" b="1" dirty="0"/>
              <a:t>FAX</a:t>
            </a:r>
            <a:r>
              <a:rPr lang="ja-JP" altLang="ja-JP" sz="1200" b="1" dirty="0"/>
              <a:t>：</a:t>
            </a:r>
            <a:r>
              <a:rPr lang="en-US" altLang="ja-JP" sz="1200" b="1" dirty="0"/>
              <a:t>059-224-3153</a:t>
            </a:r>
            <a:r>
              <a:rPr lang="ja-JP" altLang="ja-JP" sz="1200" b="1" dirty="0"/>
              <a:t>　　</a:t>
            </a:r>
            <a:r>
              <a:rPr lang="en-US" altLang="ja-JP" sz="1200" b="1" dirty="0" smtClean="0"/>
              <a:t>URL</a:t>
            </a:r>
            <a:r>
              <a:rPr lang="ja-JP" altLang="ja-JP" sz="1200" b="1" dirty="0"/>
              <a:t>：</a:t>
            </a:r>
            <a:r>
              <a:rPr lang="en-US" altLang="ja-JP" sz="1200" b="1" dirty="0"/>
              <a:t>http://www.pref.mie.lg.jp/MURAS/HP/</a:t>
            </a:r>
            <a:endParaRPr lang="ja-JP" altLang="ja-JP" sz="1200" b="1" dirty="0"/>
          </a:p>
        </p:txBody>
      </p:sp>
      <p:sp>
        <p:nvSpPr>
          <p:cNvPr id="22" name="正方形/長方形 21"/>
          <p:cNvSpPr/>
          <p:nvPr/>
        </p:nvSpPr>
        <p:spPr>
          <a:xfrm>
            <a:off x="104631" y="200472"/>
            <a:ext cx="1476000" cy="1219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6533" y="57031"/>
            <a:ext cx="1441420" cy="307777"/>
          </a:xfrm>
          <a:prstGeom prst="rect">
            <a:avLst/>
          </a:prstGeom>
          <a:noFill/>
        </p:spPr>
        <p:txBody>
          <a:bodyPr wrap="none" rtlCol="0">
            <a:spAutoFit/>
          </a:bodyPr>
          <a:lstStyle/>
          <a:p>
            <a:r>
              <a:rPr kumimoji="1" lang="ja-JP" altLang="en-US" sz="1400" b="1" i="1" dirty="0" smtClean="0">
                <a:latin typeface="メイリオ" panose="020B0604030504040204" pitchFamily="50" charset="-128"/>
                <a:ea typeface="メイリオ" panose="020B0604030504040204" pitchFamily="50" charset="-128"/>
                <a:cs typeface="メイリオ" panose="020B0604030504040204" pitchFamily="50" charset="-128"/>
              </a:rPr>
              <a:t>講座プログラム</a:t>
            </a:r>
            <a:endParaRPr kumimoji="1" lang="ja-JP" altLang="en-US" sz="1400" b="1" i="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297363364"/>
              </p:ext>
            </p:extLst>
          </p:nvPr>
        </p:nvGraphicFramePr>
        <p:xfrm>
          <a:off x="151810" y="392959"/>
          <a:ext cx="6552728" cy="4530577"/>
        </p:xfrm>
        <a:graphic>
          <a:graphicData uri="http://schemas.openxmlformats.org/drawingml/2006/table">
            <a:tbl>
              <a:tblPr firstRow="1" firstCol="1" bandRow="1">
                <a:tableStyleId>{8799B23B-EC83-4686-B30A-512413B5E67A}</a:tableStyleId>
              </a:tblPr>
              <a:tblGrid>
                <a:gridCol w="576064"/>
                <a:gridCol w="1368152"/>
                <a:gridCol w="4608512"/>
              </a:tblGrid>
              <a:tr h="257234">
                <a:tc>
                  <a:txBody>
                    <a:bodyPr/>
                    <a:lstStyle/>
                    <a:p>
                      <a:pPr marR="28575" algn="ctr">
                        <a:spcAft>
                          <a:spcPts val="0"/>
                        </a:spcAft>
                      </a:pPr>
                      <a:r>
                        <a:rPr lang="en-US" sz="1100" kern="100" dirty="0">
                          <a:effectLst/>
                        </a:rPr>
                        <a:t> </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tc>
                <a:tc>
                  <a:txBody>
                    <a:bodyPr/>
                    <a:lstStyle/>
                    <a:p>
                      <a:pPr marR="28575" algn="ctr">
                        <a:spcAft>
                          <a:spcPts val="0"/>
                        </a:spcAft>
                      </a:pPr>
                      <a:r>
                        <a:rPr lang="ja-JP" sz="1100" kern="100" dirty="0">
                          <a:effectLst/>
                        </a:rPr>
                        <a:t>日程</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R="28575" algn="ctr">
                        <a:spcAft>
                          <a:spcPts val="0"/>
                        </a:spcAft>
                      </a:pPr>
                      <a:r>
                        <a:rPr lang="ja-JP" sz="1100" kern="100" dirty="0">
                          <a:effectLst/>
                        </a:rPr>
                        <a:t>カリキュラム（案）</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692421">
                <a:tc>
                  <a:txBody>
                    <a:bodyPr/>
                    <a:lstStyle/>
                    <a:p>
                      <a:pPr marR="28575" algn="ctr">
                        <a:spcAft>
                          <a:spcPts val="0"/>
                        </a:spcAft>
                      </a:pPr>
                      <a:r>
                        <a:rPr lang="ja-JP" sz="1100" kern="100" dirty="0" smtClean="0">
                          <a:effectLst/>
                        </a:rPr>
                        <a:t>第１回</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R="28575" indent="89535" algn="ctr">
                        <a:spcAft>
                          <a:spcPts val="0"/>
                        </a:spcAft>
                      </a:pPr>
                      <a:r>
                        <a:rPr lang="en-US" altLang="ja-JP" sz="1100" kern="0" dirty="0" smtClean="0">
                          <a:effectLst/>
                        </a:rPr>
                        <a:t>7</a:t>
                      </a:r>
                      <a:r>
                        <a:rPr lang="ja-JP" sz="1100" kern="0" dirty="0" smtClean="0">
                          <a:effectLst/>
                        </a:rPr>
                        <a:t>月</a:t>
                      </a:r>
                      <a:r>
                        <a:rPr lang="en-US" altLang="ja-JP" sz="1100" kern="0" dirty="0" smtClean="0">
                          <a:effectLst/>
                        </a:rPr>
                        <a:t>22</a:t>
                      </a:r>
                      <a:r>
                        <a:rPr lang="ja-JP" sz="1100" kern="0" dirty="0" smtClean="0">
                          <a:effectLst/>
                        </a:rPr>
                        <a:t>日（</a:t>
                      </a:r>
                      <a:r>
                        <a:rPr lang="ja-JP" altLang="en-US" sz="1100" kern="0" dirty="0" smtClean="0">
                          <a:effectLst/>
                        </a:rPr>
                        <a:t>金</a:t>
                      </a:r>
                      <a:r>
                        <a:rPr lang="ja-JP" sz="1100" kern="0" dirty="0" smtClean="0">
                          <a:effectLst/>
                        </a:rPr>
                        <a:t>）</a:t>
                      </a:r>
                      <a:endParaRPr lang="en-US" altLang="ja-JP" sz="1100" kern="0" dirty="0" smtClean="0">
                        <a:effectLst/>
                      </a:endParaRPr>
                    </a:p>
                    <a:p>
                      <a:pPr marR="28575" indent="89535" algn="ctr">
                        <a:spcAft>
                          <a:spcPts val="0"/>
                        </a:spcAft>
                      </a:pPr>
                      <a:r>
                        <a:rPr lang="en-US" altLang="ja-JP" sz="1100" kern="0" dirty="0" smtClean="0">
                          <a:solidFill>
                            <a:schemeClr val="tx1"/>
                          </a:solidFill>
                          <a:effectLst/>
                        </a:rPr>
                        <a:t>9:30</a:t>
                      </a:r>
                      <a:r>
                        <a:rPr lang="ja-JP" altLang="en-US" sz="1100" kern="0" dirty="0" smtClean="0">
                          <a:solidFill>
                            <a:schemeClr val="tx1"/>
                          </a:solidFill>
                          <a:effectLst/>
                        </a:rPr>
                        <a:t>～</a:t>
                      </a:r>
                      <a:r>
                        <a:rPr lang="en-US" altLang="ja-JP" sz="1100" kern="0" dirty="0" smtClean="0">
                          <a:solidFill>
                            <a:schemeClr val="tx1"/>
                          </a:solidFill>
                          <a:effectLst/>
                        </a:rPr>
                        <a:t>16:00</a:t>
                      </a:r>
                    </a:p>
                    <a:p>
                      <a:pPr marR="28575" indent="89535" algn="ctr">
                        <a:spcAft>
                          <a:spcPts val="0"/>
                        </a:spcAft>
                      </a:pPr>
                      <a:r>
                        <a:rPr lang="ja-JP" altLang="en-US" sz="1100" kern="0" dirty="0" smtClean="0">
                          <a:effectLst/>
                        </a:rPr>
                        <a:t>津市（県庁付近）</a:t>
                      </a:r>
                      <a:endParaRPr lang="ja-JP" sz="1100" b="1" kern="100" dirty="0">
                        <a:solidFill>
                          <a:srgbClr val="00206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171450" marR="28575"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ja-JP" altLang="en-US" sz="1100" b="1" u="none" kern="100" dirty="0" smtClean="0">
                          <a:solidFill>
                            <a:srgbClr val="002060"/>
                          </a:solidFill>
                          <a:effectLst/>
                        </a:rPr>
                        <a:t>「</a:t>
                      </a:r>
                      <a:r>
                        <a:rPr lang="ja-JP" altLang="ja-JP" sz="1100" b="1" u="none" kern="100" dirty="0" smtClean="0">
                          <a:solidFill>
                            <a:srgbClr val="002060"/>
                          </a:solidFill>
                          <a:effectLst/>
                        </a:rPr>
                        <a:t>都市農村交流ビジネスモデル</a:t>
                      </a:r>
                      <a:r>
                        <a:rPr lang="ja-JP" altLang="en-US" sz="1100" b="1" u="none" kern="100" smtClean="0">
                          <a:solidFill>
                            <a:srgbClr val="002060"/>
                          </a:solidFill>
                          <a:effectLst/>
                        </a:rPr>
                        <a:t>の考え方」</a:t>
                      </a:r>
                      <a:r>
                        <a:rPr lang="ja-JP" altLang="en-US" sz="1100" b="1" u="none" kern="100" dirty="0" smtClean="0">
                          <a:solidFill>
                            <a:srgbClr val="002060"/>
                          </a:solidFill>
                          <a:effectLst/>
                        </a:rPr>
                        <a:t>（講義・ワークショップ）</a:t>
                      </a:r>
                      <a:endParaRPr lang="en-US" altLang="ja-JP" sz="1100" b="1" u="none" kern="100" dirty="0" smtClean="0">
                        <a:solidFill>
                          <a:srgbClr val="002060"/>
                        </a:solidFill>
                        <a:effectLst/>
                      </a:endParaRPr>
                    </a:p>
                    <a:p>
                      <a:pPr marL="0" marR="28575"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smtClean="0">
                          <a:effectLst/>
                        </a:rPr>
                        <a:t>　講師が実践する地域資源を活用したビジネスの取組紹介と我が国における農山漁村ビジネスの可能性を学びます。</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754381">
                <a:tc>
                  <a:txBody>
                    <a:bodyPr/>
                    <a:lstStyle/>
                    <a:p>
                      <a:pPr marR="28575" algn="ctr">
                        <a:spcAft>
                          <a:spcPts val="0"/>
                        </a:spcAft>
                      </a:pPr>
                      <a:r>
                        <a:rPr lang="ja-JP" sz="1100" kern="100" dirty="0">
                          <a:effectLst/>
                        </a:rPr>
                        <a:t>第２回</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R="28575" algn="ctr">
                        <a:spcAft>
                          <a:spcPts val="0"/>
                        </a:spcAft>
                      </a:pPr>
                      <a:r>
                        <a:rPr lang="en-US" altLang="ja-JP" sz="1100" kern="0" dirty="0" smtClean="0">
                          <a:effectLst/>
                        </a:rPr>
                        <a:t>8</a:t>
                      </a:r>
                      <a:r>
                        <a:rPr lang="ja-JP" altLang="ja-JP" sz="1100" kern="0" dirty="0" smtClean="0">
                          <a:effectLst/>
                        </a:rPr>
                        <a:t>月</a:t>
                      </a:r>
                      <a:r>
                        <a:rPr lang="en-US" altLang="ja-JP" sz="1100" kern="0" dirty="0" smtClean="0">
                          <a:effectLst/>
                        </a:rPr>
                        <a:t>25</a:t>
                      </a:r>
                      <a:r>
                        <a:rPr lang="ja-JP" altLang="ja-JP" sz="1100" kern="0" dirty="0" smtClean="0">
                          <a:effectLst/>
                        </a:rPr>
                        <a:t>日（</a:t>
                      </a:r>
                      <a:r>
                        <a:rPr lang="ja-JP" altLang="en-US" sz="1100" kern="0" dirty="0" smtClean="0">
                          <a:effectLst/>
                        </a:rPr>
                        <a:t>木</a:t>
                      </a:r>
                      <a:r>
                        <a:rPr lang="ja-JP" altLang="ja-JP" sz="1100" kern="0" dirty="0" smtClean="0">
                          <a:effectLst/>
                        </a:rPr>
                        <a:t>）</a:t>
                      </a:r>
                      <a:endParaRPr lang="en-US" altLang="ja-JP" sz="1100" kern="0" dirty="0" smtClean="0">
                        <a:effectLst/>
                      </a:endParaRPr>
                    </a:p>
                    <a:p>
                      <a:pPr marR="28575" algn="ctr">
                        <a:spcAft>
                          <a:spcPts val="0"/>
                        </a:spcAft>
                      </a:pPr>
                      <a:r>
                        <a:rPr lang="en-US" altLang="ja-JP" sz="1100" u="none" kern="0" dirty="0" smtClean="0">
                          <a:effectLst/>
                        </a:rPr>
                        <a:t>9:30</a:t>
                      </a:r>
                      <a:r>
                        <a:rPr lang="ja-JP" altLang="en-US" sz="1100" u="none" kern="0" dirty="0" smtClean="0">
                          <a:effectLst/>
                        </a:rPr>
                        <a:t>～</a:t>
                      </a:r>
                      <a:r>
                        <a:rPr lang="en-US" altLang="ja-JP" sz="1100" u="none" kern="0" dirty="0" smtClean="0">
                          <a:effectLst/>
                        </a:rPr>
                        <a:t>16:00</a:t>
                      </a:r>
                      <a:endParaRPr lang="en-US" altLang="ja-JP" sz="1100" u="none" kern="100" dirty="0" smtClean="0">
                        <a:effectLst/>
                      </a:endParaRPr>
                    </a:p>
                    <a:p>
                      <a:pPr marL="0" marR="28575" lvl="0" indent="0" algn="ctr" defTabSz="914400" rtl="0" eaLnBrk="1" fontAlgn="auto" latinLnBrk="0" hangingPunct="1">
                        <a:lnSpc>
                          <a:spcPct val="100000"/>
                        </a:lnSpc>
                        <a:spcBef>
                          <a:spcPts val="0"/>
                        </a:spcBef>
                        <a:spcAft>
                          <a:spcPts val="0"/>
                        </a:spcAft>
                        <a:buClrTx/>
                        <a:buSzTx/>
                        <a:buFontTx/>
                        <a:buNone/>
                        <a:tabLst/>
                        <a:defRPr/>
                      </a:pPr>
                      <a:r>
                        <a:rPr lang="ja-JP" altLang="en-US" sz="1100" u="none" kern="100" dirty="0" smtClean="0">
                          <a:effectLst/>
                        </a:rPr>
                        <a:t>（場所未定）</a:t>
                      </a:r>
                      <a:endParaRPr lang="ja-JP" altLang="ja-JP" sz="1100" b="1" u="none" kern="100" dirty="0" smtClean="0">
                        <a:solidFill>
                          <a:srgbClr val="00206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171450" marR="28575" indent="-171450" algn="just">
                        <a:spcAft>
                          <a:spcPts val="0"/>
                        </a:spcAft>
                        <a:buFont typeface="Wingdings" panose="05000000000000000000" pitchFamily="2" charset="2"/>
                        <a:buChar char="n"/>
                      </a:pPr>
                      <a:r>
                        <a:rPr lang="ja-JP" altLang="en-US" sz="1100" b="1" u="none" kern="100" dirty="0" smtClean="0">
                          <a:solidFill>
                            <a:srgbClr val="002060"/>
                          </a:solidFill>
                          <a:effectLst/>
                        </a:rPr>
                        <a:t>「地域資源の捉え方」（講義・ワークショップ）</a:t>
                      </a:r>
                      <a:endParaRPr lang="en-US" altLang="ja-JP" sz="1100" b="1" u="none" kern="100" dirty="0" smtClean="0">
                        <a:solidFill>
                          <a:srgbClr val="002060"/>
                        </a:solidFill>
                        <a:effectLst/>
                      </a:endParaRPr>
                    </a:p>
                    <a:p>
                      <a:pPr marR="28575" algn="just">
                        <a:spcAft>
                          <a:spcPts val="0"/>
                        </a:spcAft>
                      </a:pPr>
                      <a:r>
                        <a:rPr lang="ja-JP" altLang="en-US" sz="1100" u="none" kern="100" dirty="0" smtClean="0">
                          <a:effectLst/>
                        </a:rPr>
                        <a:t>　農山漁村ビジネスの展開における地域資源の捉え方のポイントについて学びます。</a:t>
                      </a:r>
                      <a:endParaRPr lang="en-US" altLang="ja-JP" sz="1100" u="none" kern="100" dirty="0" smtClean="0">
                        <a:effectLst/>
                      </a:endParaRPr>
                    </a:p>
                    <a:p>
                      <a:pPr marL="171450" marR="28575"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100" b="1" i="0" u="none" strike="noStrike" kern="100" cap="none" spc="0" normalizeH="0" baseline="0" noProof="0" dirty="0" smtClean="0">
                          <a:ln>
                            <a:noFill/>
                          </a:ln>
                          <a:solidFill>
                            <a:srgbClr val="002060"/>
                          </a:solidFill>
                          <a:effectLst/>
                          <a:uLnTx/>
                          <a:uFillTx/>
                          <a:latin typeface="+mn-lt"/>
                          <a:ea typeface="+mn-ea"/>
                          <a:cs typeface="+mn-cs"/>
                        </a:rPr>
                        <a:t>現地で学ぶフィールドワーク①</a:t>
                      </a:r>
                    </a:p>
                    <a:p>
                      <a:pPr marL="0" marR="28575"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mn-lt"/>
                          <a:ea typeface="+mn-ea"/>
                          <a:cs typeface="+mn-cs"/>
                        </a:rPr>
                        <a:t>　講座修了生が活動している現地を訪問し、実践方法を学びます。</a:t>
                      </a:r>
                    </a:p>
                  </a:txBody>
                  <a:tcPr marL="68580" marR="68580" marT="0" marB="0" anchor="ctr"/>
                </a:tc>
              </a:tr>
              <a:tr h="584404">
                <a:tc>
                  <a:txBody>
                    <a:bodyPr/>
                    <a:lstStyle/>
                    <a:p>
                      <a:pPr marR="28575" algn="ctr">
                        <a:spcAft>
                          <a:spcPts val="0"/>
                        </a:spcAft>
                      </a:pPr>
                      <a:r>
                        <a:rPr lang="ja-JP" sz="1100" kern="100" dirty="0">
                          <a:effectLst/>
                        </a:rPr>
                        <a:t>第３回</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R="28575" indent="89535" algn="ctr">
                        <a:spcAft>
                          <a:spcPts val="0"/>
                        </a:spcAft>
                      </a:pPr>
                      <a:r>
                        <a:rPr lang="en-US" altLang="ja-JP" sz="1100" u="none" kern="0" dirty="0" smtClean="0">
                          <a:effectLst/>
                        </a:rPr>
                        <a:t>10</a:t>
                      </a:r>
                      <a:r>
                        <a:rPr lang="ja-JP" altLang="ja-JP" sz="1100" u="none" kern="0" dirty="0" smtClean="0">
                          <a:effectLst/>
                        </a:rPr>
                        <a:t>月</a:t>
                      </a:r>
                      <a:r>
                        <a:rPr lang="en-US" altLang="ja-JP" sz="1100" u="none" kern="0" dirty="0" smtClean="0">
                          <a:effectLst/>
                        </a:rPr>
                        <a:t>6</a:t>
                      </a:r>
                      <a:r>
                        <a:rPr lang="ja-JP" altLang="ja-JP" sz="1100" u="none" kern="0" dirty="0" smtClean="0">
                          <a:effectLst/>
                        </a:rPr>
                        <a:t>日（</a:t>
                      </a:r>
                      <a:r>
                        <a:rPr lang="ja-JP" altLang="en-US" sz="1100" u="none" kern="0" dirty="0" smtClean="0">
                          <a:effectLst/>
                        </a:rPr>
                        <a:t>木）</a:t>
                      </a:r>
                      <a:r>
                        <a:rPr lang="en-US" altLang="ja-JP" sz="1100" u="none" kern="0" dirty="0" smtClean="0">
                          <a:effectLst/>
                        </a:rPr>
                        <a:t>13:00</a:t>
                      </a:r>
                      <a:r>
                        <a:rPr lang="ja-JP" altLang="en-US" sz="1100" u="none" kern="0" dirty="0" smtClean="0">
                          <a:effectLst/>
                        </a:rPr>
                        <a:t>～</a:t>
                      </a:r>
                      <a:r>
                        <a:rPr lang="en-US" altLang="ja-JP" sz="1100" u="none" kern="0" dirty="0" smtClean="0">
                          <a:effectLst/>
                        </a:rPr>
                        <a:t>7</a:t>
                      </a:r>
                      <a:r>
                        <a:rPr lang="ja-JP" altLang="en-US" sz="1100" u="none" kern="0" dirty="0" smtClean="0">
                          <a:effectLst/>
                        </a:rPr>
                        <a:t>日（金）</a:t>
                      </a:r>
                      <a:r>
                        <a:rPr lang="en-US" altLang="ja-JP" sz="1100" u="none" kern="0" dirty="0" smtClean="0">
                          <a:effectLst/>
                        </a:rPr>
                        <a:t>12:00</a:t>
                      </a:r>
                    </a:p>
                    <a:p>
                      <a:pPr marR="28575" indent="89535" algn="ctr">
                        <a:spcAft>
                          <a:spcPts val="0"/>
                        </a:spcAft>
                      </a:pPr>
                      <a:r>
                        <a:rPr lang="ja-JP" altLang="en-US" sz="1100" u="none" kern="100" dirty="0" smtClean="0">
                          <a:effectLst/>
                        </a:rPr>
                        <a:t>現地（場所未定）</a:t>
                      </a:r>
                      <a:endParaRPr lang="en-US" altLang="ja-JP" sz="1100" u="none" kern="0" dirty="0" smtClean="0">
                        <a:effectLst/>
                      </a:endParaRPr>
                    </a:p>
                  </a:txBody>
                  <a:tcPr marL="68580" marR="68580" marT="0" marB="0" anchor="ctr"/>
                </a:tc>
                <a:tc>
                  <a:txBody>
                    <a:bodyPr/>
                    <a:lstStyle/>
                    <a:p>
                      <a:pPr marL="171450" marR="28575" indent="-171450" algn="just">
                        <a:spcAft>
                          <a:spcPts val="0"/>
                        </a:spcAft>
                        <a:buFont typeface="Wingdings" panose="05000000000000000000" pitchFamily="2" charset="2"/>
                        <a:buChar char="n"/>
                      </a:pPr>
                      <a:r>
                        <a:rPr lang="ja-JP" altLang="en-US" sz="1100" b="1" kern="0" dirty="0" smtClean="0">
                          <a:solidFill>
                            <a:srgbClr val="002060"/>
                          </a:solidFill>
                          <a:effectLst/>
                        </a:rPr>
                        <a:t>「都市のニーズの捉え方」（講義・ワークショップ）</a:t>
                      </a:r>
                      <a:endParaRPr lang="en-US" altLang="ja-JP" sz="1100" b="1" kern="0" dirty="0" smtClean="0">
                        <a:solidFill>
                          <a:srgbClr val="002060"/>
                        </a:solidFill>
                        <a:effectLst/>
                      </a:endParaRPr>
                    </a:p>
                    <a:p>
                      <a:pPr marR="28575" algn="just">
                        <a:spcAft>
                          <a:spcPts val="0"/>
                        </a:spcAft>
                      </a:pPr>
                      <a:r>
                        <a:rPr lang="ja-JP" altLang="en-US" sz="1100" kern="0" dirty="0" smtClean="0">
                          <a:effectLst/>
                        </a:rPr>
                        <a:t>　農山漁村ビジネスを展開するうえで重要となる「都市のニーズの捉え方」について学びます。</a:t>
                      </a:r>
                      <a:endParaRPr lang="en-US" altLang="ja-JP" sz="1100" kern="0" dirty="0" smtClean="0">
                        <a:effectLst/>
                      </a:endParaRPr>
                    </a:p>
                    <a:p>
                      <a:pPr marL="171450" marR="28575"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100" b="1" i="0" u="none" strike="noStrike" kern="100" cap="none" spc="0" normalizeH="0" baseline="0" noProof="0" dirty="0" smtClean="0">
                          <a:ln>
                            <a:noFill/>
                          </a:ln>
                          <a:solidFill>
                            <a:srgbClr val="002060"/>
                          </a:solidFill>
                          <a:effectLst/>
                          <a:uLnTx/>
                          <a:uFillTx/>
                          <a:latin typeface="+mn-lt"/>
                          <a:ea typeface="+mn-ea"/>
                          <a:cs typeface="+mn-cs"/>
                        </a:rPr>
                        <a:t>現地で</a:t>
                      </a:r>
                      <a:r>
                        <a:rPr kumimoji="1" lang="ja-JP" altLang="en-US" sz="1100" b="1" i="0" u="none" strike="noStrike" kern="100" cap="none" spc="0" normalizeH="0" baseline="0" noProof="0" smtClean="0">
                          <a:ln>
                            <a:noFill/>
                          </a:ln>
                          <a:solidFill>
                            <a:srgbClr val="002060"/>
                          </a:solidFill>
                          <a:effectLst/>
                          <a:uLnTx/>
                          <a:uFillTx/>
                          <a:latin typeface="+mn-lt"/>
                          <a:ea typeface="+mn-ea"/>
                          <a:cs typeface="+mn-cs"/>
                        </a:rPr>
                        <a:t>学ぶフィールドワーク②</a:t>
                      </a:r>
                      <a:endParaRPr kumimoji="1" lang="ja-JP" altLang="en-US" sz="1100" b="1" i="0" u="none" strike="noStrike" kern="100" cap="none" spc="0" normalizeH="0" baseline="0" noProof="0" dirty="0" smtClean="0">
                        <a:ln>
                          <a:noFill/>
                        </a:ln>
                        <a:solidFill>
                          <a:srgbClr val="002060"/>
                        </a:solidFill>
                        <a:effectLst/>
                        <a:uLnTx/>
                        <a:uFillTx/>
                        <a:latin typeface="+mn-lt"/>
                        <a:ea typeface="+mn-ea"/>
                        <a:cs typeface="+mn-cs"/>
                      </a:endParaRPr>
                    </a:p>
                    <a:p>
                      <a:pPr marL="0" marR="28575"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mn-lt"/>
                          <a:ea typeface="+mn-ea"/>
                          <a:cs typeface="+mn-cs"/>
                        </a:rPr>
                        <a:t>　講座修了生が活動している現地を訪問し、実践方法を学びます。</a:t>
                      </a:r>
                      <a:endParaRPr lang="en-US" altLang="ja-JP" sz="1100" kern="0" dirty="0" smtClean="0">
                        <a:effectLst/>
                      </a:endParaRPr>
                    </a:p>
                  </a:txBody>
                  <a:tcPr marL="68580" marR="68580" marT="0" marB="0" anchor="ctr"/>
                </a:tc>
              </a:tr>
              <a:tr h="819630">
                <a:tc>
                  <a:txBody>
                    <a:bodyPr/>
                    <a:lstStyle/>
                    <a:p>
                      <a:pPr marR="28575" algn="ctr">
                        <a:spcAft>
                          <a:spcPts val="0"/>
                        </a:spcAft>
                      </a:pPr>
                      <a:r>
                        <a:rPr lang="ja-JP" sz="1100" kern="100" dirty="0">
                          <a:effectLst/>
                        </a:rPr>
                        <a:t>第４回</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0" marR="28575"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smtClean="0">
                          <a:ln>
                            <a:noFill/>
                          </a:ln>
                          <a:solidFill>
                            <a:prstClr val="black"/>
                          </a:solidFill>
                          <a:effectLst/>
                          <a:uLnTx/>
                          <a:uFillTx/>
                          <a:latin typeface="+mn-lt"/>
                          <a:ea typeface="+mn-ea"/>
                          <a:cs typeface="+mn-cs"/>
                        </a:rPr>
                        <a:t>11</a:t>
                      </a: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月</a:t>
                      </a:r>
                      <a:r>
                        <a:rPr kumimoji="1" lang="en-US" altLang="ja-JP" sz="1100" b="0" i="0" u="none" strike="noStrike" kern="0" cap="none" spc="0" normalizeH="0" baseline="0" noProof="0" dirty="0" smtClean="0">
                          <a:ln>
                            <a:noFill/>
                          </a:ln>
                          <a:solidFill>
                            <a:prstClr val="black"/>
                          </a:solidFill>
                          <a:effectLst/>
                          <a:uLnTx/>
                          <a:uFillTx/>
                          <a:latin typeface="+mn-lt"/>
                          <a:ea typeface="+mn-ea"/>
                          <a:cs typeface="+mn-cs"/>
                        </a:rPr>
                        <a:t>11</a:t>
                      </a: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日（金）</a:t>
                      </a:r>
                      <a:endParaRPr kumimoji="1" lang="en-US" altLang="ja-JP" sz="1100" b="0" i="0" u="none" strike="noStrike" kern="0" cap="none" spc="0" normalizeH="0" baseline="0" noProof="0" dirty="0" smtClean="0">
                        <a:ln>
                          <a:noFill/>
                        </a:ln>
                        <a:solidFill>
                          <a:prstClr val="black"/>
                        </a:solidFill>
                        <a:effectLst/>
                        <a:uLnTx/>
                        <a:uFillTx/>
                        <a:latin typeface="+mn-lt"/>
                        <a:ea typeface="+mn-ea"/>
                        <a:cs typeface="+mn-cs"/>
                      </a:endParaRPr>
                    </a:p>
                    <a:p>
                      <a:pPr marL="0" marR="28575"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smtClean="0">
                          <a:ln>
                            <a:noFill/>
                          </a:ln>
                          <a:solidFill>
                            <a:prstClr val="black"/>
                          </a:solidFill>
                          <a:effectLst/>
                          <a:uLnTx/>
                          <a:uFillTx/>
                          <a:latin typeface="+mn-lt"/>
                          <a:ea typeface="+mn-ea"/>
                          <a:cs typeface="+mn-cs"/>
                        </a:rPr>
                        <a:t>9:30</a:t>
                      </a: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a:t>
                      </a:r>
                      <a:r>
                        <a:rPr kumimoji="1" lang="en-US" altLang="ja-JP" sz="1100" b="0" i="0" u="none" strike="noStrike" kern="0" cap="none" spc="0" normalizeH="0" baseline="0" noProof="0" dirty="0" smtClean="0">
                          <a:ln>
                            <a:noFill/>
                          </a:ln>
                          <a:solidFill>
                            <a:prstClr val="black"/>
                          </a:solidFill>
                          <a:effectLst/>
                          <a:uLnTx/>
                          <a:uFillTx/>
                          <a:latin typeface="+mn-lt"/>
                          <a:ea typeface="+mn-ea"/>
                          <a:cs typeface="+mn-cs"/>
                        </a:rPr>
                        <a:t>16:00</a:t>
                      </a:r>
                      <a:endParaRPr kumimoji="1" lang="ja-JP" altLang="ja-JP" sz="1100" b="0" i="0" u="none" strike="noStrike" kern="100" cap="none" spc="0" normalizeH="0" baseline="0" noProof="0" dirty="0" smtClean="0">
                        <a:ln>
                          <a:noFill/>
                        </a:ln>
                        <a:solidFill>
                          <a:prstClr val="black"/>
                        </a:solidFill>
                        <a:effectLst/>
                        <a:uLnTx/>
                        <a:uFillTx/>
                        <a:latin typeface="+mn-lt"/>
                        <a:ea typeface="+mn-ea"/>
                        <a:cs typeface="+mn-cs"/>
                      </a:endParaRPr>
                    </a:p>
                    <a:p>
                      <a:pPr marL="0" marR="28575"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津市（県庁付近）</a:t>
                      </a:r>
                      <a:endPar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171450" marR="28575"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ja-JP" altLang="en-US" sz="1100" b="1" kern="100" dirty="0" smtClean="0">
                          <a:solidFill>
                            <a:srgbClr val="002060"/>
                          </a:solidFill>
                          <a:effectLst/>
                        </a:rPr>
                        <a:t>「</a:t>
                      </a:r>
                      <a:r>
                        <a:rPr lang="ja-JP" altLang="ja-JP" sz="1100" b="1" kern="100" dirty="0" smtClean="0">
                          <a:solidFill>
                            <a:srgbClr val="002060"/>
                          </a:solidFill>
                          <a:effectLst/>
                        </a:rPr>
                        <a:t>ビジネスモデル設計</a:t>
                      </a:r>
                      <a:r>
                        <a:rPr lang="ja-JP" altLang="en-US" sz="1100" b="1" kern="100" dirty="0" smtClean="0">
                          <a:solidFill>
                            <a:srgbClr val="002060"/>
                          </a:solidFill>
                          <a:effectLst/>
                        </a:rPr>
                        <a:t>」</a:t>
                      </a:r>
                      <a:r>
                        <a:rPr lang="ja-JP" altLang="en-US" sz="1100" b="1" u="none" kern="100" dirty="0" smtClean="0">
                          <a:solidFill>
                            <a:srgbClr val="002060"/>
                          </a:solidFill>
                          <a:effectLst/>
                        </a:rPr>
                        <a:t>（講義・ワークショップ）</a:t>
                      </a:r>
                      <a:endParaRPr lang="en-US" altLang="ja-JP" sz="1100" b="1" u="none" kern="100" dirty="0" smtClean="0">
                        <a:solidFill>
                          <a:srgbClr val="002060"/>
                        </a:solidFill>
                        <a:effectLst/>
                      </a:endParaRPr>
                    </a:p>
                    <a:p>
                      <a:pPr marR="28575" algn="just">
                        <a:spcAft>
                          <a:spcPts val="0"/>
                        </a:spcAft>
                      </a:pPr>
                      <a:r>
                        <a:rPr lang="ja-JP" altLang="en-US" sz="1100" kern="100" dirty="0" smtClean="0">
                          <a:effectLst/>
                        </a:rPr>
                        <a:t>　地域資源と都市のニーズを結びつけて、実践可能なビジネスプランを策定するための基礎について学びます。</a:t>
                      </a:r>
                      <a:endParaRPr lang="en-US" altLang="ja-JP" sz="1100" kern="100" dirty="0" smtClean="0">
                        <a:effectLst/>
                      </a:endParaRPr>
                    </a:p>
                  </a:txBody>
                  <a:tcPr marL="68580" marR="68580" marT="0" marB="0" anchor="ctr"/>
                </a:tc>
              </a:tr>
              <a:tr h="515757">
                <a:tc>
                  <a:txBody>
                    <a:bodyPr/>
                    <a:lstStyle/>
                    <a:p>
                      <a:pPr marR="28575" algn="ctr">
                        <a:spcAft>
                          <a:spcPts val="0"/>
                        </a:spcAft>
                      </a:pPr>
                      <a:r>
                        <a:rPr lang="ja-JP" sz="1100" kern="100" dirty="0">
                          <a:effectLst/>
                        </a:rPr>
                        <a:t>第５回</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0" marR="28575" lvl="0" indent="89535"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smtClean="0">
                          <a:ln>
                            <a:noFill/>
                          </a:ln>
                          <a:solidFill>
                            <a:prstClr val="black"/>
                          </a:solidFill>
                          <a:effectLst/>
                          <a:uLnTx/>
                          <a:uFillTx/>
                          <a:latin typeface="+mn-lt"/>
                          <a:ea typeface="+mn-ea"/>
                          <a:cs typeface="+mn-cs"/>
                        </a:rPr>
                        <a:t>12</a:t>
                      </a: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月</a:t>
                      </a:r>
                      <a:r>
                        <a:rPr kumimoji="1" lang="en-US" altLang="ja-JP" sz="1100" b="0" i="0" u="none" strike="noStrike" kern="0" cap="none" spc="0" normalizeH="0" baseline="0" noProof="0" dirty="0" smtClean="0">
                          <a:ln>
                            <a:noFill/>
                          </a:ln>
                          <a:solidFill>
                            <a:prstClr val="black"/>
                          </a:solidFill>
                          <a:effectLst/>
                          <a:uLnTx/>
                          <a:uFillTx/>
                          <a:latin typeface="+mn-lt"/>
                          <a:ea typeface="+mn-ea"/>
                          <a:cs typeface="+mn-cs"/>
                        </a:rPr>
                        <a:t>20</a:t>
                      </a: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日（火）</a:t>
                      </a:r>
                      <a:endParaRPr kumimoji="1" lang="en-US" altLang="ja-JP" sz="1100" b="0" i="0" u="none" strike="noStrike" kern="0" cap="none" spc="0" normalizeH="0" baseline="0" noProof="0" dirty="0" smtClean="0">
                        <a:ln>
                          <a:noFill/>
                        </a:ln>
                        <a:solidFill>
                          <a:prstClr val="black"/>
                        </a:solidFill>
                        <a:effectLst/>
                        <a:uLnTx/>
                        <a:uFillTx/>
                        <a:latin typeface="+mn-lt"/>
                        <a:ea typeface="+mn-ea"/>
                        <a:cs typeface="+mn-cs"/>
                      </a:endParaRPr>
                    </a:p>
                    <a:p>
                      <a:pPr marL="0" marR="28575" lvl="0" indent="89535"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smtClean="0">
                          <a:ln>
                            <a:noFill/>
                          </a:ln>
                          <a:solidFill>
                            <a:prstClr val="black"/>
                          </a:solidFill>
                          <a:effectLst/>
                          <a:uLnTx/>
                          <a:uFillTx/>
                          <a:latin typeface="+mn-lt"/>
                          <a:ea typeface="+mn-ea"/>
                          <a:cs typeface="+mn-cs"/>
                        </a:rPr>
                        <a:t>9:30</a:t>
                      </a:r>
                      <a:r>
                        <a:rPr kumimoji="1" lang="ja-JP" altLang="en-US" sz="1100" b="0" i="0" u="none" strike="noStrike" kern="100" cap="none" spc="0" normalizeH="0" baseline="0" noProof="0" dirty="0" smtClean="0">
                          <a:ln>
                            <a:noFill/>
                          </a:ln>
                          <a:solidFill>
                            <a:prstClr val="black"/>
                          </a:solidFill>
                          <a:effectLst/>
                          <a:uLnTx/>
                          <a:uFillTx/>
                          <a:latin typeface="+mn-lt"/>
                          <a:ea typeface="+mn-ea"/>
                          <a:cs typeface="+mn-cs"/>
                        </a:rPr>
                        <a:t>～</a:t>
                      </a:r>
                      <a:r>
                        <a:rPr kumimoji="1" lang="en-US" altLang="ja-JP" sz="1100" b="0" i="0" u="none" strike="noStrike" kern="100" cap="none" spc="0" normalizeH="0" baseline="0" noProof="0" dirty="0" smtClean="0">
                          <a:ln>
                            <a:noFill/>
                          </a:ln>
                          <a:solidFill>
                            <a:prstClr val="black"/>
                          </a:solidFill>
                          <a:effectLst/>
                          <a:uLnTx/>
                          <a:uFillTx/>
                          <a:latin typeface="+mn-lt"/>
                          <a:ea typeface="+mn-ea"/>
                          <a:cs typeface="+mn-cs"/>
                        </a:rPr>
                        <a:t>16:00</a:t>
                      </a:r>
                    </a:p>
                    <a:p>
                      <a:pPr marL="0" marR="28575" lvl="0" indent="89535"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津市（県庁付近）</a:t>
                      </a:r>
                      <a:endPar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171450" marR="28575"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ja-JP" sz="1100" b="1" kern="0" spc="5" dirty="0" smtClean="0">
                          <a:solidFill>
                            <a:srgbClr val="002060"/>
                          </a:solidFill>
                          <a:effectLst/>
                        </a:rPr>
                        <a:t>計画</a:t>
                      </a:r>
                      <a:r>
                        <a:rPr lang="ja-JP" sz="1100" b="1" kern="0" spc="5" dirty="0">
                          <a:solidFill>
                            <a:srgbClr val="002060"/>
                          </a:solidFill>
                          <a:effectLst/>
                        </a:rPr>
                        <a:t>の立案・プレゼン</a:t>
                      </a:r>
                      <a:r>
                        <a:rPr lang="ja-JP" sz="1100" b="1" kern="0" spc="5" dirty="0" smtClean="0">
                          <a:solidFill>
                            <a:srgbClr val="002060"/>
                          </a:solidFill>
                          <a:effectLst/>
                        </a:rPr>
                        <a:t>方針</a:t>
                      </a:r>
                      <a:r>
                        <a:rPr lang="ja-JP" altLang="en-US" sz="1100" b="1" u="none" kern="100" dirty="0" smtClean="0">
                          <a:solidFill>
                            <a:srgbClr val="002060"/>
                          </a:solidFill>
                          <a:effectLst/>
                        </a:rPr>
                        <a:t>（講義・ワークショップ）</a:t>
                      </a:r>
                      <a:endParaRPr lang="en-US" altLang="ja-JP" sz="1100" b="1" u="none" kern="100" dirty="0" smtClean="0">
                        <a:solidFill>
                          <a:srgbClr val="002060"/>
                        </a:solidFill>
                        <a:effectLst/>
                      </a:endParaRPr>
                    </a:p>
                    <a:p>
                      <a:pPr marR="28575" algn="just">
                        <a:spcAft>
                          <a:spcPts val="0"/>
                        </a:spcAft>
                      </a:pPr>
                      <a:r>
                        <a:rPr lang="ja-JP" altLang="en-US" sz="1100" kern="0" spc="5" dirty="0" smtClean="0">
                          <a:effectLst/>
                        </a:rPr>
                        <a:t>　各自で策定したビジネスプランをブラッシュアップするため、受講生同士の意見交換やワークショップを行います。</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569135">
                <a:tc>
                  <a:txBody>
                    <a:bodyPr/>
                    <a:lstStyle/>
                    <a:p>
                      <a:pPr marR="28575" algn="ctr">
                        <a:spcAft>
                          <a:spcPts val="0"/>
                        </a:spcAft>
                      </a:pPr>
                      <a:r>
                        <a:rPr lang="ja-JP" sz="1100" kern="100" dirty="0">
                          <a:effectLst/>
                        </a:rPr>
                        <a:t>第６回</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0" marR="28575" lvl="0" indent="89535"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smtClean="0">
                          <a:ln>
                            <a:noFill/>
                          </a:ln>
                          <a:solidFill>
                            <a:prstClr val="black"/>
                          </a:solidFill>
                          <a:effectLst/>
                          <a:uLnTx/>
                          <a:uFillTx/>
                          <a:latin typeface="+mn-lt"/>
                          <a:ea typeface="+mn-ea"/>
                          <a:cs typeface="+mn-cs"/>
                        </a:rPr>
                        <a:t>1</a:t>
                      </a: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月</a:t>
                      </a:r>
                      <a:r>
                        <a:rPr kumimoji="1" lang="en-US" altLang="ja-JP" sz="1100" b="0" i="0" u="none" strike="noStrike" kern="0" cap="none" spc="0" normalizeH="0" baseline="0" noProof="0" dirty="0" smtClean="0">
                          <a:ln>
                            <a:noFill/>
                          </a:ln>
                          <a:solidFill>
                            <a:prstClr val="black"/>
                          </a:solidFill>
                          <a:effectLst/>
                          <a:uLnTx/>
                          <a:uFillTx/>
                          <a:latin typeface="+mn-lt"/>
                          <a:ea typeface="+mn-ea"/>
                          <a:cs typeface="+mn-cs"/>
                        </a:rPr>
                        <a:t>26</a:t>
                      </a: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日（木）</a:t>
                      </a:r>
                      <a:endParaRPr kumimoji="1" lang="en-US" altLang="ja-JP" sz="1100" b="0" i="0" u="none" strike="noStrike" kern="0" cap="none" spc="0" normalizeH="0" baseline="0" noProof="0" dirty="0" smtClean="0">
                        <a:ln>
                          <a:noFill/>
                        </a:ln>
                        <a:solidFill>
                          <a:prstClr val="black"/>
                        </a:solidFill>
                        <a:effectLst/>
                        <a:uLnTx/>
                        <a:uFillTx/>
                        <a:latin typeface="+mn-lt"/>
                        <a:ea typeface="+mn-ea"/>
                        <a:cs typeface="+mn-cs"/>
                      </a:endParaRPr>
                    </a:p>
                    <a:p>
                      <a:pPr marL="0" marR="28575" lvl="0" indent="89535"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smtClean="0">
                          <a:ln>
                            <a:noFill/>
                          </a:ln>
                          <a:solidFill>
                            <a:prstClr val="black"/>
                          </a:solidFill>
                          <a:effectLst/>
                          <a:uLnTx/>
                          <a:uFillTx/>
                          <a:latin typeface="+mn-lt"/>
                          <a:ea typeface="+mn-ea"/>
                          <a:cs typeface="+mn-cs"/>
                        </a:rPr>
                        <a:t>13:00</a:t>
                      </a:r>
                      <a:r>
                        <a:rPr kumimoji="1" lang="ja-JP" altLang="en-US" sz="1100" b="0" i="0" u="none" strike="noStrike" kern="100" cap="none" spc="0" normalizeH="0" baseline="0" noProof="0" dirty="0" smtClean="0">
                          <a:ln>
                            <a:noFill/>
                          </a:ln>
                          <a:solidFill>
                            <a:prstClr val="black"/>
                          </a:solidFill>
                          <a:effectLst/>
                          <a:uLnTx/>
                          <a:uFillTx/>
                          <a:latin typeface="+mn-lt"/>
                          <a:ea typeface="+mn-ea"/>
                          <a:cs typeface="+mn-cs"/>
                        </a:rPr>
                        <a:t>～</a:t>
                      </a:r>
                      <a:r>
                        <a:rPr kumimoji="1" lang="en-US" altLang="ja-JP" sz="1100" b="0" i="0" u="none" strike="noStrike" kern="100" cap="none" spc="0" normalizeH="0" baseline="0" noProof="0" dirty="0" smtClean="0">
                          <a:ln>
                            <a:noFill/>
                          </a:ln>
                          <a:solidFill>
                            <a:prstClr val="black"/>
                          </a:solidFill>
                          <a:effectLst/>
                          <a:uLnTx/>
                          <a:uFillTx/>
                          <a:latin typeface="+mn-lt"/>
                          <a:ea typeface="+mn-ea"/>
                          <a:cs typeface="+mn-cs"/>
                        </a:rPr>
                        <a:t>17:00</a:t>
                      </a:r>
                    </a:p>
                    <a:p>
                      <a:pPr marL="0" marR="28575" lvl="0" indent="89535"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prstClr val="black"/>
                          </a:solidFill>
                          <a:effectLst/>
                          <a:uLnTx/>
                          <a:uFillTx/>
                          <a:latin typeface="+mn-lt"/>
                          <a:ea typeface="+mn-ea"/>
                          <a:cs typeface="+mn-cs"/>
                        </a:rPr>
                        <a:t>津市（県庁付近）</a:t>
                      </a:r>
                      <a:endPar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marL="171450" marR="28575" indent="-171450" algn="just">
                        <a:spcAft>
                          <a:spcPts val="0"/>
                        </a:spcAft>
                        <a:buFont typeface="Wingdings" panose="05000000000000000000" pitchFamily="2" charset="2"/>
                        <a:buChar char="n"/>
                      </a:pPr>
                      <a:r>
                        <a:rPr lang="ja-JP" sz="1100" b="1" kern="100" dirty="0" smtClean="0">
                          <a:solidFill>
                            <a:srgbClr val="002060"/>
                          </a:solidFill>
                          <a:effectLst/>
                        </a:rPr>
                        <a:t>受講生</a:t>
                      </a:r>
                      <a:r>
                        <a:rPr lang="ja-JP" sz="1100" b="1" kern="100" dirty="0">
                          <a:solidFill>
                            <a:srgbClr val="002060"/>
                          </a:solidFill>
                          <a:effectLst/>
                        </a:rPr>
                        <a:t>同士のプレゼン</a:t>
                      </a:r>
                      <a:r>
                        <a:rPr lang="ja-JP" sz="1100" b="1" kern="100" dirty="0" smtClean="0">
                          <a:solidFill>
                            <a:srgbClr val="002060"/>
                          </a:solidFill>
                          <a:effectLst/>
                        </a:rPr>
                        <a:t>大会</a:t>
                      </a:r>
                      <a:endParaRPr lang="en-US" altLang="ja-JP" sz="1100" b="1" kern="100" dirty="0" smtClean="0">
                        <a:solidFill>
                          <a:srgbClr val="002060"/>
                        </a:solidFill>
                        <a:effectLst/>
                      </a:endParaRPr>
                    </a:p>
                    <a:p>
                      <a:pPr marR="28575" algn="just">
                        <a:spcAft>
                          <a:spcPts val="0"/>
                        </a:spcAft>
                      </a:pPr>
                      <a:r>
                        <a:rPr lang="ja-JP" altLang="en-US" sz="1100" kern="100" dirty="0" smtClean="0">
                          <a:effectLst/>
                        </a:rPr>
                        <a:t>　策定したビジネスプランの発表会を行います。全員で審査を行い最優秀者</a:t>
                      </a:r>
                      <a:r>
                        <a:rPr lang="en-US" altLang="ja-JP" sz="1100" kern="100" dirty="0" smtClean="0">
                          <a:effectLst/>
                        </a:rPr>
                        <a:t>1</a:t>
                      </a:r>
                      <a:r>
                        <a:rPr lang="ja-JP" altLang="en-US" sz="1100" kern="100" dirty="0" smtClean="0">
                          <a:effectLst/>
                        </a:rPr>
                        <a:t>名、優秀者</a:t>
                      </a:r>
                      <a:r>
                        <a:rPr lang="en-US" altLang="ja-JP" sz="1100" kern="100" dirty="0" smtClean="0">
                          <a:effectLst/>
                        </a:rPr>
                        <a:t>2</a:t>
                      </a:r>
                      <a:r>
                        <a:rPr lang="ja-JP" altLang="en-US" sz="1100" kern="100" dirty="0" smtClean="0">
                          <a:effectLst/>
                        </a:rPr>
                        <a:t>名が選ばれます。</a:t>
                      </a:r>
                      <a:endPar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
        <p:nvSpPr>
          <p:cNvPr id="6" name="テキスト ボックス 5"/>
          <p:cNvSpPr txBox="1"/>
          <p:nvPr/>
        </p:nvSpPr>
        <p:spPr>
          <a:xfrm>
            <a:off x="1507953" y="0"/>
            <a:ext cx="5177929" cy="415498"/>
          </a:xfrm>
          <a:prstGeom prst="rect">
            <a:avLst/>
          </a:prstGeom>
          <a:noFill/>
        </p:spPr>
        <p:txBody>
          <a:bodyPr wrap="square" rtlCol="0">
            <a:spAutoFit/>
          </a:bodyPr>
          <a:lstStyle/>
          <a:p>
            <a:r>
              <a:rPr kumimoji="1" lang="en-US" altLang="ja-JP" sz="1050" b="1" u="sng" dirty="0" smtClean="0">
                <a:solidFill>
                  <a:srgbClr val="FF0000"/>
                </a:solidFill>
              </a:rPr>
              <a:t>※</a:t>
            </a:r>
            <a:r>
              <a:rPr kumimoji="1" lang="ja-JP" altLang="en-US" sz="1050" b="1" u="sng" dirty="0" smtClean="0">
                <a:solidFill>
                  <a:srgbClr val="FF0000"/>
                </a:solidFill>
              </a:rPr>
              <a:t>新型コロナウイルス感染症の感染状況によっては、プログラム内容が変更・中止になる　　</a:t>
            </a:r>
            <a:endParaRPr kumimoji="1" lang="en-US" altLang="ja-JP" sz="1050" b="1" u="sng" dirty="0" smtClean="0">
              <a:solidFill>
                <a:srgbClr val="FF0000"/>
              </a:solidFill>
            </a:endParaRPr>
          </a:p>
          <a:p>
            <a:r>
              <a:rPr lang="ja-JP" altLang="en-US" sz="1050" b="1" u="sng" dirty="0">
                <a:solidFill>
                  <a:srgbClr val="FF0000"/>
                </a:solidFill>
              </a:rPr>
              <a:t>　 </a:t>
            </a:r>
            <a:r>
              <a:rPr kumimoji="1" lang="ja-JP" altLang="en-US" sz="1050" b="1" u="sng" dirty="0" smtClean="0">
                <a:solidFill>
                  <a:srgbClr val="FF0000"/>
                </a:solidFill>
              </a:rPr>
              <a:t>可能性があります。</a:t>
            </a:r>
            <a:endParaRPr kumimoji="1" lang="ja-JP" altLang="en-US" sz="1050" b="1" u="sng" dirty="0">
              <a:solidFill>
                <a:srgbClr val="FF0000"/>
              </a:solidFill>
            </a:endParaRPr>
          </a:p>
        </p:txBody>
      </p:sp>
      <p:sp>
        <p:nvSpPr>
          <p:cNvPr id="12" name="正方形/長方形 11"/>
          <p:cNvSpPr/>
          <p:nvPr/>
        </p:nvSpPr>
        <p:spPr>
          <a:xfrm>
            <a:off x="404664" y="6250195"/>
            <a:ext cx="998840" cy="230832"/>
          </a:xfrm>
          <a:prstGeom prst="rect">
            <a:avLst/>
          </a:prstGeom>
        </p:spPr>
        <p:txBody>
          <a:bodyPr wrap="square">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↑申し込み先</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72" y="5497878"/>
            <a:ext cx="692419" cy="692419"/>
          </a:xfrm>
          <a:prstGeom prst="rect">
            <a:avLst/>
          </a:prstGeom>
        </p:spPr>
      </p:pic>
    </p:spTree>
    <p:extLst>
      <p:ext uri="{BB962C8B-B14F-4D97-AF65-F5344CB8AC3E}">
        <p14:creationId xmlns:p14="http://schemas.microsoft.com/office/powerpoint/2010/main" val="4142689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415</Words>
  <Application>Microsoft Office PowerPoint</Application>
  <PresentationFormat>A4 210 x 297 mm</PresentationFormat>
  <Paragraphs>102</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HG丸ｺﾞｼｯｸM-PRO</vt:lpstr>
      <vt:lpstr>ＭＳ Ｐゴシック</vt:lpstr>
      <vt:lpstr>メイリオ</vt:lpstr>
      <vt:lpstr>Arial</vt:lpstr>
      <vt:lpstr>Calibri</vt:lpstr>
      <vt:lpstr>Wingdings</vt:lpstr>
      <vt:lpstr>Office ​​テーマ</vt:lpstr>
      <vt:lpstr>PowerPoint プレゼンテーション</vt:lpstr>
      <vt:lpstr>PowerPoint プレゼンテーション</vt:lpstr>
    </vt:vector>
  </TitlesOfParts>
  <Company>mieken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mieken</dc:creator>
  <cp:lastModifiedBy>長井 雄佑</cp:lastModifiedBy>
  <cp:revision>114</cp:revision>
  <cp:lastPrinted>2022-04-22T00:33:57Z</cp:lastPrinted>
  <dcterms:created xsi:type="dcterms:W3CDTF">2018-04-26T02:19:15Z</dcterms:created>
  <dcterms:modified xsi:type="dcterms:W3CDTF">2022-04-22T00:34:02Z</dcterms:modified>
</cp:coreProperties>
</file>