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4"/>
  </p:notesMasterIdLst>
  <p:sldIdLst>
    <p:sldId id="256" r:id="rId2"/>
    <p:sldId id="258"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3399"/>
    <a:srgbClr val="EAAE04"/>
    <a:srgbClr val="33CC33"/>
    <a:srgbClr val="00FF00"/>
    <a:srgbClr val="FFFF99"/>
    <a:srgbClr val="CCFF99"/>
    <a:srgbClr val="CCFFCC"/>
    <a:srgbClr val="FFCC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192" y="21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14" tIns="45706" rIns="91414"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14" tIns="45706" rIns="91414" bIns="45706" rtlCol="0"/>
          <a:lstStyle>
            <a:lvl1pPr algn="r">
              <a:defRPr sz="1200"/>
            </a:lvl1pPr>
          </a:lstStyle>
          <a:p>
            <a:fld id="{7BBB2149-450B-4F48-BF72-A7F5C9609206}" type="datetimeFigureOut">
              <a:rPr kumimoji="1" lang="ja-JP" altLang="en-US" smtClean="0"/>
              <a:t>2022/4/20</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14" tIns="45706" rIns="91414" bIns="45706"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14" tIns="45706" rIns="91414" bIns="4570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14" tIns="45706" rIns="91414"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14" tIns="45706" rIns="91414" bIns="45706" rtlCol="0" anchor="b"/>
          <a:lstStyle>
            <a:lvl1pPr algn="r">
              <a:defRPr sz="1200"/>
            </a:lvl1pPr>
          </a:lstStyle>
          <a:p>
            <a:fld id="{B95D39A2-E56A-4D3E-ADAD-21B9626E507E}" type="slidenum">
              <a:rPr kumimoji="1" lang="ja-JP" altLang="en-US" smtClean="0"/>
              <a:t>‹#›</a:t>
            </a:fld>
            <a:endParaRPr kumimoji="1" lang="ja-JP" altLang="en-US"/>
          </a:p>
        </p:txBody>
      </p:sp>
    </p:spTree>
    <p:extLst>
      <p:ext uri="{BB962C8B-B14F-4D97-AF65-F5344CB8AC3E}">
        <p14:creationId xmlns:p14="http://schemas.microsoft.com/office/powerpoint/2010/main" val="25816578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95D39A2-E56A-4D3E-ADAD-21B9626E507E}" type="slidenum">
              <a:rPr kumimoji="1" lang="ja-JP" altLang="en-US" smtClean="0"/>
              <a:t>1</a:t>
            </a:fld>
            <a:endParaRPr kumimoji="1" lang="ja-JP" altLang="en-US"/>
          </a:p>
        </p:txBody>
      </p:sp>
    </p:spTree>
    <p:extLst>
      <p:ext uri="{BB962C8B-B14F-4D97-AF65-F5344CB8AC3E}">
        <p14:creationId xmlns:p14="http://schemas.microsoft.com/office/powerpoint/2010/main" val="3535827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95D39A2-E56A-4D3E-ADAD-21B9626E507E}" type="slidenum">
              <a:rPr kumimoji="1" lang="ja-JP" altLang="en-US" smtClean="0"/>
              <a:t>2</a:t>
            </a:fld>
            <a:endParaRPr kumimoji="1" lang="ja-JP" altLang="en-US"/>
          </a:p>
        </p:txBody>
      </p:sp>
    </p:spTree>
    <p:extLst>
      <p:ext uri="{BB962C8B-B14F-4D97-AF65-F5344CB8AC3E}">
        <p14:creationId xmlns:p14="http://schemas.microsoft.com/office/powerpoint/2010/main" val="2849778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1232005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425190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212179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3401323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170459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2757695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2925912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1544988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12693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365069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F77C86C-606B-431D-946A-7FA74B3B68A8}" type="datetimeFigureOut">
              <a:rPr kumimoji="1" lang="ja-JP" altLang="en-US" smtClean="0"/>
              <a:t>2022/4/20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3815508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F77C86C-606B-431D-946A-7FA74B3B68A8}" type="datetimeFigureOut">
              <a:rPr kumimoji="1" lang="ja-JP" altLang="en-US" smtClean="0"/>
              <a:t>2022/4/20</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086D1409-9E84-4589-AFD0-0C1C756DB6FB}" type="slidenum">
              <a:rPr kumimoji="1" lang="ja-JP" altLang="en-US" smtClean="0"/>
              <a:t>‹#›</a:t>
            </a:fld>
            <a:endParaRPr kumimoji="1" lang="ja-JP" altLang="en-US"/>
          </a:p>
        </p:txBody>
      </p:sp>
    </p:spTree>
    <p:extLst>
      <p:ext uri="{BB962C8B-B14F-4D97-AF65-F5344CB8AC3E}">
        <p14:creationId xmlns:p14="http://schemas.microsoft.com/office/powerpoint/2010/main" val="1638550564"/>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260648" y="8234168"/>
            <a:ext cx="6393338" cy="1363230"/>
          </a:xfrm>
          <a:prstGeom prst="roundRect">
            <a:avLst>
              <a:gd name="adj" fmla="val 215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7" name="角丸四角形 6"/>
          <p:cNvSpPr/>
          <p:nvPr/>
        </p:nvSpPr>
        <p:spPr>
          <a:xfrm>
            <a:off x="218053" y="3985014"/>
            <a:ext cx="6408000" cy="2198776"/>
          </a:xfrm>
          <a:prstGeom prst="roundRect">
            <a:avLst>
              <a:gd name="adj" fmla="val 349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71" name="正方形/長方形 70"/>
          <p:cNvSpPr/>
          <p:nvPr/>
        </p:nvSpPr>
        <p:spPr>
          <a:xfrm>
            <a:off x="3491539" y="4053128"/>
            <a:ext cx="3060000" cy="2052000"/>
          </a:xfrm>
          <a:prstGeom prst="rect">
            <a:avLst/>
          </a:prstGeom>
          <a:solidFill>
            <a:srgbClr val="FFFF99">
              <a:alpha val="69804"/>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6" name="正方形/長方形 5"/>
          <p:cNvSpPr/>
          <p:nvPr/>
        </p:nvSpPr>
        <p:spPr>
          <a:xfrm>
            <a:off x="356951" y="4053128"/>
            <a:ext cx="3060000" cy="2052000"/>
          </a:xfrm>
          <a:prstGeom prst="rect">
            <a:avLst/>
          </a:prstGeom>
          <a:solidFill>
            <a:srgbClr val="FFFF99">
              <a:alpha val="69804"/>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 name="正方形/長方形 4"/>
          <p:cNvSpPr/>
          <p:nvPr/>
        </p:nvSpPr>
        <p:spPr>
          <a:xfrm>
            <a:off x="2587396" y="956739"/>
            <a:ext cx="4140000" cy="1938992"/>
          </a:xfrm>
          <a:prstGeom prst="rect">
            <a:avLst/>
          </a:prstGeom>
        </p:spPr>
        <p:txBody>
          <a:bodyPr wrap="square">
            <a:spAutoFit/>
          </a:bodyPr>
          <a:lstStyle/>
          <a:p>
            <a:pPr algn="just"/>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三重</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県では、</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農山</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漁村ビジネスを実践するために</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必要</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となる「</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都市</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のニーズの</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捉え方</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地域</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資源をどのように活かすの</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か</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等</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のノウハウを学ぶことが</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でき</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る</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全６回</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の連続</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講座</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を開催し</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ています</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この講座では、</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将来</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、農山漁村の資源を活用</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たビジネスを</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起業</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していく</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に役立つ</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能力</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を習得することができます</a:t>
            </a:r>
            <a:r>
              <a:rPr lang="ja-JP"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この度、講座の詳細についての説明会を県内</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か所で開催します。修了生から現在の取組についての報告もあります。興味のある方は、ぜひご参加ください。</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角丸四角形 64"/>
          <p:cNvSpPr/>
          <p:nvPr/>
        </p:nvSpPr>
        <p:spPr>
          <a:xfrm>
            <a:off x="242097" y="6260893"/>
            <a:ext cx="6383956" cy="1866297"/>
          </a:xfrm>
          <a:prstGeom prst="roundRect">
            <a:avLst>
              <a:gd name="adj" fmla="val 215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3" name="正方形/長方形 2"/>
          <p:cNvSpPr/>
          <p:nvPr/>
        </p:nvSpPr>
        <p:spPr>
          <a:xfrm>
            <a:off x="-74442" y="-102800"/>
            <a:ext cx="7031834" cy="95004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260648" y="33509"/>
            <a:ext cx="6340197" cy="892552"/>
          </a:xfrm>
          <a:prstGeom prst="rect">
            <a:avLst/>
          </a:prstGeom>
          <a:noFill/>
        </p:spPr>
        <p:txBody>
          <a:bodyPr wrap="none" rtlCol="0">
            <a:spAutoFit/>
          </a:bodyPr>
          <a:lstStyle/>
          <a:p>
            <a:r>
              <a:rPr lang="ja-JP"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rPr>
              <a:t>令和４年度　　　　　　　　　　　　　　　　</a:t>
            </a:r>
            <a:endParaRPr kumimoji="1" lang="en-US" altLang="ja-JP"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rPr>
              <a:t>農山漁村起業者養成講座　説明会</a:t>
            </a:r>
            <a:endParaRPr kumimoji="1" lang="ja-JP" alt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173699" y="3860462"/>
            <a:ext cx="1188000" cy="307777"/>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383569" y="4414256"/>
            <a:ext cx="2305439" cy="461665"/>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日時</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12"/>
          <p:cNvSpPr/>
          <p:nvPr/>
        </p:nvSpPr>
        <p:spPr>
          <a:xfrm>
            <a:off x="2707439" y="4374241"/>
            <a:ext cx="360000" cy="3600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rPr>
              <a:t>月</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900459" y="4783588"/>
            <a:ext cx="1483098" cy="307777"/>
          </a:xfrm>
          <a:prstGeom prst="rect">
            <a:avLst/>
          </a:prstGeom>
          <a:noFill/>
        </p:spPr>
        <p:txBody>
          <a:bodyPr wrap="none" rtlCol="0">
            <a:spAutoFit/>
          </a:bodyPr>
          <a:lstStyle/>
          <a:p>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０</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0</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6</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:00</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63188" y="4979126"/>
            <a:ext cx="2954655" cy="492443"/>
          </a:xfrm>
          <a:prstGeom prst="rect">
            <a:avLst/>
          </a:prstGeom>
          <a:noFill/>
        </p:spPr>
        <p:txBody>
          <a:bodyPr wrap="non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会場：</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三重県伊勢庁舎　４０５会議室</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（伊勢市勢田町６２８－２）</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187034" y="3893643"/>
            <a:ext cx="1082348" cy="307777"/>
          </a:xfrm>
          <a:prstGeom prst="rect">
            <a:avLst/>
          </a:prstGeom>
          <a:noFill/>
        </p:spPr>
        <p:txBody>
          <a:bodyPr wrap="none" rtlCol="0">
            <a:spAutoFit/>
          </a:bodyPr>
          <a:lstStyle/>
          <a:p>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日時・場所</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294391" y="6693205"/>
            <a:ext cx="2621230" cy="246221"/>
          </a:xfrm>
          <a:prstGeom prst="rect">
            <a:avLst/>
          </a:prstGeom>
          <a:noFill/>
        </p:spPr>
        <p:txBody>
          <a:bodyPr wrap="none" rtlCol="0">
            <a:spAutoFit/>
          </a:bodyPr>
          <a:lstStyle/>
          <a:p>
            <a:r>
              <a:rPr lang="ja-JP" altLang="en-US" sz="1000" dirty="0" smtClean="0">
                <a:latin typeface="メイリオ" panose="020B0604030504040204" pitchFamily="50" charset="-128"/>
                <a:ea typeface="メイリオ" panose="020B0604030504040204" pitchFamily="50" charset="-128"/>
              </a:rPr>
              <a:t>講座の概要、応募条件などを説明します。</a:t>
            </a:r>
            <a:endParaRPr lang="ja-JP" altLang="en-US" sz="1000" dirty="0">
              <a:latin typeface="メイリオ" panose="020B0604030504040204" pitchFamily="50" charset="-128"/>
              <a:ea typeface="メイリオ" panose="020B0604030504040204" pitchFamily="50" charset="-128"/>
            </a:endParaRPr>
          </a:p>
        </p:txBody>
      </p:sp>
      <p:sp>
        <p:nvSpPr>
          <p:cNvPr id="25" name="角丸四角形 24"/>
          <p:cNvSpPr/>
          <p:nvPr/>
        </p:nvSpPr>
        <p:spPr>
          <a:xfrm>
            <a:off x="187766" y="6207594"/>
            <a:ext cx="1188000" cy="307777"/>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230832" y="6243346"/>
            <a:ext cx="1082348" cy="307777"/>
          </a:xfrm>
          <a:prstGeom prst="rect">
            <a:avLst/>
          </a:prstGeom>
          <a:noFill/>
        </p:spPr>
        <p:txBody>
          <a:bodyPr wrap="non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プログラム</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246821" y="6499389"/>
            <a:ext cx="2659668" cy="276999"/>
          </a:xfrm>
          <a:prstGeom prst="rect">
            <a:avLst/>
          </a:prstGeom>
        </p:spPr>
        <p:txBody>
          <a:bodyPr wrap="square">
            <a:spAutoFit/>
          </a:bodyPr>
          <a:lstStyle/>
          <a:p>
            <a:r>
              <a:rPr lang="ja-JP" altLang="en-US" sz="1200" b="1"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１．県からの説明</a:t>
            </a:r>
            <a:r>
              <a:rPr lang="ja-JP" altLang="en-US" sz="1200" b="1"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１０分）</a:t>
            </a:r>
            <a:endParaRPr lang="en-US" altLang="ja-JP" sz="1200" b="1"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3554072" y="4416935"/>
            <a:ext cx="2305439" cy="461665"/>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日時：</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角丸四角形 37"/>
          <p:cNvSpPr/>
          <p:nvPr/>
        </p:nvSpPr>
        <p:spPr>
          <a:xfrm>
            <a:off x="5855426" y="4393131"/>
            <a:ext cx="360000" cy="3600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rPr>
              <a:t>火</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4073927" y="4806510"/>
            <a:ext cx="1415772" cy="307777"/>
          </a:xfrm>
          <a:prstGeom prst="rect">
            <a:avLst/>
          </a:prstGeom>
          <a:noFill/>
        </p:spPr>
        <p:txBody>
          <a:bodyPr wrap="none" rtlCol="0">
            <a:spAutoFit/>
          </a:bodyPr>
          <a:lstStyle/>
          <a:p>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10</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12:00</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3564824" y="5007642"/>
            <a:ext cx="3031599" cy="492443"/>
          </a:xfrm>
          <a:prstGeom prst="rect">
            <a:avLst/>
          </a:prstGeom>
          <a:noFill/>
        </p:spPr>
        <p:txBody>
          <a:bodyPr wrap="non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会場：</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三重県勤労者福祉会館　第２教室</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（津市栄町１－８９１（５階））</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3334655" y="4228111"/>
            <a:ext cx="1338828" cy="369332"/>
          </a:xfrm>
          <a:prstGeom prst="rect">
            <a:avLst/>
          </a:prstGeom>
          <a:noFill/>
        </p:spPr>
        <p:txBody>
          <a:bodyPr wrap="none" rtlCol="0">
            <a:spAutoFit/>
          </a:bodyPr>
          <a:lstStyle/>
          <a:p>
            <a:r>
              <a:rPr kumimoji="1" lang="en-US" altLang="ja-JP" b="1" dirty="0" smtClean="0">
                <a:solidFill>
                  <a:srgbClr val="002060"/>
                </a:solidFill>
                <a:latin typeface="メイリオ" panose="020B0604030504040204" pitchFamily="50" charset="-128"/>
                <a:ea typeface="メイリオ" panose="020B0604030504040204" pitchFamily="50" charset="-128"/>
              </a:rPr>
              <a:t>【</a:t>
            </a:r>
            <a:r>
              <a:rPr kumimoji="1" lang="ja-JP" altLang="en-US" b="1" dirty="0" smtClean="0">
                <a:solidFill>
                  <a:srgbClr val="002060"/>
                </a:solidFill>
                <a:latin typeface="メイリオ" panose="020B0604030504040204" pitchFamily="50" charset="-128"/>
                <a:ea typeface="メイリオ" panose="020B0604030504040204" pitchFamily="50" charset="-128"/>
              </a:rPr>
              <a:t>津会場</a:t>
            </a:r>
            <a:r>
              <a:rPr kumimoji="1" lang="en-US" altLang="ja-JP" b="1" dirty="0" smtClean="0">
                <a:solidFill>
                  <a:srgbClr val="002060"/>
                </a:solidFill>
                <a:latin typeface="メイリオ" panose="020B0604030504040204" pitchFamily="50" charset="-128"/>
                <a:ea typeface="メイリオ" panose="020B0604030504040204" pitchFamily="50" charset="-128"/>
              </a:rPr>
              <a:t>】</a:t>
            </a:r>
            <a:endParaRPr kumimoji="1" lang="ja-JP" altLang="en-US" b="1" dirty="0">
              <a:solidFill>
                <a:srgbClr val="002060"/>
              </a:solidFill>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62767" y="4232355"/>
            <a:ext cx="1569660" cy="369332"/>
          </a:xfrm>
          <a:prstGeom prst="rect">
            <a:avLst/>
          </a:prstGeom>
          <a:noFill/>
        </p:spPr>
        <p:txBody>
          <a:bodyPr wrap="none" rtlCol="0">
            <a:spAutoFit/>
          </a:bodyPr>
          <a:lstStyle/>
          <a:p>
            <a:r>
              <a:rPr kumimoji="1" lang="en-US" altLang="ja-JP" b="1" dirty="0" smtClean="0">
                <a:solidFill>
                  <a:srgbClr val="002060"/>
                </a:solidFill>
                <a:latin typeface="メイリオ" panose="020B0604030504040204" pitchFamily="50" charset="-128"/>
                <a:ea typeface="メイリオ" panose="020B0604030504040204" pitchFamily="50" charset="-128"/>
              </a:rPr>
              <a:t>【</a:t>
            </a:r>
            <a:r>
              <a:rPr lang="ja-JP" altLang="en-US" b="1" dirty="0">
                <a:solidFill>
                  <a:srgbClr val="002060"/>
                </a:solidFill>
                <a:latin typeface="メイリオ" panose="020B0604030504040204" pitchFamily="50" charset="-128"/>
                <a:ea typeface="メイリオ" panose="020B0604030504040204" pitchFamily="50" charset="-128"/>
              </a:rPr>
              <a:t>伊勢</a:t>
            </a:r>
            <a:r>
              <a:rPr kumimoji="1" lang="ja-JP" altLang="en-US" b="1" dirty="0" smtClean="0">
                <a:solidFill>
                  <a:srgbClr val="002060"/>
                </a:solidFill>
                <a:latin typeface="メイリオ" panose="020B0604030504040204" pitchFamily="50" charset="-128"/>
                <a:ea typeface="メイリオ" panose="020B0604030504040204" pitchFamily="50" charset="-128"/>
              </a:rPr>
              <a:t>会場</a:t>
            </a:r>
            <a:r>
              <a:rPr kumimoji="1" lang="en-US" altLang="ja-JP" b="1" dirty="0" smtClean="0">
                <a:solidFill>
                  <a:srgbClr val="002060"/>
                </a:solidFill>
                <a:latin typeface="メイリオ" panose="020B0604030504040204" pitchFamily="50" charset="-128"/>
                <a:ea typeface="メイリオ" panose="020B0604030504040204" pitchFamily="50" charset="-128"/>
              </a:rPr>
              <a:t>】</a:t>
            </a:r>
            <a:endParaRPr kumimoji="1" lang="ja-JP" altLang="en-US" b="1" dirty="0">
              <a:solidFill>
                <a:srgbClr val="002060"/>
              </a:solidFill>
              <a:latin typeface="メイリオ" panose="020B0604030504040204" pitchFamily="50" charset="-128"/>
              <a:ea typeface="メイリオ" panose="020B0604030504040204" pitchFamily="50" charset="-128"/>
            </a:endParaRPr>
          </a:p>
        </p:txBody>
      </p:sp>
      <p:sp>
        <p:nvSpPr>
          <p:cNvPr id="45" name="正方形/長方形 44"/>
          <p:cNvSpPr/>
          <p:nvPr/>
        </p:nvSpPr>
        <p:spPr>
          <a:xfrm>
            <a:off x="230832" y="7349770"/>
            <a:ext cx="4224781" cy="276999"/>
          </a:xfrm>
          <a:prstGeom prst="rect">
            <a:avLst/>
          </a:prstGeom>
        </p:spPr>
        <p:txBody>
          <a:bodyPr wrap="square">
            <a:spAutoFit/>
          </a:bodyPr>
          <a:lstStyle/>
          <a:p>
            <a:r>
              <a:rPr lang="ja-JP" altLang="en-US" sz="1200" b="1"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200" b="1"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．講座修了生からの報告（２０分）</a:t>
            </a:r>
            <a:endParaRPr lang="en-US" altLang="ja-JP" sz="1200" b="1"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242082" y="6852820"/>
            <a:ext cx="3526428" cy="276999"/>
          </a:xfrm>
          <a:prstGeom prst="rect">
            <a:avLst/>
          </a:prstGeom>
        </p:spPr>
        <p:txBody>
          <a:bodyPr wrap="square">
            <a:spAutoFit/>
          </a:bodyPr>
          <a:lstStyle/>
          <a:p>
            <a:r>
              <a:rPr lang="ja-JP" altLang="en-US" sz="1200" b="1"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200" b="1"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．講師からの説明（６０分）</a:t>
            </a:r>
            <a:endParaRPr lang="en-US" altLang="ja-JP" sz="1200" b="1"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205082" y="7702853"/>
            <a:ext cx="3195086" cy="276999"/>
          </a:xfrm>
          <a:prstGeom prst="rect">
            <a:avLst/>
          </a:prstGeom>
        </p:spPr>
        <p:txBody>
          <a:bodyPr wrap="square">
            <a:spAutoFit/>
          </a:bodyPr>
          <a:lstStyle/>
          <a:p>
            <a:r>
              <a:rPr lang="ja-JP" altLang="en-US" sz="1200" b="1"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４．質疑応答（２０分）</a:t>
            </a:r>
            <a:endParaRPr lang="en-US" altLang="ja-JP" sz="1200" b="1"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p:cNvSpPr txBox="1"/>
          <p:nvPr/>
        </p:nvSpPr>
        <p:spPr>
          <a:xfrm>
            <a:off x="283526" y="7548248"/>
            <a:ext cx="6075323" cy="246221"/>
          </a:xfrm>
          <a:prstGeom prst="rect">
            <a:avLst/>
          </a:prstGeom>
          <a:noFill/>
        </p:spPr>
        <p:txBody>
          <a:bodyPr wrap="square" rtlCol="0">
            <a:spAutoFit/>
          </a:bodyPr>
          <a:lstStyle/>
          <a:p>
            <a:r>
              <a:rPr lang="ja-JP" altLang="en-US" sz="1000" dirty="0" smtClean="0">
                <a:latin typeface="メイリオ" panose="020B0604030504040204" pitchFamily="50" charset="-128"/>
                <a:ea typeface="メイリオ" panose="020B0604030504040204" pitchFamily="50" charset="-128"/>
              </a:rPr>
              <a:t>講座修了生から、現在の取組紹介と講座を受講したきっかけ、講座から学んだことなどを報告します。</a:t>
            </a:r>
            <a:endParaRPr lang="ja-JP" altLang="en-US" sz="1000"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62110" y="7049436"/>
            <a:ext cx="6224873" cy="400110"/>
          </a:xfrm>
          <a:prstGeom prst="rect">
            <a:avLst/>
          </a:prstGeom>
          <a:noFill/>
        </p:spPr>
        <p:txBody>
          <a:bodyPr wrap="square" rtlCol="0">
            <a:spAutoFit/>
          </a:bodyPr>
          <a:lstStyle/>
          <a:p>
            <a:r>
              <a:rPr lang="ja-JP" altLang="en-US" sz="1000" dirty="0" smtClean="0">
                <a:latin typeface="メイリオ" panose="020B0604030504040204" pitchFamily="50" charset="-128"/>
                <a:ea typeface="メイリオ" panose="020B0604030504040204" pitchFamily="50" charset="-128"/>
              </a:rPr>
              <a:t>講師の曽根原久司氏より、実践している地域</a:t>
            </a:r>
            <a:r>
              <a:rPr lang="ja-JP" altLang="en-US" sz="1000" dirty="0">
                <a:latin typeface="メイリオ" panose="020B0604030504040204" pitchFamily="50" charset="-128"/>
                <a:ea typeface="メイリオ" panose="020B0604030504040204" pitchFamily="50" charset="-128"/>
              </a:rPr>
              <a:t>資源を活用したビジネスの取組紹介</a:t>
            </a:r>
            <a:r>
              <a:rPr lang="ja-JP" altLang="en-US" sz="1000" dirty="0" smtClean="0">
                <a:latin typeface="メイリオ" panose="020B0604030504040204" pitchFamily="50" charset="-128"/>
                <a:ea typeface="メイリオ" panose="020B0604030504040204" pitchFamily="50" charset="-128"/>
              </a:rPr>
              <a:t>と他県での取組、講座に対する思いなどをお話していただきます。</a:t>
            </a:r>
            <a:endParaRPr lang="ja-JP" altLang="en-US" sz="1000" dirty="0">
              <a:latin typeface="メイリオ" panose="020B0604030504040204" pitchFamily="50" charset="-128"/>
              <a:ea typeface="メイリオ" panose="020B0604030504040204" pitchFamily="50" charset="-128"/>
            </a:endParaRPr>
          </a:p>
        </p:txBody>
      </p:sp>
      <p:sp>
        <p:nvSpPr>
          <p:cNvPr id="64" name="テキスト ボックス 63"/>
          <p:cNvSpPr txBox="1"/>
          <p:nvPr/>
        </p:nvSpPr>
        <p:spPr>
          <a:xfrm>
            <a:off x="301339" y="7913352"/>
            <a:ext cx="5906582" cy="246221"/>
          </a:xfrm>
          <a:prstGeom prst="rect">
            <a:avLst/>
          </a:prstGeom>
          <a:noFill/>
        </p:spPr>
        <p:txBody>
          <a:bodyPr wrap="square" rtlCol="0">
            <a:spAutoFit/>
          </a:bodyPr>
          <a:lstStyle/>
          <a:p>
            <a:r>
              <a:rPr lang="ja-JP" altLang="en-US" sz="1000" dirty="0" smtClean="0">
                <a:latin typeface="メイリオ" panose="020B0604030504040204" pitchFamily="50" charset="-128"/>
                <a:ea typeface="メイリオ" panose="020B0604030504040204" pitchFamily="50" charset="-128"/>
              </a:rPr>
              <a:t>講座に関する事や講師の取組に関する事など、何でもお聞きいただけます。</a:t>
            </a:r>
            <a:endParaRPr lang="ja-JP" altLang="en-US" sz="1000" dirty="0">
              <a:latin typeface="メイリオ" panose="020B0604030504040204" pitchFamily="50" charset="-128"/>
              <a:ea typeface="メイリオ" panose="020B0604030504040204" pitchFamily="50" charset="-128"/>
            </a:endParaRPr>
          </a:p>
        </p:txBody>
      </p:sp>
      <p:sp>
        <p:nvSpPr>
          <p:cNvPr id="57" name="テキスト ボックス 56"/>
          <p:cNvSpPr txBox="1"/>
          <p:nvPr/>
        </p:nvSpPr>
        <p:spPr>
          <a:xfrm>
            <a:off x="3611557" y="5628625"/>
            <a:ext cx="2875425" cy="461665"/>
          </a:xfrm>
          <a:prstGeom prst="rect">
            <a:avLst/>
          </a:prstGeom>
          <a:noFill/>
        </p:spPr>
        <p:txBody>
          <a:bodyPr wrap="square" rtlCol="0">
            <a:spAutoFit/>
          </a:bodyPr>
          <a:lstStyle/>
          <a:p>
            <a:r>
              <a:rPr lang="ja-JP" altLang="ja-JP" sz="1200" dirty="0" smtClean="0"/>
              <a:t>岩野</a:t>
            </a:r>
            <a:r>
              <a:rPr lang="ja-JP" altLang="en-US" sz="1200" dirty="0" smtClean="0"/>
              <a:t>　</a:t>
            </a:r>
            <a:r>
              <a:rPr lang="ja-JP" altLang="ja-JP" sz="1200" dirty="0" smtClean="0"/>
              <a:t>和麿</a:t>
            </a:r>
            <a:r>
              <a:rPr lang="ja-JP" altLang="en-US" sz="1200" dirty="0" smtClean="0"/>
              <a:t>氏　</a:t>
            </a:r>
            <a:r>
              <a:rPr lang="en-US" altLang="ja-JP" sz="1200" dirty="0" smtClean="0"/>
              <a:t>R3</a:t>
            </a:r>
            <a:r>
              <a:rPr lang="ja-JP" altLang="en-US" sz="1200" dirty="0" smtClean="0"/>
              <a:t>年度修了生　</a:t>
            </a:r>
            <a:endParaRPr lang="en-US" altLang="ja-JP" sz="1200" dirty="0" smtClean="0"/>
          </a:p>
          <a:p>
            <a:r>
              <a:rPr lang="ja-JP" altLang="ja-JP" sz="1200" dirty="0" smtClean="0"/>
              <a:t>安藤</a:t>
            </a:r>
            <a:r>
              <a:rPr lang="ja-JP" altLang="en-US" sz="1200" dirty="0"/>
              <a:t> </a:t>
            </a:r>
            <a:r>
              <a:rPr lang="ja-JP" altLang="en-US" sz="1200" dirty="0" smtClean="0"/>
              <a:t>  </a:t>
            </a:r>
            <a:r>
              <a:rPr lang="ja-JP" altLang="ja-JP" sz="1200" dirty="0" err="1" smtClean="0"/>
              <a:t>え</a:t>
            </a:r>
            <a:r>
              <a:rPr lang="en-US" altLang="ja-JP" sz="1200" dirty="0" smtClean="0"/>
              <a:t> </a:t>
            </a:r>
            <a:r>
              <a:rPr lang="ja-JP" altLang="ja-JP" sz="1200" dirty="0" smtClean="0"/>
              <a:t>り</a:t>
            </a:r>
            <a:r>
              <a:rPr lang="ja-JP" altLang="en-US" sz="1200" dirty="0" smtClean="0"/>
              <a:t>氏　</a:t>
            </a:r>
            <a:r>
              <a:rPr lang="en-US" altLang="ja-JP" sz="1200" dirty="0" smtClean="0"/>
              <a:t>R3</a:t>
            </a:r>
            <a:r>
              <a:rPr lang="ja-JP" altLang="en-US" sz="1200" dirty="0" smtClean="0"/>
              <a:t>年度修了生</a:t>
            </a:r>
            <a:endParaRPr lang="zh-TW"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1771606" y="5527203"/>
            <a:ext cx="1996904" cy="507831"/>
          </a:xfrm>
          <a:prstGeom prst="rect">
            <a:avLst/>
          </a:prstGeom>
        </p:spPr>
        <p:txBody>
          <a:bodyPr wrap="square">
            <a:spAutoFit/>
          </a:bodyPr>
          <a:lstStyle/>
          <a:p>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pl-PL" sz="9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テキスト ボックス 65"/>
          <p:cNvSpPr txBox="1"/>
          <p:nvPr/>
        </p:nvSpPr>
        <p:spPr>
          <a:xfrm>
            <a:off x="467646" y="5563801"/>
            <a:ext cx="2565533" cy="276999"/>
          </a:xfrm>
          <a:prstGeom prst="rect">
            <a:avLst/>
          </a:prstGeom>
          <a:noFill/>
        </p:spPr>
        <p:txBody>
          <a:bodyPr wrap="square" rtlCol="0">
            <a:spAutoFit/>
          </a:bodyPr>
          <a:lstStyle/>
          <a:p>
            <a:r>
              <a:rPr lang="ja-JP" altLang="ja-JP" sz="1200" dirty="0"/>
              <a:t>日下　浩</a:t>
            </a:r>
            <a:r>
              <a:rPr lang="ja-JP" altLang="ja-JP" sz="1200" dirty="0" smtClean="0"/>
              <a:t>辰</a:t>
            </a:r>
            <a:r>
              <a:rPr lang="ja-JP" altLang="en-US" sz="1200" dirty="0" smtClean="0"/>
              <a:t>氏　</a:t>
            </a:r>
            <a:r>
              <a:rPr lang="en-US" altLang="ja-JP" sz="1200" dirty="0" smtClean="0"/>
              <a:t>R3</a:t>
            </a:r>
            <a:r>
              <a:rPr lang="ja-JP" altLang="en-US" sz="1200" dirty="0" smtClean="0"/>
              <a:t>年度修了生</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テキスト ボックス 66"/>
          <p:cNvSpPr txBox="1"/>
          <p:nvPr/>
        </p:nvSpPr>
        <p:spPr>
          <a:xfrm>
            <a:off x="260701" y="5388072"/>
            <a:ext cx="1723549" cy="276999"/>
          </a:xfrm>
          <a:prstGeom prst="rect">
            <a:avLst/>
          </a:prstGeom>
          <a:noFill/>
        </p:spPr>
        <p:txBody>
          <a:bodyPr wrap="none" rtlCol="0">
            <a:spAutoFit/>
          </a:bodyPr>
          <a:lstStyle/>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＜修了生からの報告＞</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テキスト ボックス 69"/>
          <p:cNvSpPr txBox="1"/>
          <p:nvPr/>
        </p:nvSpPr>
        <p:spPr>
          <a:xfrm>
            <a:off x="3399134" y="5438100"/>
            <a:ext cx="1723549" cy="276999"/>
          </a:xfrm>
          <a:prstGeom prst="rect">
            <a:avLst/>
          </a:prstGeom>
          <a:noFill/>
        </p:spPr>
        <p:txBody>
          <a:bodyPr wrap="none" rtlCol="0">
            <a:spAutoFit/>
          </a:bodyPr>
          <a:lstStyle/>
          <a:p>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＜修了生からの報告＞</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角丸四角形 46"/>
          <p:cNvSpPr/>
          <p:nvPr/>
        </p:nvSpPr>
        <p:spPr>
          <a:xfrm>
            <a:off x="218053" y="2759947"/>
            <a:ext cx="6408000" cy="1066145"/>
          </a:xfrm>
          <a:prstGeom prst="roundRect">
            <a:avLst>
              <a:gd name="adj" fmla="val 33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角丸四角形 47"/>
          <p:cNvSpPr/>
          <p:nvPr/>
        </p:nvSpPr>
        <p:spPr>
          <a:xfrm>
            <a:off x="116710" y="2694760"/>
            <a:ext cx="1584000" cy="307777"/>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テキスト ボックス 48"/>
          <p:cNvSpPr txBox="1"/>
          <p:nvPr/>
        </p:nvSpPr>
        <p:spPr>
          <a:xfrm>
            <a:off x="116710" y="2734964"/>
            <a:ext cx="1620957" cy="307777"/>
          </a:xfrm>
          <a:prstGeom prst="rect">
            <a:avLst/>
          </a:prstGeom>
          <a:noFill/>
        </p:spPr>
        <p:txBody>
          <a:bodyPr wrap="none" rtlCol="0">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講座講師のご案内</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3" name="Picture 2" descr="曽根原久司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959" y="3005372"/>
            <a:ext cx="1035132" cy="782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正方形/長方形 53"/>
          <p:cNvSpPr/>
          <p:nvPr/>
        </p:nvSpPr>
        <p:spPr>
          <a:xfrm>
            <a:off x="1572526" y="3169851"/>
            <a:ext cx="4958353" cy="646331"/>
          </a:xfrm>
          <a:prstGeom prst="rect">
            <a:avLst/>
          </a:prstGeom>
        </p:spPr>
        <p:txBody>
          <a:bodyPr wrap="square">
            <a:spAutoFit/>
          </a:bodyPr>
          <a:lstStyle/>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地域資源を活用したビジネスの第一人者。</a:t>
            </a: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代表を務める</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法人「えがおつなげて」は日本農業賞など数々の賞を受賞している。</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これまで</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名以上の起業をサポート、成功に導いてきた。</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主な著書「日本の田舎は宝の山</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農村起業のすすめ」（日本経済新聞出版社、</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2011</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テキスト ボックス 54"/>
          <p:cNvSpPr txBox="1"/>
          <p:nvPr/>
        </p:nvSpPr>
        <p:spPr>
          <a:xfrm>
            <a:off x="1733949" y="2840284"/>
            <a:ext cx="1978427" cy="400110"/>
          </a:xfrm>
          <a:prstGeom prst="rect">
            <a:avLst/>
          </a:prstGeom>
          <a:noFill/>
        </p:spPr>
        <p:txBody>
          <a:bodyPr wrap="none" rtlCol="0">
            <a:spAutoFit/>
          </a:bodyPr>
          <a:lstStyle/>
          <a:p>
            <a:r>
              <a:rPr kumimoji="1"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曽根原</a:t>
            </a:r>
            <a:r>
              <a:rPr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久司 </a:t>
            </a: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氏 </a:t>
            </a:r>
            <a:endParaRPr kumimoji="1" lang="ja-JP" altLang="en-US" sz="20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テキスト ボックス 58"/>
          <p:cNvSpPr txBox="1"/>
          <p:nvPr/>
        </p:nvSpPr>
        <p:spPr>
          <a:xfrm>
            <a:off x="3477537" y="2909270"/>
            <a:ext cx="2815194" cy="276999"/>
          </a:xfrm>
          <a:prstGeom prst="rect">
            <a:avLst/>
          </a:prstGeom>
          <a:noFill/>
        </p:spPr>
        <p:txBody>
          <a:bodyPr wrap="none" rtlCol="0">
            <a:spAutoFit/>
          </a:bodyPr>
          <a:lstStyle/>
          <a:p>
            <a:r>
              <a:rPr kumimoji="1" lang="en-US" altLang="ja-JP" sz="1200" dirty="0" smtClean="0">
                <a:latin typeface="メイリオ" panose="020B0604030504040204" pitchFamily="50" charset="-128"/>
                <a:ea typeface="メイリオ" panose="020B0604030504040204" pitchFamily="50" charset="-128"/>
              </a:rPr>
              <a:t>NPO</a:t>
            </a:r>
            <a:r>
              <a:rPr kumimoji="1" lang="ja-JP" altLang="en-US" sz="1200" dirty="0" smtClean="0">
                <a:latin typeface="メイリオ" panose="020B0604030504040204" pitchFamily="50" charset="-128"/>
                <a:ea typeface="メイリオ" panose="020B0604030504040204" pitchFamily="50" charset="-128"/>
              </a:rPr>
              <a:t>法人「えがおつなげて」代表理事</a:t>
            </a:r>
            <a:endParaRPr kumimoji="1" lang="ja-JP" altLang="en-US" sz="1200" dirty="0">
              <a:latin typeface="メイリオ" panose="020B0604030504040204" pitchFamily="50" charset="-128"/>
              <a:ea typeface="メイリオ" panose="020B0604030504040204" pitchFamily="50" charset="-128"/>
            </a:endParaRPr>
          </a:p>
        </p:txBody>
      </p:sp>
      <p:sp>
        <p:nvSpPr>
          <p:cNvPr id="50" name="角丸四角形 49"/>
          <p:cNvSpPr/>
          <p:nvPr/>
        </p:nvSpPr>
        <p:spPr>
          <a:xfrm rot="316950">
            <a:off x="5933986" y="3775298"/>
            <a:ext cx="882792" cy="615333"/>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5958739" y="3802683"/>
            <a:ext cx="800219" cy="584775"/>
          </a:xfrm>
          <a:prstGeom prst="rect">
            <a:avLst/>
          </a:prstGeom>
          <a:noFill/>
        </p:spPr>
        <p:txBody>
          <a:bodyPr wrap="none" rtlCol="0">
            <a:spAutoFit/>
          </a:bodyPr>
          <a:lstStyle/>
          <a:p>
            <a:pPr algn="ctr"/>
            <a:r>
              <a:rPr kumimoji="1" lang="ja-JP" altLang="en-US" sz="1600" dirty="0" smtClean="0">
                <a:solidFill>
                  <a:srgbClr val="002060"/>
                </a:solidFill>
                <a:latin typeface="メイリオ" panose="020B0604030504040204" pitchFamily="50" charset="-128"/>
                <a:ea typeface="メイリオ" panose="020B0604030504040204" pitchFamily="50" charset="-128"/>
              </a:rPr>
              <a:t>参加費</a:t>
            </a:r>
            <a:endParaRPr kumimoji="1" lang="en-US" altLang="ja-JP" sz="1600" dirty="0" smtClean="0">
              <a:solidFill>
                <a:srgbClr val="002060"/>
              </a:solidFill>
              <a:latin typeface="メイリオ" panose="020B0604030504040204" pitchFamily="50" charset="-128"/>
              <a:ea typeface="メイリオ" panose="020B0604030504040204" pitchFamily="50" charset="-128"/>
            </a:endParaRPr>
          </a:p>
          <a:p>
            <a:pPr algn="ctr"/>
            <a:r>
              <a:rPr lang="ja-JP" altLang="en-US" sz="1600" dirty="0">
                <a:solidFill>
                  <a:srgbClr val="002060"/>
                </a:solidFill>
                <a:latin typeface="メイリオ" panose="020B0604030504040204" pitchFamily="50" charset="-128"/>
                <a:ea typeface="メイリオ" panose="020B0604030504040204" pitchFamily="50" charset="-128"/>
              </a:rPr>
              <a:t>無料</a:t>
            </a:r>
            <a:endParaRPr kumimoji="1" lang="ja-JP" altLang="en-US" sz="1600" dirty="0">
              <a:solidFill>
                <a:srgbClr val="002060"/>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5836429" y="6320290"/>
            <a:ext cx="694450" cy="461665"/>
          </a:xfrm>
          <a:prstGeom prst="rect">
            <a:avLst/>
          </a:prstGeom>
          <a:noFill/>
        </p:spPr>
        <p:txBody>
          <a:bodyPr wrap="square" rtlCol="0">
            <a:spAutoFit/>
          </a:bodyPr>
          <a:lstStyle/>
          <a:p>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写真は昨年度の講座の様子です。</a:t>
            </a:r>
            <a:endParaRPr lang="ja-JP" altLang="en-US" sz="800" dirty="0">
              <a:latin typeface="メイリオ" panose="020B0604030504040204" pitchFamily="50" charset="-128"/>
              <a:ea typeface="メイリオ" panose="020B0604030504040204" pitchFamily="50" charset="-128"/>
            </a:endParaRPr>
          </a:p>
        </p:txBody>
      </p:sp>
      <p:sp>
        <p:nvSpPr>
          <p:cNvPr id="68" name="正方形/長方形 67"/>
          <p:cNvSpPr/>
          <p:nvPr/>
        </p:nvSpPr>
        <p:spPr>
          <a:xfrm>
            <a:off x="1802625" y="5847578"/>
            <a:ext cx="1996904" cy="369332"/>
          </a:xfrm>
          <a:prstGeom prst="rect">
            <a:avLst/>
          </a:prstGeom>
        </p:spPr>
        <p:txBody>
          <a:bodyPr wrap="square">
            <a:spAutoFit/>
          </a:bodyPr>
          <a:lstStyle/>
          <a:p>
            <a:endParaRPr lang="ja-JP" altLang="pl-PL" sz="9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テキスト ボックス 68"/>
          <p:cNvSpPr txBox="1"/>
          <p:nvPr/>
        </p:nvSpPr>
        <p:spPr>
          <a:xfrm>
            <a:off x="399027" y="5809809"/>
            <a:ext cx="184731" cy="461665"/>
          </a:xfrm>
          <a:prstGeom prst="rect">
            <a:avLst/>
          </a:prstGeom>
          <a:noFill/>
        </p:spPr>
        <p:txBody>
          <a:bodyPr wrap="none" rtlCol="0">
            <a:spAutoFit/>
          </a:bodyPr>
          <a:lstStyle/>
          <a:p>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正方形/長方形 71"/>
          <p:cNvSpPr/>
          <p:nvPr/>
        </p:nvSpPr>
        <p:spPr>
          <a:xfrm>
            <a:off x="3126931" y="2928309"/>
            <a:ext cx="4140000" cy="276999"/>
          </a:xfrm>
          <a:prstGeom prst="rect">
            <a:avLst/>
          </a:prstGeom>
        </p:spPr>
        <p:txBody>
          <a:bodyPr wrap="square">
            <a:spAutoFit/>
          </a:bodyPr>
          <a:lstStyle/>
          <a:p>
            <a:pPr algn="just"/>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73699" y="8441070"/>
            <a:ext cx="6378371" cy="1384995"/>
          </a:xfrm>
          <a:prstGeom prst="rect">
            <a:avLst/>
          </a:prstGeom>
        </p:spPr>
        <p:txBody>
          <a:bodyPr wrap="square">
            <a:spAutoFit/>
          </a:bodyPr>
          <a:lstStyle/>
          <a:p>
            <a:r>
              <a:rPr lang="en-US" altLang="ja-JP" sz="1200" b="1" u="sng" dirty="0" smtClean="0">
                <a:solidFill>
                  <a:srgbClr val="002060"/>
                </a:solidFill>
                <a:latin typeface="メイリオ" panose="020B0604030504040204" pitchFamily="50" charset="-128"/>
                <a:ea typeface="メイリオ" panose="020B0604030504040204" pitchFamily="50" charset="-128"/>
              </a:rPr>
              <a:t>〈</a:t>
            </a:r>
            <a:r>
              <a:rPr lang="ja-JP" altLang="en-US" sz="1200" b="1" u="sng" dirty="0">
                <a:solidFill>
                  <a:srgbClr val="002060"/>
                </a:solidFill>
                <a:latin typeface="メイリオ" panose="020B0604030504040204" pitchFamily="50" charset="-128"/>
                <a:ea typeface="メイリオ" panose="020B0604030504040204" pitchFamily="50" charset="-128"/>
              </a:rPr>
              <a:t>参加方法１</a:t>
            </a:r>
            <a:r>
              <a:rPr lang="en-US" altLang="ja-JP" sz="1200" b="1" u="sng" dirty="0" smtClean="0">
                <a:solidFill>
                  <a:srgbClr val="002060"/>
                </a:solidFill>
                <a:latin typeface="メイリオ" panose="020B0604030504040204" pitchFamily="50" charset="-128"/>
                <a:ea typeface="メイリオ" panose="020B0604030504040204" pitchFamily="50" charset="-128"/>
              </a:rPr>
              <a:t>〉</a:t>
            </a:r>
            <a:r>
              <a:rPr lang="ja-JP" altLang="en-US" sz="1200" b="1" u="sng" dirty="0" smtClean="0">
                <a:solidFill>
                  <a:srgbClr val="002060"/>
                </a:solidFill>
                <a:latin typeface="メイリオ" panose="020B0604030504040204" pitchFamily="50" charset="-128"/>
                <a:ea typeface="メイリオ" panose="020B0604030504040204" pitchFamily="50" charset="-128"/>
              </a:rPr>
              <a:t>会場</a:t>
            </a:r>
            <a:r>
              <a:rPr lang="ja-JP" altLang="en-US" sz="1200" b="1" u="sng" dirty="0">
                <a:solidFill>
                  <a:srgbClr val="002060"/>
                </a:solidFill>
                <a:latin typeface="メイリオ" panose="020B0604030504040204" pitchFamily="50" charset="-128"/>
                <a:ea typeface="メイリオ" panose="020B0604030504040204" pitchFamily="50" charset="-128"/>
              </a:rPr>
              <a:t>での参加</a:t>
            </a:r>
          </a:p>
          <a:p>
            <a:r>
              <a:rPr lang="ja-JP" altLang="en-US" sz="1000" dirty="0" smtClean="0"/>
              <a:t>　・上記の会場において</a:t>
            </a:r>
            <a:r>
              <a:rPr lang="ja-JP" altLang="en-US" sz="1000" dirty="0"/>
              <a:t>、</a:t>
            </a:r>
            <a:r>
              <a:rPr lang="ja-JP" altLang="en-US" sz="1000" dirty="0" smtClean="0"/>
              <a:t>新型</a:t>
            </a:r>
            <a:r>
              <a:rPr lang="ja-JP" altLang="en-US" sz="1000" dirty="0"/>
              <a:t>コロナウイルス感染症拡大防止に向けた三重県指針に基づき、適切な感染</a:t>
            </a:r>
            <a:r>
              <a:rPr lang="ja-JP" altLang="en-US" sz="1000" dirty="0" smtClean="0"/>
              <a:t>防止対　</a:t>
            </a:r>
            <a:endParaRPr lang="en-US" altLang="ja-JP" sz="1000" dirty="0" smtClean="0"/>
          </a:p>
          <a:p>
            <a:r>
              <a:rPr lang="ja-JP" altLang="en-US" sz="1000" dirty="0"/>
              <a:t>　</a:t>
            </a:r>
            <a:r>
              <a:rPr lang="ja-JP" altLang="en-US" sz="1000" dirty="0" smtClean="0"/>
              <a:t>　策</a:t>
            </a:r>
            <a:r>
              <a:rPr lang="ja-JP" altLang="en-US" sz="1000" dirty="0"/>
              <a:t>を行ったうえで実施します</a:t>
            </a:r>
            <a:r>
              <a:rPr lang="ja-JP" altLang="en-US" sz="1000" dirty="0" smtClean="0"/>
              <a:t>。</a:t>
            </a:r>
            <a:endParaRPr lang="ja-JP" altLang="en-US" sz="1000" b="1" u="sng" dirty="0">
              <a:solidFill>
                <a:srgbClr val="002060"/>
              </a:solidFill>
              <a:latin typeface="メイリオ" panose="020B0604030504040204" pitchFamily="50" charset="-128"/>
              <a:ea typeface="メイリオ" panose="020B0604030504040204" pitchFamily="50" charset="-128"/>
            </a:endParaRPr>
          </a:p>
          <a:p>
            <a:r>
              <a:rPr lang="en-US" altLang="ja-JP" sz="1100" b="1" u="sng" dirty="0">
                <a:solidFill>
                  <a:srgbClr val="002060"/>
                </a:solidFill>
                <a:latin typeface="メイリオ" panose="020B0604030504040204" pitchFamily="50" charset="-128"/>
                <a:ea typeface="メイリオ" panose="020B0604030504040204" pitchFamily="50" charset="-128"/>
              </a:rPr>
              <a:t>〈</a:t>
            </a:r>
            <a:r>
              <a:rPr lang="ja-JP" altLang="en-US" sz="1100" b="1" u="sng" dirty="0">
                <a:solidFill>
                  <a:srgbClr val="002060"/>
                </a:solidFill>
                <a:latin typeface="メイリオ" panose="020B0604030504040204" pitchFamily="50" charset="-128"/>
                <a:ea typeface="メイリオ" panose="020B0604030504040204" pitchFamily="50" charset="-128"/>
              </a:rPr>
              <a:t>参加方法２</a:t>
            </a:r>
            <a:r>
              <a:rPr lang="en-US" altLang="ja-JP" sz="1100" b="1" u="sng" dirty="0" smtClean="0">
                <a:solidFill>
                  <a:srgbClr val="002060"/>
                </a:solidFill>
                <a:latin typeface="メイリオ" panose="020B0604030504040204" pitchFamily="50" charset="-128"/>
                <a:ea typeface="メイリオ" panose="020B0604030504040204" pitchFamily="50" charset="-128"/>
              </a:rPr>
              <a:t>〉</a:t>
            </a:r>
            <a:r>
              <a:rPr lang="ja-JP" altLang="en-US" sz="1100" b="1" u="sng" dirty="0" smtClean="0">
                <a:solidFill>
                  <a:srgbClr val="002060"/>
                </a:solidFill>
                <a:latin typeface="メイリオ" panose="020B0604030504040204" pitchFamily="50" charset="-128"/>
                <a:ea typeface="メイリオ" panose="020B0604030504040204" pitchFamily="50" charset="-128"/>
              </a:rPr>
              <a:t>オンライン</a:t>
            </a:r>
            <a:r>
              <a:rPr lang="ja-JP" altLang="en-US" sz="1100" b="1" u="sng" dirty="0">
                <a:solidFill>
                  <a:srgbClr val="002060"/>
                </a:solidFill>
                <a:latin typeface="メイリオ" panose="020B0604030504040204" pitchFamily="50" charset="-128"/>
                <a:ea typeface="メイリオ" panose="020B0604030504040204" pitchFamily="50" charset="-128"/>
              </a:rPr>
              <a:t>による参加</a:t>
            </a:r>
          </a:p>
          <a:p>
            <a:r>
              <a:rPr lang="ja-JP" altLang="en-US" sz="1000" dirty="0" smtClean="0"/>
              <a:t>　・</a:t>
            </a:r>
            <a:r>
              <a:rPr lang="ja-JP" altLang="en-US" sz="1000" dirty="0"/>
              <a:t>ウエブ会議</a:t>
            </a:r>
            <a:r>
              <a:rPr lang="ja-JP" altLang="en-US" sz="1000" dirty="0" smtClean="0"/>
              <a:t>ツール（</a:t>
            </a:r>
            <a:r>
              <a:rPr lang="en-US" altLang="ja-JP" sz="1000" dirty="0" smtClean="0"/>
              <a:t>Zoom</a:t>
            </a:r>
            <a:r>
              <a:rPr lang="ja-JP" altLang="en-US" sz="1000" dirty="0" smtClean="0"/>
              <a:t>）</a:t>
            </a:r>
            <a:r>
              <a:rPr lang="ja-JP" altLang="en-US" sz="1000" dirty="0"/>
              <a:t>を使ったオンライン形式で配信を行います</a:t>
            </a:r>
            <a:r>
              <a:rPr lang="ja-JP" altLang="en-US" sz="1000" dirty="0" smtClean="0"/>
              <a:t>。</a:t>
            </a:r>
            <a:endParaRPr lang="en-US" altLang="ja-JP" sz="1000" dirty="0" smtClean="0"/>
          </a:p>
          <a:p>
            <a:r>
              <a:rPr lang="ja-JP" altLang="en-US" sz="1000" dirty="0"/>
              <a:t>　・事前に、各参加者のメールアドレス宛てに「招待ＵＲＬ」または「ミーティングＩＤとパスワード」をご案内します</a:t>
            </a:r>
            <a:r>
              <a:rPr lang="ja-JP" altLang="en-US" sz="1000" dirty="0" smtClean="0"/>
              <a:t>。</a:t>
            </a:r>
            <a:endParaRPr lang="ja-JP" altLang="en-US" sz="1000" dirty="0"/>
          </a:p>
          <a:p>
            <a:endParaRPr lang="ja-JP" altLang="en-US" dirty="0"/>
          </a:p>
        </p:txBody>
      </p:sp>
      <p:sp>
        <p:nvSpPr>
          <p:cNvPr id="74" name="角丸四角形 73"/>
          <p:cNvSpPr/>
          <p:nvPr/>
        </p:nvSpPr>
        <p:spPr>
          <a:xfrm>
            <a:off x="187931" y="8132916"/>
            <a:ext cx="1188000" cy="307777"/>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73" name="テキスト ボックス 72"/>
          <p:cNvSpPr txBox="1"/>
          <p:nvPr/>
        </p:nvSpPr>
        <p:spPr>
          <a:xfrm>
            <a:off x="349803" y="8171173"/>
            <a:ext cx="902811" cy="307777"/>
          </a:xfrm>
          <a:prstGeom prst="rect">
            <a:avLst/>
          </a:prstGeom>
          <a:noFill/>
        </p:spPr>
        <p:txBody>
          <a:bodyPr wrap="none" rtlCol="0">
            <a:spAutoFit/>
          </a:bodyPr>
          <a:lstStyle/>
          <a:p>
            <a:r>
              <a:rPr lang="ja-JP" altLang="en-US" sz="1400" b="1" dirty="0">
                <a:latin typeface="メイリオ" panose="020B0604030504040204" pitchFamily="50" charset="-128"/>
                <a:ea typeface="メイリオ" panose="020B0604030504040204" pitchFamily="50" charset="-128"/>
              </a:rPr>
              <a:t>参加方法</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0" name="図 59" descr="\\ss170047\農山漁村づくり課\01農山漁村活性化班\02地域資源活用型ビジネス展開事業\011_農山漁村起業者養成講座\R4\チラシなど\DSCF4409.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833" y="926061"/>
            <a:ext cx="2131060" cy="1689735"/>
          </a:xfrm>
          <a:prstGeom prst="rect">
            <a:avLst/>
          </a:prstGeom>
          <a:noFill/>
          <a:ln>
            <a:noFill/>
          </a:ln>
        </p:spPr>
      </p:pic>
      <p:pic>
        <p:nvPicPr>
          <p:cNvPr id="76" name="図 75" descr="C:\Users\m093005\Desktop\養成講座実績\第２\IMG_0314.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12278" y="6301936"/>
            <a:ext cx="912495" cy="683895"/>
          </a:xfrm>
          <a:prstGeom prst="rect">
            <a:avLst/>
          </a:prstGeom>
          <a:noFill/>
          <a:ln>
            <a:noFill/>
          </a:ln>
        </p:spPr>
      </p:pic>
      <p:pic>
        <p:nvPicPr>
          <p:cNvPr id="77" name="図 76" descr="C:\Users\m093005\Desktop\養成講座実績\第５\DSCF4170.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78725" y="6301178"/>
            <a:ext cx="911860" cy="683895"/>
          </a:xfrm>
          <a:prstGeom prst="rect">
            <a:avLst/>
          </a:prstGeom>
          <a:noFill/>
          <a:ln>
            <a:noFill/>
          </a:ln>
        </p:spPr>
      </p:pic>
      <p:pic>
        <p:nvPicPr>
          <p:cNvPr id="78" name="図 77" descr="C:\Users\m093005\Desktop\養成講座実績\第６\DSCF4353.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68541" y="6306099"/>
            <a:ext cx="911860" cy="683895"/>
          </a:xfrm>
          <a:prstGeom prst="rect">
            <a:avLst/>
          </a:prstGeom>
          <a:noFill/>
          <a:ln>
            <a:noFill/>
          </a:ln>
        </p:spPr>
      </p:pic>
    </p:spTree>
    <p:extLst>
      <p:ext uri="{BB962C8B-B14F-4D97-AF65-F5344CB8AC3E}">
        <p14:creationId xmlns:p14="http://schemas.microsoft.com/office/powerpoint/2010/main" val="3054704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16632" y="1296536"/>
            <a:ext cx="1188000" cy="307777"/>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95762" y="1314077"/>
            <a:ext cx="1261884" cy="307777"/>
          </a:xfrm>
          <a:prstGeom prst="rect">
            <a:avLst/>
          </a:prstGeom>
          <a:noFill/>
        </p:spPr>
        <p:txBody>
          <a:bodyPr wrap="none" rtlCol="0">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お申込み方法</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92106" y="8710192"/>
            <a:ext cx="1284382" cy="307777"/>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116632" y="8764943"/>
            <a:ext cx="1261884" cy="307777"/>
          </a:xfrm>
          <a:prstGeom prst="rect">
            <a:avLst/>
          </a:prstGeom>
          <a:noFill/>
        </p:spPr>
        <p:txBody>
          <a:bodyPr wrap="none" rtlCol="0">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お問合わせ先</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16632" y="9051915"/>
            <a:ext cx="2954655" cy="830997"/>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〒５１４－８５７０</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三重県津市広明町１３番地</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三重県農林水産部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農山漁村づくり課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農山</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漁村</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活性化班　担当：</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長井</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2795813" y="9192280"/>
            <a:ext cx="2592288" cy="646331"/>
          </a:xfrm>
          <a:prstGeom prst="rect">
            <a:avLst/>
          </a:prstGeom>
          <a:noFill/>
        </p:spPr>
        <p:txBody>
          <a:bodyPr wrap="square" rtlCol="0">
            <a:spAutoFit/>
          </a:bodyPr>
          <a:lstStyle/>
          <a:p>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059-224-2518</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059-224-3153</a:t>
            </a:r>
          </a:p>
          <a:p>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E-mail</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nozukuri</a:t>
            </a:r>
            <a:r>
              <a:rPr lang="en-US" altLang="ja-JP" sz="1200" dirty="0" smtClean="0"/>
              <a:t>@pref.mie.lg.jp</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57099" y="1604313"/>
            <a:ext cx="6768752" cy="646331"/>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三重県電子</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申請・届出</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システム（</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QR</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コード）を使用してお申込みいただくか、下記に</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必要</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事項を記入の上</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お問い合わせ先まで</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郵送</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又は</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ＦＡＸ</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E-Mail</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で</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お申込ください</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お電話でも受け付けております。</a:t>
            </a:r>
            <a:r>
              <a:rPr lang="ja-JP"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申込</a:t>
            </a:r>
            <a:r>
              <a:rPr lang="ja-JP" altLang="ja-JP"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期限</a:t>
            </a:r>
            <a:r>
              <a:rPr lang="ja-JP"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水</a:t>
            </a:r>
            <a:r>
              <a:rPr lang="ja-JP"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269399" y="1324529"/>
            <a:ext cx="5299019" cy="338554"/>
          </a:xfrm>
          <a:prstGeom prst="rect">
            <a:avLst/>
          </a:prstGeom>
        </p:spPr>
        <p:txBody>
          <a:bodyPr wrap="square">
            <a:spAutoFit/>
          </a:bodyPr>
          <a:lstStyle/>
          <a:p>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申込者</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の個人情報は当セミナーの運営目的に</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使用する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ものであり、主催者が安全に管理し保護を</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徹底</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します</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法令</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に基づく場合などを除き、</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第三者に</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開示・提供することはありません。</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p:nvPr/>
        </p:nvSpPr>
        <p:spPr>
          <a:xfrm>
            <a:off x="20441" y="920552"/>
            <a:ext cx="6792935" cy="320219"/>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テキスト ボックス 24"/>
          <p:cNvSpPr txBox="1"/>
          <p:nvPr/>
        </p:nvSpPr>
        <p:spPr>
          <a:xfrm>
            <a:off x="92106" y="961272"/>
            <a:ext cx="6662901" cy="307778"/>
          </a:xfrm>
          <a:prstGeom prst="rect">
            <a:avLst/>
          </a:prstGeom>
          <a:noFill/>
        </p:spPr>
        <p:txBody>
          <a:bodyPr wrap="square" rtlCol="0">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年度　農山漁村起業者</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養成</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講座　説明会　申込書</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3220680"/>
              </p:ext>
            </p:extLst>
          </p:nvPr>
        </p:nvGraphicFramePr>
        <p:xfrm>
          <a:off x="129107" y="2234069"/>
          <a:ext cx="6624736" cy="4663919"/>
        </p:xfrm>
        <a:graphic>
          <a:graphicData uri="http://schemas.openxmlformats.org/drawingml/2006/table">
            <a:tbl>
              <a:tblPr firstRow="1" bandRow="1">
                <a:tableStyleId>{5C22544A-7EE6-4342-B048-85BDC9FD1C3A}</a:tableStyleId>
              </a:tblPr>
              <a:tblGrid>
                <a:gridCol w="936104"/>
                <a:gridCol w="2428864"/>
                <a:gridCol w="1027520"/>
                <a:gridCol w="2232248"/>
              </a:tblGrid>
              <a:tr h="263178">
                <a:tc rowSpan="3">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お名前</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kumimoji="1" lang="ja-JP" altLang="en-US" sz="1100" b="0" dirty="0" smtClean="0">
                          <a:solidFill>
                            <a:schemeClr val="tx1"/>
                          </a:solidFill>
                          <a:latin typeface="メイリオ" panose="020B0604030504040204" pitchFamily="50" charset="-128"/>
                          <a:ea typeface="メイリオ" panose="020B0604030504040204" pitchFamily="50" charset="-128"/>
                        </a:rPr>
                        <a:t>ふりがな</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en-US" altLang="ja-JP" sz="1400" b="0" dirty="0" smtClean="0">
                          <a:solidFill>
                            <a:schemeClr val="tx1"/>
                          </a:solidFill>
                          <a:latin typeface="メイリオ" panose="020B0604030504040204" pitchFamily="50" charset="-128"/>
                          <a:ea typeface="メイリオ" panose="020B0604030504040204" pitchFamily="50" charset="-128"/>
                        </a:rPr>
                        <a:t>TEL</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7290">
                <a:tc vMerge="1">
                  <a:txBody>
                    <a:bodyPr/>
                    <a:lstStyle/>
                    <a:p>
                      <a:endParaRPr kumimoji="1" lang="ja-JP" altLang="en-US"/>
                    </a:p>
                  </a:txBody>
                  <a:tcPr/>
                </a:tc>
                <a:tc rowSpan="2">
                  <a:txBody>
                    <a:bodyPr/>
                    <a:lstStyle/>
                    <a:p>
                      <a:pPr algn="ct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tc>
                <a:tc vMerge="1">
                  <a:txBody>
                    <a:bodyPr/>
                    <a:lstStyle/>
                    <a:p>
                      <a:endParaRPr kumimoji="1" lang="ja-JP" altLang="en-US"/>
                    </a:p>
                  </a:txBody>
                  <a:tcPr/>
                </a:tc>
              </a:tr>
              <a:tr h="526355">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メール</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アドレス</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1268">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所属</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ct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743090">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希望日</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l"/>
                      <a:r>
                        <a:rPr kumimoji="1" lang="ja-JP" altLang="en-US" sz="1400" b="0" dirty="0" smtClean="0">
                          <a:solidFill>
                            <a:schemeClr val="tx1"/>
                          </a:solidFill>
                          <a:latin typeface="メイリオ" panose="020B0604030504040204" pitchFamily="50" charset="-128"/>
                          <a:ea typeface="メイリオ" panose="020B0604030504040204" pitchFamily="50" charset="-128"/>
                        </a:rPr>
                        <a:t>１．</a:t>
                      </a:r>
                      <a:r>
                        <a:rPr kumimoji="1" lang="en-US" altLang="ja-JP" sz="1400" b="0" dirty="0" smtClean="0">
                          <a:solidFill>
                            <a:schemeClr val="tx1"/>
                          </a:solidFill>
                          <a:latin typeface="メイリオ" panose="020B0604030504040204" pitchFamily="50" charset="-128"/>
                          <a:ea typeface="メイリオ" panose="020B0604030504040204" pitchFamily="50" charset="-128"/>
                        </a:rPr>
                        <a:t>6</a:t>
                      </a:r>
                      <a:r>
                        <a:rPr kumimoji="1" lang="ja-JP" altLang="en-US" sz="1400" b="0" dirty="0" smtClean="0">
                          <a:solidFill>
                            <a:schemeClr val="tx1"/>
                          </a:solidFill>
                          <a:latin typeface="メイリオ" panose="020B0604030504040204" pitchFamily="50" charset="-128"/>
                          <a:ea typeface="メイリオ" panose="020B0604030504040204" pitchFamily="50" charset="-128"/>
                        </a:rPr>
                        <a:t>月</a:t>
                      </a:r>
                      <a:r>
                        <a:rPr kumimoji="1" lang="en-US" altLang="ja-JP" sz="1400" b="0" dirty="0" smtClean="0">
                          <a:solidFill>
                            <a:schemeClr val="tx1"/>
                          </a:solidFill>
                          <a:latin typeface="メイリオ" panose="020B0604030504040204" pitchFamily="50" charset="-128"/>
                          <a:ea typeface="メイリオ" panose="020B0604030504040204" pitchFamily="50" charset="-128"/>
                        </a:rPr>
                        <a:t>20</a:t>
                      </a:r>
                      <a:r>
                        <a:rPr kumimoji="1" lang="ja-JP" altLang="en-US" sz="1400" b="0" dirty="0" smtClean="0">
                          <a:solidFill>
                            <a:schemeClr val="tx1"/>
                          </a:solidFill>
                          <a:latin typeface="メイリオ" panose="020B0604030504040204" pitchFamily="50" charset="-128"/>
                          <a:ea typeface="メイリオ" panose="020B0604030504040204" pitchFamily="50" charset="-128"/>
                        </a:rPr>
                        <a:t>日（月）　参加方法［　伊勢会場　・　オンライン　］　　</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marL="342900" indent="-342900" algn="l">
                        <a:buAutoNum type="arabicDbPeriod" startAt="2"/>
                      </a:pPr>
                      <a:r>
                        <a:rPr kumimoji="1" lang="en-US" altLang="ja-JP" sz="1400" b="0" dirty="0" smtClean="0">
                          <a:solidFill>
                            <a:schemeClr val="tx1"/>
                          </a:solidFill>
                          <a:latin typeface="メイリオ" panose="020B0604030504040204" pitchFamily="50" charset="-128"/>
                          <a:ea typeface="メイリオ" panose="020B0604030504040204" pitchFamily="50" charset="-128"/>
                        </a:rPr>
                        <a:t>6</a:t>
                      </a:r>
                      <a:r>
                        <a:rPr kumimoji="1" lang="ja-JP" altLang="en-US" sz="1400" b="0" dirty="0" smtClean="0">
                          <a:solidFill>
                            <a:schemeClr val="tx1"/>
                          </a:solidFill>
                          <a:latin typeface="メイリオ" panose="020B0604030504040204" pitchFamily="50" charset="-128"/>
                          <a:ea typeface="メイリオ" panose="020B0604030504040204" pitchFamily="50" charset="-128"/>
                        </a:rPr>
                        <a:t>月</a:t>
                      </a:r>
                      <a:r>
                        <a:rPr kumimoji="1" lang="en-US" altLang="ja-JP" sz="1400" b="0" dirty="0" smtClean="0">
                          <a:solidFill>
                            <a:schemeClr val="tx1"/>
                          </a:solidFill>
                          <a:latin typeface="メイリオ" panose="020B0604030504040204" pitchFamily="50" charset="-128"/>
                          <a:ea typeface="メイリオ" panose="020B0604030504040204" pitchFamily="50" charset="-128"/>
                        </a:rPr>
                        <a:t>21</a:t>
                      </a:r>
                      <a:r>
                        <a:rPr kumimoji="1" lang="ja-JP" altLang="en-US" sz="1400" b="0" dirty="0" smtClean="0">
                          <a:solidFill>
                            <a:schemeClr val="tx1"/>
                          </a:solidFill>
                          <a:latin typeface="メイリオ" panose="020B0604030504040204" pitchFamily="50" charset="-128"/>
                          <a:ea typeface="メイリオ" panose="020B0604030504040204" pitchFamily="50" charset="-128"/>
                        </a:rPr>
                        <a:t>日（火）　参加方法［　 津</a:t>
                      </a:r>
                      <a:r>
                        <a:rPr kumimoji="1" lang="ja-JP" altLang="en-US" sz="1400" b="0" baseline="0" dirty="0" smtClean="0">
                          <a:solidFill>
                            <a:schemeClr val="tx1"/>
                          </a:solidFill>
                          <a:latin typeface="メイリオ" panose="020B0604030504040204" pitchFamily="50" charset="-128"/>
                          <a:ea typeface="メイリオ" panose="020B0604030504040204" pitchFamily="50" charset="-128"/>
                        </a:rPr>
                        <a:t> </a:t>
                      </a:r>
                      <a:r>
                        <a:rPr kumimoji="1" lang="ja-JP" altLang="en-US" sz="1400" b="0" dirty="0" smtClean="0">
                          <a:solidFill>
                            <a:schemeClr val="tx1"/>
                          </a:solidFill>
                          <a:latin typeface="メイリオ" panose="020B0604030504040204" pitchFamily="50" charset="-128"/>
                          <a:ea typeface="メイリオ" panose="020B0604030504040204" pitchFamily="50" charset="-128"/>
                        </a:rPr>
                        <a:t>会場　</a:t>
                      </a:r>
                      <a:r>
                        <a:rPr kumimoji="1" lang="ja-JP" altLang="en-US" sz="1400" b="0" baseline="0" dirty="0" smtClean="0">
                          <a:solidFill>
                            <a:schemeClr val="tx1"/>
                          </a:solidFill>
                          <a:latin typeface="メイリオ" panose="020B0604030504040204" pitchFamily="50" charset="-128"/>
                          <a:ea typeface="メイリオ" panose="020B0604030504040204" pitchFamily="50" charset="-128"/>
                        </a:rPr>
                        <a:t> </a:t>
                      </a:r>
                      <a:r>
                        <a:rPr kumimoji="1" lang="ja-JP" altLang="en-US" sz="1400" b="0" dirty="0" smtClean="0">
                          <a:solidFill>
                            <a:schemeClr val="tx1"/>
                          </a:solidFill>
                          <a:latin typeface="メイリオ" panose="020B0604030504040204" pitchFamily="50" charset="-128"/>
                          <a:ea typeface="メイリオ" panose="020B0604030504040204" pitchFamily="50" charset="-128"/>
                        </a:rPr>
                        <a:t>・　オンライン　］</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743090">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説明会を知ったきっかけ</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l"/>
                      <a:r>
                        <a:rPr kumimoji="1" lang="ja-JP" altLang="en-US" sz="1400" b="0" dirty="0" smtClean="0">
                          <a:solidFill>
                            <a:schemeClr val="tx1"/>
                          </a:solidFill>
                          <a:latin typeface="メイリオ" panose="020B0604030504040204" pitchFamily="50" charset="-128"/>
                          <a:ea typeface="メイリオ" panose="020B0604030504040204" pitchFamily="50" charset="-128"/>
                        </a:rPr>
                        <a:t>１．知人からの紹介</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400" b="0" dirty="0" smtClean="0">
                          <a:solidFill>
                            <a:schemeClr val="tx1"/>
                          </a:solidFill>
                          <a:latin typeface="メイリオ" panose="020B0604030504040204" pitchFamily="50" charset="-128"/>
                          <a:ea typeface="メイリオ" panose="020B0604030504040204" pitchFamily="50" charset="-128"/>
                        </a:rPr>
                        <a:t>２．ホームページ　</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400" b="0" dirty="0" smtClean="0">
                          <a:solidFill>
                            <a:schemeClr val="tx1"/>
                          </a:solidFill>
                          <a:latin typeface="メイリオ" panose="020B0604030504040204" pitchFamily="50" charset="-128"/>
                          <a:ea typeface="メイリオ" panose="020B0604030504040204" pitchFamily="50" charset="-128"/>
                        </a:rPr>
                        <a:t>３．その他（　　　　　　　　　　　　　　　　　　　　　　）</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959824">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講座に興味をもった理由</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l"/>
                      <a:r>
                        <a:rPr kumimoji="1" lang="ja-JP" altLang="en-US" sz="1400" b="0" dirty="0" smtClean="0">
                          <a:solidFill>
                            <a:schemeClr val="tx1"/>
                          </a:solidFill>
                          <a:latin typeface="メイリオ" panose="020B0604030504040204" pitchFamily="50" charset="-128"/>
                          <a:ea typeface="メイリオ" panose="020B0604030504040204" pitchFamily="50" charset="-128"/>
                        </a:rPr>
                        <a:t>１．これから農山漁村で起業したいから　</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400" b="0" dirty="0" smtClean="0">
                          <a:solidFill>
                            <a:schemeClr val="tx1"/>
                          </a:solidFill>
                          <a:latin typeface="メイリオ" panose="020B0604030504040204" pitchFamily="50" charset="-128"/>
                          <a:ea typeface="メイリオ" panose="020B0604030504040204" pitchFamily="50" charset="-128"/>
                        </a:rPr>
                        <a:t>２．農山漁村で実践している取組をブラッシュアップしたいから</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400" b="0" dirty="0" smtClean="0">
                          <a:solidFill>
                            <a:schemeClr val="tx1"/>
                          </a:solidFill>
                          <a:latin typeface="メイリオ" panose="020B0604030504040204" pitchFamily="50" charset="-128"/>
                          <a:ea typeface="メイリオ" panose="020B0604030504040204" pitchFamily="50" charset="-128"/>
                        </a:rPr>
                        <a:t>３．講座で仲間を作りたいから</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400" b="0" dirty="0" smtClean="0">
                          <a:solidFill>
                            <a:schemeClr val="tx1"/>
                          </a:solidFill>
                          <a:latin typeface="メイリオ" panose="020B0604030504040204" pitchFamily="50" charset="-128"/>
                          <a:ea typeface="メイリオ" panose="020B0604030504040204" pitchFamily="50" charset="-128"/>
                        </a:rPr>
                        <a:t>４．その他（　　　　　　　　　　　　　　　　　　　　　　）</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959824">
                <a:tc>
                  <a:txBody>
                    <a:bodyPr/>
                    <a:lstStyle/>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その他（説明会で聞きたいこと）</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ct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ct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40" name="正方形/長方形 39"/>
          <p:cNvSpPr/>
          <p:nvPr/>
        </p:nvSpPr>
        <p:spPr>
          <a:xfrm>
            <a:off x="3729782" y="4003660"/>
            <a:ext cx="3168352" cy="261610"/>
          </a:xfrm>
          <a:prstGeom prst="rect">
            <a:avLst/>
          </a:prstGeom>
        </p:spPr>
        <p:txBody>
          <a:bodyPr wrap="square">
            <a:spAutoFit/>
          </a:bodyPr>
          <a:lstStyle/>
          <a:p>
            <a:r>
              <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該当するものに○をして回答してください。</a:t>
            </a:r>
            <a:endParaRPr lang="ja-JP" altLang="ja-JP"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74442" y="-102800"/>
            <a:ext cx="7031834" cy="95004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266606" y="33897"/>
            <a:ext cx="6521337" cy="892552"/>
          </a:xfrm>
          <a:prstGeom prst="rect">
            <a:avLst/>
          </a:prstGeom>
          <a:noFill/>
        </p:spPr>
        <p:txBody>
          <a:bodyPr wrap="none" rtlCol="0">
            <a:spAutoFit/>
          </a:bodyPr>
          <a:lstStyle/>
          <a:p>
            <a:r>
              <a:rPr lang="ja-JP"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ja-JP"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rPr>
              <a:t>農山漁村起業者養成講座　説明会</a:t>
            </a:r>
            <a:endParaRPr lang="en-US" altLang="ja-JP"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120829" y="6990281"/>
            <a:ext cx="6592158" cy="307777"/>
          </a:xfrm>
          <a:prstGeom prst="round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テキスト ボックス 17"/>
          <p:cNvSpPr txBox="1"/>
          <p:nvPr/>
        </p:nvSpPr>
        <p:spPr>
          <a:xfrm>
            <a:off x="70624" y="7028159"/>
            <a:ext cx="6827510" cy="307777"/>
          </a:xfrm>
          <a:prstGeom prst="rect">
            <a:avLst/>
          </a:prstGeom>
          <a:noFill/>
        </p:spPr>
        <p:txBody>
          <a:bodyPr wrap="none" rtlCol="0">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新型コロナウイルス感染症対策のため、以下の点についてご協力をお願いします。</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70624" y="7287655"/>
            <a:ext cx="6813376" cy="1384995"/>
          </a:xfrm>
          <a:prstGeom prst="rect">
            <a:avLst/>
          </a:prstGeom>
          <a:noFill/>
        </p:spPr>
        <p:txBody>
          <a:bodyPr wrap="square"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〇高齢の方や基礎疾患</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お持ちの方で感染リスクを心配される方は参加をご遠慮いただくようお願いします。</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〇新型コロナウイルス接触確認アプリ（ＣＯＣＯＡ）」の事前インストールにご協力をお願い</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します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〇室内の定期的な換気など、同感染症の感染防止対策を徹底して努めますが、万が一、当講座で感染が発生し</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た</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場合、保健所などの聞き取りにご協力ください。</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〇当日、発熱や咳等の風邪症状がみられる方は参加できません。</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〇当日、会場内では、「マスク着用」並びに「手指消毒」をお願いします。</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〇当講座は、同感染症の国内における感染状況や国及び県等の指針を踏まえ、中止の判断や受講の方への協力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事項について変更する場合もありますので、予めご了承ください。</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515698" y="8769424"/>
            <a:ext cx="2441694" cy="261610"/>
          </a:xfrm>
          <a:prstGeom prst="rect">
            <a:avLst/>
          </a:prstGeom>
          <a:noFill/>
        </p:spPr>
        <p:txBody>
          <a:bodyPr wrap="none" rtlCol="0">
            <a:spAutoFit/>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三重県電子申請・届出システム</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7232" y="9023434"/>
            <a:ext cx="787247" cy="787247"/>
          </a:xfrm>
          <a:prstGeom prst="rect">
            <a:avLst/>
          </a:prstGeom>
        </p:spPr>
      </p:pic>
    </p:spTree>
    <p:extLst>
      <p:ext uri="{BB962C8B-B14F-4D97-AF65-F5344CB8AC3E}">
        <p14:creationId xmlns:p14="http://schemas.microsoft.com/office/powerpoint/2010/main" val="1120364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1763</TotalTime>
  <Words>572</Words>
  <Application>Microsoft Office PowerPoint</Application>
  <PresentationFormat>A4 210 x 297 mm</PresentationFormat>
  <Paragraphs>97</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PowerPoint プレゼンテーション</vt:lpstr>
    </vt:vector>
  </TitlesOfParts>
  <Company>mieken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mieken</dc:creator>
  <cp:lastModifiedBy>長井 雄佑</cp:lastModifiedBy>
  <cp:revision>109</cp:revision>
  <cp:lastPrinted>2022-04-14T01:48:06Z</cp:lastPrinted>
  <dcterms:created xsi:type="dcterms:W3CDTF">2018-04-18T08:47:33Z</dcterms:created>
  <dcterms:modified xsi:type="dcterms:W3CDTF">2022-04-20T00:18:51Z</dcterms:modified>
</cp:coreProperties>
</file>