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71" r:id="rId4"/>
    <p:sldId id="267" r:id="rId5"/>
    <p:sldId id="268" r:id="rId6"/>
    <p:sldId id="269" r:id="rId7"/>
    <p:sldId id="270" r:id="rId8"/>
    <p:sldId id="266" r:id="rId9"/>
  </p:sldIdLst>
  <p:sldSz cx="18288000" cy="10287000"/>
  <p:notesSz cx="6807200" cy="9939338"/>
  <p:embeddedFontLst>
    <p:embeddedFont>
      <p:font typeface="Active Heart 甘い気分" panose="020B0600070205080204" charset="-128"/>
      <p:regular r:id="rId11"/>
    </p:embeddedFont>
    <p:embeddedFont>
      <p:font typeface="BIZ UDPゴシック" panose="020B0400000000000000" pitchFamily="50" charset="-128"/>
      <p:regular r:id="rId12"/>
      <p:bold r:id="rId13"/>
    </p:embeddedFont>
    <p:embeddedFont>
      <p:font typeface="游ゴシック" panose="020B0400000000000000" pitchFamily="50" charset="-128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C45B"/>
    <a:srgbClr val="F8AD62"/>
    <a:srgbClr val="FFFF8B"/>
    <a:srgbClr val="FFFE6E"/>
    <a:srgbClr val="CCFF99"/>
    <a:srgbClr val="99FF66"/>
    <a:srgbClr val="00CC99"/>
    <a:srgbClr val="FA9B66"/>
    <a:srgbClr val="F79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19" autoAdjust="0"/>
    <p:restoredTop sz="93957" autoAdjust="0"/>
  </p:normalViewPr>
  <p:slideViewPr>
    <p:cSldViewPr>
      <p:cViewPr varScale="1">
        <p:scale>
          <a:sx n="74" d="100"/>
          <a:sy n="74" d="100"/>
        </p:scale>
        <p:origin x="834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36"/>
    </p:cViewPr>
  </p:sorter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notesMasters/notesMaster1.xml" Type="http://schemas.openxmlformats.org/officeDocument/2006/relationships/notesMaster"/><Relationship Id="rId11" Target="fonts/font1.fntdata" Type="http://schemas.openxmlformats.org/officeDocument/2006/relationships/font"/><Relationship Id="rId12" Target="fonts/font2.fntdata" Type="http://schemas.openxmlformats.org/officeDocument/2006/relationships/font"/><Relationship Id="rId13" Target="fonts/font3.fntdata" Type="http://schemas.openxmlformats.org/officeDocument/2006/relationships/font"/><Relationship Id="rId14" Target="fonts/font4.fntdata" Type="http://schemas.openxmlformats.org/officeDocument/2006/relationships/font"/><Relationship Id="rId15" Target="fonts/font5.fntdata" Type="http://schemas.openxmlformats.org/officeDocument/2006/relationships/font"/><Relationship Id="rId16" Target="presProps.xml" Type="http://schemas.openxmlformats.org/officeDocument/2006/relationships/presProps"/><Relationship Id="rId17" Target="viewProps.xml" Type="http://schemas.openxmlformats.org/officeDocument/2006/relationships/viewProps"/><Relationship Id="rId18" Target="theme/theme1.xml" Type="http://schemas.openxmlformats.org/officeDocument/2006/relationships/theme"/><Relationship Id="rId19" Target="tableStyles.xml" Type="http://schemas.openxmlformats.org/officeDocument/2006/relationships/tableStyles"/><Relationship Id="rId2" Target="slides/slide1.xml" Type="http://schemas.openxmlformats.org/officeDocument/2006/relationships/slide"/><Relationship Id="rId3" Target="slides/slide2.xml" Type="http://schemas.openxmlformats.org/officeDocument/2006/relationships/slide"/><Relationship Id="rId4" Target="slides/slide3.xml" Type="http://schemas.openxmlformats.org/officeDocument/2006/relationships/slide"/><Relationship Id="rId5" Target="slides/slide4.xml" Type="http://schemas.openxmlformats.org/officeDocument/2006/relationships/slide"/><Relationship Id="rId6" Target="slides/slide5.xml" Type="http://schemas.openxmlformats.org/officeDocument/2006/relationships/slide"/><Relationship Id="rId7" Target="slides/slide6.xml" Type="http://schemas.openxmlformats.org/officeDocument/2006/relationships/slide"/><Relationship Id="rId8" Target="slides/slide7.xml" Type="http://schemas.openxmlformats.org/officeDocument/2006/relationships/slide"/><Relationship Id="rId9" Target="slides/slide8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1E0E8-A6C3-4A6A-8D74-CC0EB0D56B9B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9E7A3-32CD-472E-9991-3D5E05CBD2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250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9E7A3-32CD-472E-9991-3D5E05CBD21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24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3221A-2A6E-2362-2FA8-186C488C0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BE57390-ACDD-0296-7A40-DE9E04B1F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0F533ED-A05F-6E1D-FC20-9D3187F0F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72F2A-38A7-1FBD-9D85-D3365915C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9E7A3-32CD-472E-9991-3D5E05CBD21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553604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10425889-1CB0-9F57-A178-59A3C7F16C86}"/>
              </a:ext>
            </a:extLst>
          </p:cNvPr>
          <p:cNvSpPr/>
          <p:nvPr/>
        </p:nvSpPr>
        <p:spPr>
          <a:xfrm>
            <a:off x="114879" y="3038681"/>
            <a:ext cx="8833851" cy="7109991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rgbClr val="FFFE6E"/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16855" y="3221837"/>
            <a:ext cx="8470883" cy="6789124"/>
            <a:chOff x="0" y="0"/>
            <a:chExt cx="2101190" cy="18124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1190" cy="1812406"/>
            </a:xfrm>
            <a:custGeom>
              <a:avLst/>
              <a:gdLst/>
              <a:ahLst/>
              <a:cxnLst/>
              <a:rect l="l" t="t" r="r" b="b"/>
              <a:pathLst>
                <a:path w="2101190" h="1812406">
                  <a:moveTo>
                    <a:pt x="49491" y="0"/>
                  </a:moveTo>
                  <a:lnTo>
                    <a:pt x="2051699" y="0"/>
                  </a:lnTo>
                  <a:cubicBezTo>
                    <a:pt x="2079032" y="0"/>
                    <a:pt x="2101190" y="22158"/>
                    <a:pt x="2101190" y="49491"/>
                  </a:cubicBezTo>
                  <a:lnTo>
                    <a:pt x="2101190" y="1762914"/>
                  </a:lnTo>
                  <a:cubicBezTo>
                    <a:pt x="2101190" y="1790248"/>
                    <a:pt x="2079032" y="1812406"/>
                    <a:pt x="2051699" y="1812406"/>
                  </a:cubicBezTo>
                  <a:lnTo>
                    <a:pt x="49491" y="1812406"/>
                  </a:lnTo>
                  <a:cubicBezTo>
                    <a:pt x="22158" y="1812406"/>
                    <a:pt x="0" y="1790248"/>
                    <a:pt x="0" y="1762914"/>
                  </a:cubicBezTo>
                  <a:lnTo>
                    <a:pt x="0" y="49491"/>
                  </a:lnTo>
                  <a:cubicBezTo>
                    <a:pt x="0" y="22158"/>
                    <a:pt x="22158" y="0"/>
                    <a:pt x="494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101190" cy="1898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2655688"/>
            <a:chOff x="0" y="0"/>
            <a:chExt cx="4816593" cy="6994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699440"/>
            </a:xfrm>
            <a:custGeom>
              <a:avLst/>
              <a:gdLst/>
              <a:ahLst/>
              <a:cxnLst/>
              <a:rect l="l" t="t" r="r" b="b"/>
              <a:pathLst>
                <a:path w="4816592" h="699440">
                  <a:moveTo>
                    <a:pt x="0" y="0"/>
                  </a:moveTo>
                  <a:lnTo>
                    <a:pt x="4816592" y="0"/>
                  </a:lnTo>
                  <a:lnTo>
                    <a:pt x="4816592" y="699440"/>
                  </a:lnTo>
                  <a:lnTo>
                    <a:pt x="0" y="6994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4816593" cy="785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500263" y="2823604"/>
            <a:ext cx="8119467" cy="72069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33690" y="3998151"/>
            <a:ext cx="8381757" cy="5825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57"/>
              </a:lnSpc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１．ヤングケアラーという言葉について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1000"/>
              </a:lnSpc>
            </a:pPr>
            <a:endParaRPr lang="en-US" altLang="ja-JP" sz="20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２．ヤングケアラーと「子どもの権利」について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1000"/>
              </a:lnSpc>
              <a:spcBef>
                <a:spcPct val="0"/>
              </a:spcBef>
            </a:pPr>
            <a:endParaRPr lang="en-US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  <a:spcBef>
                <a:spcPct val="0"/>
              </a:spcBef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３．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周りに「もしかしたらヤングケアラーかも」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  <a:spcBef>
                <a:spcPct val="0"/>
              </a:spcBef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　　と思う人はいますか？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1000"/>
              </a:lnSpc>
              <a:spcBef>
                <a:spcPct val="0"/>
              </a:spcBef>
            </a:pP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  <a:spcBef>
                <a:spcPct val="0"/>
              </a:spcBef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４．困ったことがあったとき、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  <a:spcBef>
                <a:spcPct val="0"/>
              </a:spcBef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　　家族以外に相談できる大人はいますか？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1000"/>
              </a:lnSpc>
              <a:spcBef>
                <a:spcPct val="0"/>
              </a:spcBef>
            </a:pPr>
            <a:endParaRPr lang="en-US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  <a:spcBef>
                <a:spcPct val="0"/>
              </a:spcBef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５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．あなたが「相談しやすい」と思う条件は？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1000"/>
              </a:lnSpc>
              <a:spcBef>
                <a:spcPct val="0"/>
              </a:spcBef>
            </a:pP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  <a:spcBef>
                <a:spcPct val="0"/>
              </a:spcBef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６．ヤングケアラーについて知ってもらうために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  <a:spcBef>
                <a:spcPct val="0"/>
              </a:spcBef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　　出来ることって何だろう？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1000"/>
              </a:lnSpc>
              <a:spcBef>
                <a:spcPct val="0"/>
              </a:spcBef>
            </a:pP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  <a:spcBef>
                <a:spcPct val="0"/>
              </a:spcBef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７．ヤングケアラーに必要な支援とは？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2147769" y="2347363"/>
            <a:ext cx="4521211" cy="1240355"/>
            <a:chOff x="0" y="-85725"/>
            <a:chExt cx="829909" cy="302090"/>
          </a:xfrm>
        </p:grpSpPr>
        <p:sp>
          <p:nvSpPr>
            <p:cNvPr id="30" name="Freeform 30"/>
            <p:cNvSpPr/>
            <p:nvPr/>
          </p:nvSpPr>
          <p:spPr>
            <a:xfrm>
              <a:off x="40029" y="35891"/>
              <a:ext cx="789880" cy="180474"/>
            </a:xfrm>
            <a:custGeom>
              <a:avLst/>
              <a:gdLst/>
              <a:ahLst/>
              <a:cxnLst/>
              <a:rect l="l" t="t" r="r" b="b"/>
              <a:pathLst>
                <a:path w="755787" h="180474">
                  <a:moveTo>
                    <a:pt x="90237" y="0"/>
                  </a:moveTo>
                  <a:lnTo>
                    <a:pt x="665550" y="0"/>
                  </a:lnTo>
                  <a:cubicBezTo>
                    <a:pt x="689482" y="0"/>
                    <a:pt x="712434" y="9507"/>
                    <a:pt x="729357" y="26430"/>
                  </a:cubicBezTo>
                  <a:cubicBezTo>
                    <a:pt x="746279" y="43352"/>
                    <a:pt x="755787" y="66305"/>
                    <a:pt x="755787" y="90237"/>
                  </a:cubicBezTo>
                  <a:lnTo>
                    <a:pt x="755787" y="90237"/>
                  </a:lnTo>
                  <a:cubicBezTo>
                    <a:pt x="755787" y="140073"/>
                    <a:pt x="715386" y="180474"/>
                    <a:pt x="665550" y="180474"/>
                  </a:cubicBezTo>
                  <a:lnTo>
                    <a:pt x="90237" y="180474"/>
                  </a:lnTo>
                  <a:cubicBezTo>
                    <a:pt x="66305" y="180474"/>
                    <a:pt x="43352" y="170967"/>
                    <a:pt x="26430" y="154044"/>
                  </a:cubicBezTo>
                  <a:cubicBezTo>
                    <a:pt x="9507" y="137121"/>
                    <a:pt x="0" y="114169"/>
                    <a:pt x="0" y="90237"/>
                  </a:cubicBezTo>
                  <a:lnTo>
                    <a:pt x="0" y="90237"/>
                  </a:lnTo>
                  <a:cubicBezTo>
                    <a:pt x="0" y="66305"/>
                    <a:pt x="9507" y="43352"/>
                    <a:pt x="26430" y="26430"/>
                  </a:cubicBezTo>
                  <a:cubicBezTo>
                    <a:pt x="43352" y="9507"/>
                    <a:pt x="66305" y="0"/>
                    <a:pt x="90237" y="0"/>
                  </a:cubicBezTo>
                  <a:close/>
                </a:path>
              </a:pathLst>
            </a:custGeom>
            <a:solidFill>
              <a:srgbClr val="FFC45B"/>
            </a:solidFill>
            <a:ln w="95250" cap="rnd">
              <a:solidFill>
                <a:srgbClr val="FFC45B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85725"/>
              <a:ext cx="755787" cy="266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677305" y="2957905"/>
            <a:ext cx="3682950" cy="439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  <a:spcBef>
                <a:spcPct val="0"/>
              </a:spcBef>
            </a:pP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みなさん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に聴いたこと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sp>
        <p:nvSpPr>
          <p:cNvPr id="60" name="TextBox 25">
            <a:extLst>
              <a:ext uri="{FF2B5EF4-FFF2-40B4-BE49-F238E27FC236}">
                <a16:creationId xmlns:a16="http://schemas.microsoft.com/office/drawing/2014/main" id="{63E4764B-2435-A58C-7532-D7DFDA704FBE}"/>
              </a:ext>
            </a:extLst>
          </p:cNvPr>
          <p:cNvSpPr txBox="1"/>
          <p:nvPr/>
        </p:nvSpPr>
        <p:spPr>
          <a:xfrm>
            <a:off x="10125805" y="437776"/>
            <a:ext cx="8162196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１．実施期間　令和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7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年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8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月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28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日（木）</a:t>
            </a:r>
          </a:p>
          <a:p>
            <a:pPr>
              <a:spcBef>
                <a:spcPct val="0"/>
              </a:spcBef>
            </a:pP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２．対　象　　高校生世代</a:t>
            </a:r>
            <a:endParaRPr lang="en-US" altLang="ja-JP" sz="28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>
              <a:spcBef>
                <a:spcPct val="0"/>
              </a:spcBef>
            </a:pP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３．実施方法　オンライン（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Zoom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）での聴き取り</a:t>
            </a:r>
          </a:p>
          <a:p>
            <a:pPr>
              <a:spcBef>
                <a:spcPct val="0"/>
              </a:spcBef>
            </a:pP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４．担 当 課      子ども・福祉部家庭福祉・施設整備課</a:t>
            </a:r>
          </a:p>
        </p:txBody>
      </p:sp>
      <p:pic>
        <p:nvPicPr>
          <p:cNvPr id="15" name="図 14" descr="抽象, 挿絵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90F6B02-309B-7A10-5896-2EA5FD7242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53" y="665414"/>
            <a:ext cx="1409981" cy="1480666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32897" y="290039"/>
            <a:ext cx="9308732" cy="1979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5"/>
              </a:lnSpc>
              <a:spcBef>
                <a:spcPct val="0"/>
              </a:spcBef>
            </a:pPr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キッズ・モニター＋ 　</a:t>
            </a:r>
            <a:endParaRPr lang="en-US" altLang="ja-JP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>
              <a:lnSpc>
                <a:spcPts val="5445"/>
              </a:lnSpc>
              <a:spcBef>
                <a:spcPct val="0"/>
              </a:spcBef>
            </a:pPr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第１回オンラインイベント</a:t>
            </a:r>
            <a:endParaRPr lang="en-US" altLang="ja-JP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>
              <a:lnSpc>
                <a:spcPts val="5445"/>
              </a:lnSpc>
              <a:spcBef>
                <a:spcPct val="0"/>
              </a:spcBef>
            </a:pPr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テーマ「ヤングケアラーについて」</a:t>
            </a:r>
            <a:endParaRPr lang="en-US" altLang="ja-JP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EF52D389-B193-697C-364D-22DC24010844}"/>
              </a:ext>
            </a:extLst>
          </p:cNvPr>
          <p:cNvSpPr/>
          <p:nvPr/>
        </p:nvSpPr>
        <p:spPr>
          <a:xfrm>
            <a:off x="9191541" y="2981172"/>
            <a:ext cx="8833851" cy="7167500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C2C4EB76-08DD-5060-E6D8-038709DADCD2}"/>
              </a:ext>
            </a:extLst>
          </p:cNvPr>
          <p:cNvGrpSpPr/>
          <p:nvPr/>
        </p:nvGrpSpPr>
        <p:grpSpPr>
          <a:xfrm>
            <a:off x="9412712" y="3189501"/>
            <a:ext cx="8341862" cy="6821460"/>
            <a:chOff x="0" y="0"/>
            <a:chExt cx="2101190" cy="1812406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0B4A32F-F98E-C693-BD71-AF86E913D962}"/>
                </a:ext>
              </a:extLst>
            </p:cNvPr>
            <p:cNvSpPr/>
            <p:nvPr/>
          </p:nvSpPr>
          <p:spPr>
            <a:xfrm>
              <a:off x="0" y="0"/>
              <a:ext cx="2101190" cy="1812406"/>
            </a:xfrm>
            <a:custGeom>
              <a:avLst/>
              <a:gdLst/>
              <a:ahLst/>
              <a:cxnLst/>
              <a:rect l="l" t="t" r="r" b="b"/>
              <a:pathLst>
                <a:path w="2101190" h="1812406">
                  <a:moveTo>
                    <a:pt x="49491" y="0"/>
                  </a:moveTo>
                  <a:lnTo>
                    <a:pt x="2051699" y="0"/>
                  </a:lnTo>
                  <a:cubicBezTo>
                    <a:pt x="2079032" y="0"/>
                    <a:pt x="2101190" y="22158"/>
                    <a:pt x="2101190" y="49491"/>
                  </a:cubicBezTo>
                  <a:lnTo>
                    <a:pt x="2101190" y="1762914"/>
                  </a:lnTo>
                  <a:cubicBezTo>
                    <a:pt x="2101190" y="1790248"/>
                    <a:pt x="2079032" y="1812406"/>
                    <a:pt x="2051699" y="1812406"/>
                  </a:cubicBezTo>
                  <a:lnTo>
                    <a:pt x="49491" y="1812406"/>
                  </a:lnTo>
                  <a:cubicBezTo>
                    <a:pt x="22158" y="1812406"/>
                    <a:pt x="0" y="1790248"/>
                    <a:pt x="0" y="1762914"/>
                  </a:cubicBezTo>
                  <a:lnTo>
                    <a:pt x="0" y="49491"/>
                  </a:lnTo>
                  <a:cubicBezTo>
                    <a:pt x="0" y="22158"/>
                    <a:pt x="22158" y="0"/>
                    <a:pt x="494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43A44A45-D4EA-F76A-74C8-D89CD4B822AD}"/>
                </a:ext>
              </a:extLst>
            </p:cNvPr>
            <p:cNvSpPr txBox="1"/>
            <p:nvPr/>
          </p:nvSpPr>
          <p:spPr>
            <a:xfrm>
              <a:off x="0" y="-85725"/>
              <a:ext cx="2101190" cy="1898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6" name="TextBox 26"/>
          <p:cNvSpPr txBox="1"/>
          <p:nvPr/>
        </p:nvSpPr>
        <p:spPr>
          <a:xfrm>
            <a:off x="9609386" y="3829150"/>
            <a:ext cx="8460847" cy="6593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みなさんにいただいた意見は、子ども・福祉部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家庭福祉・施設整備課が受け取りました。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みなさんからもらった意見は、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・ヤングケアラーについての啓発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・ヤングケアラーに気づくためのポイントの周知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・ヤングケアラーが相談しやすい相談窓口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・ヤングケアラー相談と支援の体制整備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などに活用し、今後の取組につなげていきます。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endParaRPr lang="ja-JP" altLang="en-US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　　ありがとうございました。</a:t>
            </a:r>
          </a:p>
          <a:p>
            <a:pPr algn="l">
              <a:lnSpc>
                <a:spcPts val="5025"/>
              </a:lnSpc>
              <a:spcBef>
                <a:spcPct val="0"/>
              </a:spcBef>
            </a:pPr>
            <a:endParaRPr lang="en-US" sz="3200" u="sng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>
              <a:lnSpc>
                <a:spcPts val="5025"/>
              </a:lnSpc>
              <a:spcBef>
                <a:spcPct val="0"/>
              </a:spcBef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　　　　</a:t>
            </a:r>
            <a:endParaRPr lang="en-US" altLang="ja-JP" sz="36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CEF745A-AA02-FA9A-2E9A-9D8BFDE72CBA}"/>
              </a:ext>
            </a:extLst>
          </p:cNvPr>
          <p:cNvSpPr/>
          <p:nvPr/>
        </p:nvSpPr>
        <p:spPr>
          <a:xfrm flipH="1">
            <a:off x="9122644" y="8777924"/>
            <a:ext cx="1041376" cy="1222013"/>
          </a:xfrm>
          <a:custGeom>
            <a:avLst/>
            <a:gdLst/>
            <a:ahLst/>
            <a:cxnLst/>
            <a:rect l="l" t="t" r="r" b="b"/>
            <a:pathLst>
              <a:path w="1404317" h="1609113">
                <a:moveTo>
                  <a:pt x="1404316" y="0"/>
                </a:moveTo>
                <a:lnTo>
                  <a:pt x="0" y="0"/>
                </a:lnTo>
                <a:lnTo>
                  <a:pt x="0" y="1609113"/>
                </a:lnTo>
                <a:lnTo>
                  <a:pt x="1404316" y="1609113"/>
                </a:lnTo>
                <a:lnTo>
                  <a:pt x="140431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646A920F-91C0-4662-9A0F-9660E7EBE13D}"/>
              </a:ext>
            </a:extLst>
          </p:cNvPr>
          <p:cNvSpPr/>
          <p:nvPr/>
        </p:nvSpPr>
        <p:spPr>
          <a:xfrm flipH="1">
            <a:off x="8125569" y="8777924"/>
            <a:ext cx="1021138" cy="1177432"/>
          </a:xfrm>
          <a:custGeom>
            <a:avLst/>
            <a:gdLst/>
            <a:ahLst/>
            <a:cxnLst/>
            <a:rect l="l" t="t" r="r" b="b"/>
            <a:pathLst>
              <a:path w="1539166" h="1603298">
                <a:moveTo>
                  <a:pt x="1539166" y="0"/>
                </a:moveTo>
                <a:lnTo>
                  <a:pt x="0" y="0"/>
                </a:lnTo>
                <a:lnTo>
                  <a:pt x="0" y="1603298"/>
                </a:lnTo>
                <a:lnTo>
                  <a:pt x="1539166" y="1603298"/>
                </a:lnTo>
                <a:lnTo>
                  <a:pt x="15391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Freeform 30">
            <a:extLst>
              <a:ext uri="{FF2B5EF4-FFF2-40B4-BE49-F238E27FC236}">
                <a16:creationId xmlns:a16="http://schemas.microsoft.com/office/drawing/2014/main" id="{58CC00DB-983E-38EA-DC3E-7E95B5168E0F}"/>
              </a:ext>
            </a:extLst>
          </p:cNvPr>
          <p:cNvSpPr/>
          <p:nvPr/>
        </p:nvSpPr>
        <p:spPr>
          <a:xfrm>
            <a:off x="11320161" y="2864013"/>
            <a:ext cx="4117405" cy="741010"/>
          </a:xfrm>
          <a:custGeom>
            <a:avLst/>
            <a:gdLst/>
            <a:ahLst/>
            <a:cxnLst/>
            <a:rect l="l" t="t" r="r" b="b"/>
            <a:pathLst>
              <a:path w="755787" h="180474">
                <a:moveTo>
                  <a:pt x="90237" y="0"/>
                </a:moveTo>
                <a:lnTo>
                  <a:pt x="665550" y="0"/>
                </a:lnTo>
                <a:cubicBezTo>
                  <a:pt x="689482" y="0"/>
                  <a:pt x="712434" y="9507"/>
                  <a:pt x="729357" y="26430"/>
                </a:cubicBezTo>
                <a:cubicBezTo>
                  <a:pt x="746279" y="43352"/>
                  <a:pt x="755787" y="66305"/>
                  <a:pt x="755787" y="90237"/>
                </a:cubicBezTo>
                <a:lnTo>
                  <a:pt x="755787" y="90237"/>
                </a:lnTo>
                <a:cubicBezTo>
                  <a:pt x="755787" y="140073"/>
                  <a:pt x="715386" y="180474"/>
                  <a:pt x="665550" y="180474"/>
                </a:cubicBezTo>
                <a:lnTo>
                  <a:pt x="90237" y="180474"/>
                </a:lnTo>
                <a:cubicBezTo>
                  <a:pt x="66305" y="180474"/>
                  <a:pt x="43352" y="170967"/>
                  <a:pt x="26430" y="154044"/>
                </a:cubicBezTo>
                <a:cubicBezTo>
                  <a:pt x="9507" y="137121"/>
                  <a:pt x="0" y="114169"/>
                  <a:pt x="0" y="90237"/>
                </a:cubicBezTo>
                <a:lnTo>
                  <a:pt x="0" y="90237"/>
                </a:lnTo>
                <a:cubicBezTo>
                  <a:pt x="0" y="66305"/>
                  <a:pt x="9507" y="43352"/>
                  <a:pt x="26430" y="26430"/>
                </a:cubicBezTo>
                <a:cubicBezTo>
                  <a:pt x="43352" y="9507"/>
                  <a:pt x="66305" y="0"/>
                  <a:pt x="90237" y="0"/>
                </a:cubicBezTo>
                <a:close/>
              </a:path>
            </a:pathLst>
          </a:custGeom>
          <a:solidFill>
            <a:srgbClr val="FF9999"/>
          </a:solidFill>
          <a:ln w="95250" cap="rnd">
            <a:solidFill>
              <a:srgbClr val="FF9999"/>
            </a:solidFill>
            <a:prstDash val="solid"/>
            <a:round/>
          </a:ln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4F963A-F684-EB16-E4D4-05AEDD74C3DD}"/>
              </a:ext>
            </a:extLst>
          </p:cNvPr>
          <p:cNvSpPr txBox="1"/>
          <p:nvPr/>
        </p:nvSpPr>
        <p:spPr>
          <a:xfrm>
            <a:off x="11531470" y="2948169"/>
            <a:ext cx="3805940" cy="4394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  <a:spcBef>
                <a:spcPct val="0"/>
              </a:spcBef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いただいた意見の活用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21BFCF-C82F-A26A-F54B-1775C5483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6">
            <a:extLst>
              <a:ext uri="{FF2B5EF4-FFF2-40B4-BE49-F238E27FC236}">
                <a16:creationId xmlns:a16="http://schemas.microsoft.com/office/drawing/2014/main" id="{579B36FB-03BB-EA93-5863-DABFC5872E9D}"/>
              </a:ext>
            </a:extLst>
          </p:cNvPr>
          <p:cNvSpPr/>
          <p:nvPr/>
        </p:nvSpPr>
        <p:spPr>
          <a:xfrm>
            <a:off x="264564" y="1593786"/>
            <a:ext cx="8784322" cy="885828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rgbClr val="FFFE6E"/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6AB515D2-7F94-F571-9819-F844954BF460}"/>
              </a:ext>
            </a:extLst>
          </p:cNvPr>
          <p:cNvSpPr/>
          <p:nvPr/>
        </p:nvSpPr>
        <p:spPr>
          <a:xfrm>
            <a:off x="264564" y="5557881"/>
            <a:ext cx="8784322" cy="1403581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rgbClr val="FFFE6E"/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7" name="Group 5">
            <a:extLst>
              <a:ext uri="{FF2B5EF4-FFF2-40B4-BE49-F238E27FC236}">
                <a16:creationId xmlns:a16="http://schemas.microsoft.com/office/drawing/2014/main" id="{D2461398-8948-5C89-7BE2-A7D4F62E1ECB}"/>
              </a:ext>
            </a:extLst>
          </p:cNvPr>
          <p:cNvGrpSpPr/>
          <p:nvPr/>
        </p:nvGrpSpPr>
        <p:grpSpPr>
          <a:xfrm>
            <a:off x="252968" y="7127974"/>
            <a:ext cx="8883848" cy="1979719"/>
            <a:chOff x="0" y="-85725"/>
            <a:chExt cx="2101190" cy="2098830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AD7DCBA5-8957-C597-D603-7D39E0CF5180}"/>
                </a:ext>
              </a:extLst>
            </p:cNvPr>
            <p:cNvSpPr/>
            <p:nvPr/>
          </p:nvSpPr>
          <p:spPr>
            <a:xfrm>
              <a:off x="0" y="27826"/>
              <a:ext cx="2080393" cy="1985279"/>
            </a:xfrm>
            <a:custGeom>
              <a:avLst/>
              <a:gdLst/>
              <a:ahLst/>
              <a:cxnLst/>
              <a:rect l="l" t="t" r="r" b="b"/>
              <a:pathLst>
                <a:path w="2101190" h="1812406">
                  <a:moveTo>
                    <a:pt x="49491" y="0"/>
                  </a:moveTo>
                  <a:lnTo>
                    <a:pt x="2051699" y="0"/>
                  </a:lnTo>
                  <a:cubicBezTo>
                    <a:pt x="2079032" y="0"/>
                    <a:pt x="2101190" y="22158"/>
                    <a:pt x="2101190" y="49491"/>
                  </a:cubicBezTo>
                  <a:lnTo>
                    <a:pt x="2101190" y="1762914"/>
                  </a:lnTo>
                  <a:cubicBezTo>
                    <a:pt x="2101190" y="1790248"/>
                    <a:pt x="2079032" y="1812406"/>
                    <a:pt x="2051699" y="1812406"/>
                  </a:cubicBezTo>
                  <a:lnTo>
                    <a:pt x="49491" y="1812406"/>
                  </a:lnTo>
                  <a:cubicBezTo>
                    <a:pt x="22158" y="1812406"/>
                    <a:pt x="0" y="1790248"/>
                    <a:pt x="0" y="1762914"/>
                  </a:cubicBezTo>
                  <a:lnTo>
                    <a:pt x="0" y="49491"/>
                  </a:lnTo>
                  <a:cubicBezTo>
                    <a:pt x="0" y="22158"/>
                    <a:pt x="22158" y="0"/>
                    <a:pt x="494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C13D5DF0-8F87-EC1B-5DEE-CC6FC2A116DE}"/>
                </a:ext>
              </a:extLst>
            </p:cNvPr>
            <p:cNvSpPr txBox="1"/>
            <p:nvPr/>
          </p:nvSpPr>
          <p:spPr>
            <a:xfrm>
              <a:off x="0" y="-85725"/>
              <a:ext cx="2101190" cy="1898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1" name="Freeform 6">
            <a:extLst>
              <a:ext uri="{FF2B5EF4-FFF2-40B4-BE49-F238E27FC236}">
                <a16:creationId xmlns:a16="http://schemas.microsoft.com/office/drawing/2014/main" id="{5B4337F1-FC20-6F29-865E-91433610A651}"/>
              </a:ext>
            </a:extLst>
          </p:cNvPr>
          <p:cNvSpPr/>
          <p:nvPr/>
        </p:nvSpPr>
        <p:spPr>
          <a:xfrm>
            <a:off x="9510636" y="5557881"/>
            <a:ext cx="8575816" cy="3510608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46AC04C8-9423-3251-7A89-9F846A47262D}"/>
              </a:ext>
            </a:extLst>
          </p:cNvPr>
          <p:cNvSpPr/>
          <p:nvPr/>
        </p:nvSpPr>
        <p:spPr>
          <a:xfrm>
            <a:off x="9512656" y="1455132"/>
            <a:ext cx="8713700" cy="3154967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0A1286C1-BBF5-7593-F382-F29C903FC0DF}"/>
              </a:ext>
            </a:extLst>
          </p:cNvPr>
          <p:cNvGrpSpPr/>
          <p:nvPr/>
        </p:nvGrpSpPr>
        <p:grpSpPr>
          <a:xfrm>
            <a:off x="76006" y="2806596"/>
            <a:ext cx="8972880" cy="1702149"/>
            <a:chOff x="0" y="-85725"/>
            <a:chExt cx="2127936" cy="2098830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E051309C-C0AA-057E-F652-58AF5F9AC5D5}"/>
                </a:ext>
              </a:extLst>
            </p:cNvPr>
            <p:cNvSpPr/>
            <p:nvPr/>
          </p:nvSpPr>
          <p:spPr>
            <a:xfrm>
              <a:off x="44717" y="27825"/>
              <a:ext cx="2083219" cy="1985280"/>
            </a:xfrm>
            <a:custGeom>
              <a:avLst/>
              <a:gdLst/>
              <a:ahLst/>
              <a:cxnLst/>
              <a:rect l="l" t="t" r="r" b="b"/>
              <a:pathLst>
                <a:path w="2101190" h="1812406">
                  <a:moveTo>
                    <a:pt x="49491" y="0"/>
                  </a:moveTo>
                  <a:lnTo>
                    <a:pt x="2051699" y="0"/>
                  </a:lnTo>
                  <a:cubicBezTo>
                    <a:pt x="2079032" y="0"/>
                    <a:pt x="2101190" y="22158"/>
                    <a:pt x="2101190" y="49491"/>
                  </a:cubicBezTo>
                  <a:lnTo>
                    <a:pt x="2101190" y="1762914"/>
                  </a:lnTo>
                  <a:cubicBezTo>
                    <a:pt x="2101190" y="1790248"/>
                    <a:pt x="2079032" y="1812406"/>
                    <a:pt x="2051699" y="1812406"/>
                  </a:cubicBezTo>
                  <a:lnTo>
                    <a:pt x="49491" y="1812406"/>
                  </a:lnTo>
                  <a:cubicBezTo>
                    <a:pt x="22158" y="1812406"/>
                    <a:pt x="0" y="1790248"/>
                    <a:pt x="0" y="1762914"/>
                  </a:cubicBezTo>
                  <a:lnTo>
                    <a:pt x="0" y="49491"/>
                  </a:lnTo>
                  <a:cubicBezTo>
                    <a:pt x="0" y="22158"/>
                    <a:pt x="22158" y="0"/>
                    <a:pt x="494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6F02CF65-6C2A-9111-D112-6C3503B9681E}"/>
                </a:ext>
              </a:extLst>
            </p:cNvPr>
            <p:cNvSpPr txBox="1"/>
            <p:nvPr/>
          </p:nvSpPr>
          <p:spPr>
            <a:xfrm>
              <a:off x="0" y="-85725"/>
              <a:ext cx="2101190" cy="1898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ACC3048-32CB-58F9-C782-C604146823DF}"/>
              </a:ext>
            </a:extLst>
          </p:cNvPr>
          <p:cNvSpPr/>
          <p:nvPr/>
        </p:nvSpPr>
        <p:spPr>
          <a:xfrm>
            <a:off x="4889660" y="20422"/>
            <a:ext cx="8833851" cy="769514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4E84E4E3-481F-AB45-C27C-BEB1DCD1D190}"/>
              </a:ext>
            </a:extLst>
          </p:cNvPr>
          <p:cNvSpPr txBox="1"/>
          <p:nvPr/>
        </p:nvSpPr>
        <p:spPr>
          <a:xfrm>
            <a:off x="460405" y="1820023"/>
            <a:ext cx="8762949" cy="433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57"/>
              </a:lnSpc>
            </a:pPr>
            <a:r>
              <a:rPr lang="ja-JP" altLang="en-US" sz="2826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１． 「ヤングケアラー」って、知ってる？</a:t>
            </a:r>
            <a:endParaRPr lang="en-US" sz="2826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sp>
        <p:nvSpPr>
          <p:cNvPr id="61" name="TextBox 41">
            <a:extLst>
              <a:ext uri="{FF2B5EF4-FFF2-40B4-BE49-F238E27FC236}">
                <a16:creationId xmlns:a16="http://schemas.microsoft.com/office/drawing/2014/main" id="{CC9EA9D4-2A57-7D11-F687-C1118DC507DE}"/>
              </a:ext>
            </a:extLst>
          </p:cNvPr>
          <p:cNvSpPr txBox="1"/>
          <p:nvPr/>
        </p:nvSpPr>
        <p:spPr>
          <a:xfrm>
            <a:off x="411013" y="5709011"/>
            <a:ext cx="8685228" cy="94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57"/>
              </a:lnSpc>
            </a:pPr>
            <a:r>
              <a:rPr lang="ja-JP" altLang="en-US" sz="2826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２．ヤングケアラーは、教育を受ける権利などの「子どもの権利」が守られていない可能性があることを知ってる？</a:t>
            </a:r>
            <a:endParaRPr lang="en-US" sz="2826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sp>
        <p:nvSpPr>
          <p:cNvPr id="34" name="TextBox 37">
            <a:extLst>
              <a:ext uri="{FF2B5EF4-FFF2-40B4-BE49-F238E27FC236}">
                <a16:creationId xmlns:a16="http://schemas.microsoft.com/office/drawing/2014/main" id="{963D697D-9213-FCEA-613C-14B6CABFEB1A}"/>
              </a:ext>
            </a:extLst>
          </p:cNvPr>
          <p:cNvSpPr txBox="1"/>
          <p:nvPr/>
        </p:nvSpPr>
        <p:spPr>
          <a:xfrm>
            <a:off x="9048886" y="6122851"/>
            <a:ext cx="5210712" cy="39024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0EECFB63-9596-509E-53C8-E20F456C16AF}"/>
              </a:ext>
            </a:extLst>
          </p:cNvPr>
          <p:cNvSpPr txBox="1"/>
          <p:nvPr/>
        </p:nvSpPr>
        <p:spPr>
          <a:xfrm>
            <a:off x="4445510" y="259394"/>
            <a:ext cx="10337290" cy="51296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  <a:spcBef>
                <a:spcPct val="0"/>
              </a:spcBef>
            </a:pPr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ーいただいた意見と、担当課の気づきー</a:t>
            </a:r>
            <a:endParaRPr lang="en-US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7C94429F-D214-45E1-8169-2617D9B1E21A}"/>
              </a:ext>
            </a:extLst>
          </p:cNvPr>
          <p:cNvSpPr txBox="1"/>
          <p:nvPr/>
        </p:nvSpPr>
        <p:spPr>
          <a:xfrm>
            <a:off x="978207" y="3406005"/>
            <a:ext cx="5820451" cy="717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・聞いたことがある。</a:t>
            </a: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・ニュースとかで聞いたことがあります。</a:t>
            </a: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AF7DAA3B-335B-1671-518B-4159FEF25087}"/>
              </a:ext>
            </a:extLst>
          </p:cNvPr>
          <p:cNvSpPr txBox="1"/>
          <p:nvPr/>
        </p:nvSpPr>
        <p:spPr>
          <a:xfrm>
            <a:off x="546419" y="8043677"/>
            <a:ext cx="8399277" cy="332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・子どもの権利については、みえっこ会議で聞いたことがある。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86F18916-D160-E2A9-7972-AFECCD1AA75C}"/>
              </a:ext>
            </a:extLst>
          </p:cNvPr>
          <p:cNvSpPr txBox="1"/>
          <p:nvPr/>
        </p:nvSpPr>
        <p:spPr>
          <a:xfrm>
            <a:off x="24241" y="5566739"/>
            <a:ext cx="9144068" cy="38267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F8F94F9-FEDC-DBE9-2168-A96B3296CF59}"/>
              </a:ext>
            </a:extLst>
          </p:cNvPr>
          <p:cNvGrpSpPr/>
          <p:nvPr/>
        </p:nvGrpSpPr>
        <p:grpSpPr>
          <a:xfrm>
            <a:off x="9161444" y="2659502"/>
            <a:ext cx="392823" cy="488468"/>
            <a:chOff x="0" y="0"/>
            <a:chExt cx="1001146" cy="93964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2FF2470-A159-AE63-7683-CEF1637B5318}"/>
                </a:ext>
              </a:extLst>
            </p:cNvPr>
            <p:cNvSpPr/>
            <p:nvPr/>
          </p:nvSpPr>
          <p:spPr>
            <a:xfrm>
              <a:off x="0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93D05E3-9D77-577F-3726-E202491D439A}"/>
                </a:ext>
              </a:extLst>
            </p:cNvPr>
            <p:cNvSpPr/>
            <p:nvPr/>
          </p:nvSpPr>
          <p:spPr>
            <a:xfrm>
              <a:off x="500573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3" name="TextBox 44">
            <a:extLst>
              <a:ext uri="{FF2B5EF4-FFF2-40B4-BE49-F238E27FC236}">
                <a16:creationId xmlns:a16="http://schemas.microsoft.com/office/drawing/2014/main" id="{F313E563-2476-1E01-8BEA-D76D33E109AE}"/>
              </a:ext>
            </a:extLst>
          </p:cNvPr>
          <p:cNvSpPr txBox="1"/>
          <p:nvPr/>
        </p:nvSpPr>
        <p:spPr>
          <a:xfrm>
            <a:off x="9827079" y="1968953"/>
            <a:ext cx="8399277" cy="2330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皆さんのように内容まで知っている人は増えています。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ありがとうございます。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ただ、最近の調査でも、ヤングケアラーのことを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「聞いたことがあって、内容も知っている」と答えた人は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回答者の半分にも至っていない状況がありますので、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より一層の啓発に努めていきます。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</p:txBody>
      </p:sp>
      <p:sp>
        <p:nvSpPr>
          <p:cNvPr id="25" name="Freeform 11"/>
          <p:cNvSpPr/>
          <p:nvPr/>
        </p:nvSpPr>
        <p:spPr>
          <a:xfrm>
            <a:off x="3765593" y="1300445"/>
            <a:ext cx="1359834" cy="515345"/>
          </a:xfrm>
          <a:custGeom>
            <a:avLst/>
            <a:gdLst/>
            <a:ahLst/>
            <a:cxnLst/>
            <a:rect l="l" t="t" r="r" b="b"/>
            <a:pathLst>
              <a:path w="7315200" h="2407366">
                <a:moveTo>
                  <a:pt x="0" y="0"/>
                </a:moveTo>
                <a:lnTo>
                  <a:pt x="7315200" y="0"/>
                </a:lnTo>
                <a:lnTo>
                  <a:pt x="7315200" y="2407366"/>
                </a:lnTo>
                <a:lnTo>
                  <a:pt x="0" y="24073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Freeform 12"/>
          <p:cNvSpPr/>
          <p:nvPr/>
        </p:nvSpPr>
        <p:spPr>
          <a:xfrm rot="277941">
            <a:off x="3848733" y="5340429"/>
            <a:ext cx="1511104" cy="327670"/>
          </a:xfrm>
          <a:custGeom>
            <a:avLst/>
            <a:gdLst/>
            <a:ahLst/>
            <a:cxnLst/>
            <a:rect l="l" t="t" r="r" b="b"/>
            <a:pathLst>
              <a:path w="7315200" h="1915252">
                <a:moveTo>
                  <a:pt x="0" y="0"/>
                </a:moveTo>
                <a:lnTo>
                  <a:pt x="7315200" y="0"/>
                </a:lnTo>
                <a:lnTo>
                  <a:pt x="7315200" y="1915252"/>
                </a:lnTo>
                <a:lnTo>
                  <a:pt x="0" y="19152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TextBox 44">
            <a:extLst>
              <a:ext uri="{FF2B5EF4-FFF2-40B4-BE49-F238E27FC236}">
                <a16:creationId xmlns:a16="http://schemas.microsoft.com/office/drawing/2014/main" id="{FAA018F6-EBA6-3486-0C74-125A44C4E141}"/>
              </a:ext>
            </a:extLst>
          </p:cNvPr>
          <p:cNvSpPr txBox="1"/>
          <p:nvPr/>
        </p:nvSpPr>
        <p:spPr>
          <a:xfrm>
            <a:off x="9845324" y="5840366"/>
            <a:ext cx="8399277" cy="3125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ヤングケアラーは、「教育を受ける権利」などの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「子どもの権利」が守られていない可能性があって、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ヤングケアラー支援の必要性は、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「子どもの権利」の回復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にあるといわれています。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そのため、ヤングケアラーが「子どもの権利」に関わる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重要な問題であることを知ってもらえるよう、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上記１と同様に、啓発に努めていきます。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</p:txBody>
      </p:sp>
      <p:grpSp>
        <p:nvGrpSpPr>
          <p:cNvPr id="33" name="Group 15">
            <a:extLst>
              <a:ext uri="{FF2B5EF4-FFF2-40B4-BE49-F238E27FC236}">
                <a16:creationId xmlns:a16="http://schemas.microsoft.com/office/drawing/2014/main" id="{8D898A1D-6464-CA3B-60BF-7AE3E4C18734}"/>
              </a:ext>
            </a:extLst>
          </p:cNvPr>
          <p:cNvGrpSpPr/>
          <p:nvPr/>
        </p:nvGrpSpPr>
        <p:grpSpPr>
          <a:xfrm>
            <a:off x="9092020" y="7145313"/>
            <a:ext cx="392823" cy="488468"/>
            <a:chOff x="0" y="0"/>
            <a:chExt cx="1001146" cy="939642"/>
          </a:xfrm>
        </p:grpSpPr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5880D045-5FF3-73CA-8CB9-7118D6E72692}"/>
                </a:ext>
              </a:extLst>
            </p:cNvPr>
            <p:cNvSpPr/>
            <p:nvPr/>
          </p:nvSpPr>
          <p:spPr>
            <a:xfrm>
              <a:off x="0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1C9DC13B-E429-2623-E44A-AC99ECF1FF24}"/>
                </a:ext>
              </a:extLst>
            </p:cNvPr>
            <p:cNvSpPr/>
            <p:nvPr/>
          </p:nvSpPr>
          <p:spPr>
            <a:xfrm>
              <a:off x="500573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4" name="Freeform 19">
            <a:extLst>
              <a:ext uri="{FF2B5EF4-FFF2-40B4-BE49-F238E27FC236}">
                <a16:creationId xmlns:a16="http://schemas.microsoft.com/office/drawing/2014/main" id="{81502980-9394-AF1D-6584-ECFAC55BB92D}"/>
              </a:ext>
            </a:extLst>
          </p:cNvPr>
          <p:cNvSpPr/>
          <p:nvPr/>
        </p:nvSpPr>
        <p:spPr>
          <a:xfrm>
            <a:off x="317728" y="8543101"/>
            <a:ext cx="1295400" cy="1197158"/>
          </a:xfrm>
          <a:custGeom>
            <a:avLst/>
            <a:gdLst/>
            <a:ahLst/>
            <a:cxnLst/>
            <a:rect l="l" t="t" r="r" b="b"/>
            <a:pathLst>
              <a:path w="2666118" h="2444727">
                <a:moveTo>
                  <a:pt x="0" y="0"/>
                </a:moveTo>
                <a:lnTo>
                  <a:pt x="2666118" y="0"/>
                </a:lnTo>
                <a:lnTo>
                  <a:pt x="2666118" y="2444727"/>
                </a:lnTo>
                <a:lnTo>
                  <a:pt x="0" y="2444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8F5B494A-1702-909C-F971-245B1F7CB785}"/>
              </a:ext>
            </a:extLst>
          </p:cNvPr>
          <p:cNvSpPr/>
          <p:nvPr/>
        </p:nvSpPr>
        <p:spPr>
          <a:xfrm>
            <a:off x="16653228" y="6382796"/>
            <a:ext cx="1243456" cy="912466"/>
          </a:xfrm>
          <a:custGeom>
            <a:avLst/>
            <a:gdLst/>
            <a:ahLst/>
            <a:cxnLst/>
            <a:rect l="l" t="t" r="r" b="b"/>
            <a:pathLst>
              <a:path w="2861574" h="1856446">
                <a:moveTo>
                  <a:pt x="0" y="0"/>
                </a:moveTo>
                <a:lnTo>
                  <a:pt x="2861573" y="0"/>
                </a:lnTo>
                <a:lnTo>
                  <a:pt x="2861573" y="1856446"/>
                </a:lnTo>
                <a:lnTo>
                  <a:pt x="0" y="18564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2A99308-5616-9C01-F75C-FAB4021D2A6C}"/>
              </a:ext>
            </a:extLst>
          </p:cNvPr>
          <p:cNvGrpSpPr/>
          <p:nvPr/>
        </p:nvGrpSpPr>
        <p:grpSpPr>
          <a:xfrm>
            <a:off x="9571999" y="1277218"/>
            <a:ext cx="1902970" cy="515345"/>
            <a:chOff x="13308113" y="1258832"/>
            <a:chExt cx="1902970" cy="515345"/>
          </a:xfrm>
        </p:grpSpPr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DC635D36-9E1B-7DD0-7A52-84B9C639CD84}"/>
                </a:ext>
              </a:extLst>
            </p:cNvPr>
            <p:cNvSpPr/>
            <p:nvPr/>
          </p:nvSpPr>
          <p:spPr>
            <a:xfrm>
              <a:off x="13417507" y="1258832"/>
              <a:ext cx="1670093" cy="515345"/>
            </a:xfrm>
            <a:custGeom>
              <a:avLst/>
              <a:gdLst/>
              <a:ahLst/>
              <a:cxnLst/>
              <a:rect l="l" t="t" r="r" b="b"/>
              <a:pathLst>
                <a:path w="755787" h="180474">
                  <a:moveTo>
                    <a:pt x="90237" y="0"/>
                  </a:moveTo>
                  <a:lnTo>
                    <a:pt x="665550" y="0"/>
                  </a:lnTo>
                  <a:cubicBezTo>
                    <a:pt x="689482" y="0"/>
                    <a:pt x="712434" y="9507"/>
                    <a:pt x="729357" y="26430"/>
                  </a:cubicBezTo>
                  <a:cubicBezTo>
                    <a:pt x="746279" y="43352"/>
                    <a:pt x="755787" y="66305"/>
                    <a:pt x="755787" y="90237"/>
                  </a:cubicBezTo>
                  <a:lnTo>
                    <a:pt x="755787" y="90237"/>
                  </a:lnTo>
                  <a:cubicBezTo>
                    <a:pt x="755787" y="140073"/>
                    <a:pt x="715386" y="180474"/>
                    <a:pt x="665550" y="180474"/>
                  </a:cubicBezTo>
                  <a:lnTo>
                    <a:pt x="90237" y="180474"/>
                  </a:lnTo>
                  <a:cubicBezTo>
                    <a:pt x="66305" y="180474"/>
                    <a:pt x="43352" y="170967"/>
                    <a:pt x="26430" y="154044"/>
                  </a:cubicBezTo>
                  <a:cubicBezTo>
                    <a:pt x="9507" y="137121"/>
                    <a:pt x="0" y="114169"/>
                    <a:pt x="0" y="90237"/>
                  </a:cubicBezTo>
                  <a:lnTo>
                    <a:pt x="0" y="90237"/>
                  </a:lnTo>
                  <a:cubicBezTo>
                    <a:pt x="0" y="66305"/>
                    <a:pt x="9507" y="43352"/>
                    <a:pt x="26430" y="26430"/>
                  </a:cubicBezTo>
                  <a:cubicBezTo>
                    <a:pt x="43352" y="9507"/>
                    <a:pt x="66305" y="0"/>
                    <a:pt x="90237" y="0"/>
                  </a:cubicBezTo>
                  <a:close/>
                </a:path>
              </a:pathLst>
            </a:custGeom>
            <a:solidFill>
              <a:srgbClr val="FF9999"/>
            </a:solidFill>
            <a:ln w="95250" cap="rnd">
              <a:solidFill>
                <a:srgbClr val="FF9999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TextBox 32">
              <a:extLst>
                <a:ext uri="{FF2B5EF4-FFF2-40B4-BE49-F238E27FC236}">
                  <a16:creationId xmlns:a16="http://schemas.microsoft.com/office/drawing/2014/main" id="{D9B48F98-275B-E40C-386E-E6BBD04F62C9}"/>
                </a:ext>
              </a:extLst>
            </p:cNvPr>
            <p:cNvSpPr txBox="1"/>
            <p:nvPr/>
          </p:nvSpPr>
          <p:spPr>
            <a:xfrm>
              <a:off x="13308113" y="1258832"/>
              <a:ext cx="1902970" cy="439416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担当課より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41484959-1CDA-99AE-18BB-D4D6E8C8C1D6}"/>
              </a:ext>
            </a:extLst>
          </p:cNvPr>
          <p:cNvGrpSpPr/>
          <p:nvPr/>
        </p:nvGrpSpPr>
        <p:grpSpPr>
          <a:xfrm>
            <a:off x="9588932" y="5236829"/>
            <a:ext cx="1902970" cy="515345"/>
            <a:chOff x="13308113" y="1258832"/>
            <a:chExt cx="1902970" cy="515345"/>
          </a:xfrm>
        </p:grpSpPr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D0890C54-B278-6309-DE51-A4135394F719}"/>
                </a:ext>
              </a:extLst>
            </p:cNvPr>
            <p:cNvSpPr/>
            <p:nvPr/>
          </p:nvSpPr>
          <p:spPr>
            <a:xfrm>
              <a:off x="13417507" y="1258832"/>
              <a:ext cx="1670093" cy="515345"/>
            </a:xfrm>
            <a:custGeom>
              <a:avLst/>
              <a:gdLst/>
              <a:ahLst/>
              <a:cxnLst/>
              <a:rect l="l" t="t" r="r" b="b"/>
              <a:pathLst>
                <a:path w="755787" h="180474">
                  <a:moveTo>
                    <a:pt x="90237" y="0"/>
                  </a:moveTo>
                  <a:lnTo>
                    <a:pt x="665550" y="0"/>
                  </a:lnTo>
                  <a:cubicBezTo>
                    <a:pt x="689482" y="0"/>
                    <a:pt x="712434" y="9507"/>
                    <a:pt x="729357" y="26430"/>
                  </a:cubicBezTo>
                  <a:cubicBezTo>
                    <a:pt x="746279" y="43352"/>
                    <a:pt x="755787" y="66305"/>
                    <a:pt x="755787" y="90237"/>
                  </a:cubicBezTo>
                  <a:lnTo>
                    <a:pt x="755787" y="90237"/>
                  </a:lnTo>
                  <a:cubicBezTo>
                    <a:pt x="755787" y="140073"/>
                    <a:pt x="715386" y="180474"/>
                    <a:pt x="665550" y="180474"/>
                  </a:cubicBezTo>
                  <a:lnTo>
                    <a:pt x="90237" y="180474"/>
                  </a:lnTo>
                  <a:cubicBezTo>
                    <a:pt x="66305" y="180474"/>
                    <a:pt x="43352" y="170967"/>
                    <a:pt x="26430" y="154044"/>
                  </a:cubicBezTo>
                  <a:cubicBezTo>
                    <a:pt x="9507" y="137121"/>
                    <a:pt x="0" y="114169"/>
                    <a:pt x="0" y="90237"/>
                  </a:cubicBezTo>
                  <a:lnTo>
                    <a:pt x="0" y="90237"/>
                  </a:lnTo>
                  <a:cubicBezTo>
                    <a:pt x="0" y="66305"/>
                    <a:pt x="9507" y="43352"/>
                    <a:pt x="26430" y="26430"/>
                  </a:cubicBezTo>
                  <a:cubicBezTo>
                    <a:pt x="43352" y="9507"/>
                    <a:pt x="66305" y="0"/>
                    <a:pt x="90237" y="0"/>
                  </a:cubicBezTo>
                  <a:close/>
                </a:path>
              </a:pathLst>
            </a:custGeom>
            <a:solidFill>
              <a:srgbClr val="FF9999"/>
            </a:solidFill>
            <a:ln w="95250" cap="rnd">
              <a:solidFill>
                <a:srgbClr val="FF9999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7" name="TextBox 32">
              <a:extLst>
                <a:ext uri="{FF2B5EF4-FFF2-40B4-BE49-F238E27FC236}">
                  <a16:creationId xmlns:a16="http://schemas.microsoft.com/office/drawing/2014/main" id="{B06EE97E-0589-F80A-EB83-1449E2DC1614}"/>
                </a:ext>
              </a:extLst>
            </p:cNvPr>
            <p:cNvSpPr txBox="1"/>
            <p:nvPr/>
          </p:nvSpPr>
          <p:spPr>
            <a:xfrm>
              <a:off x="13308113" y="1258832"/>
              <a:ext cx="1902970" cy="439416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担当課より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7913A4F2-A7FC-5BEA-8DE4-8C3695B18A32}"/>
              </a:ext>
            </a:extLst>
          </p:cNvPr>
          <p:cNvGrpSpPr/>
          <p:nvPr/>
        </p:nvGrpSpPr>
        <p:grpSpPr>
          <a:xfrm>
            <a:off x="-295244" y="2321069"/>
            <a:ext cx="3682950" cy="900886"/>
            <a:chOff x="-323580" y="1999465"/>
            <a:chExt cx="3682950" cy="900886"/>
          </a:xfrm>
        </p:grpSpPr>
        <p:grpSp>
          <p:nvGrpSpPr>
            <p:cNvPr id="38" name="Group 29">
              <a:extLst>
                <a:ext uri="{FF2B5EF4-FFF2-40B4-BE49-F238E27FC236}">
                  <a16:creationId xmlns:a16="http://schemas.microsoft.com/office/drawing/2014/main" id="{CDB9B7EB-F3CD-CACC-A2D2-1E965E9CFCB1}"/>
                </a:ext>
              </a:extLst>
            </p:cNvPr>
            <p:cNvGrpSpPr/>
            <p:nvPr/>
          </p:nvGrpSpPr>
          <p:grpSpPr>
            <a:xfrm>
              <a:off x="251410" y="1999465"/>
              <a:ext cx="2438571" cy="900886"/>
              <a:chOff x="0" y="-85725"/>
              <a:chExt cx="834818" cy="309903"/>
            </a:xfrm>
          </p:grpSpPr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986B0FB0-5CB9-8EE9-AD8F-D7578E761B6A}"/>
                  </a:ext>
                </a:extLst>
              </p:cNvPr>
              <p:cNvSpPr/>
              <p:nvPr/>
            </p:nvSpPr>
            <p:spPr>
              <a:xfrm>
                <a:off x="44938" y="43704"/>
                <a:ext cx="789880" cy="180474"/>
              </a:xfrm>
              <a:custGeom>
                <a:avLst/>
                <a:gdLst/>
                <a:ahLst/>
                <a:cxnLst/>
                <a:rect l="l" t="t" r="r" b="b"/>
                <a:pathLst>
                  <a:path w="755787" h="180474">
                    <a:moveTo>
                      <a:pt x="90237" y="0"/>
                    </a:moveTo>
                    <a:lnTo>
                      <a:pt x="665550" y="0"/>
                    </a:lnTo>
                    <a:cubicBezTo>
                      <a:pt x="689482" y="0"/>
                      <a:pt x="712434" y="9507"/>
                      <a:pt x="729357" y="26430"/>
                    </a:cubicBezTo>
                    <a:cubicBezTo>
                      <a:pt x="746279" y="43352"/>
                      <a:pt x="755787" y="66305"/>
                      <a:pt x="755787" y="90237"/>
                    </a:cubicBezTo>
                    <a:lnTo>
                      <a:pt x="755787" y="90237"/>
                    </a:lnTo>
                    <a:cubicBezTo>
                      <a:pt x="755787" y="140073"/>
                      <a:pt x="715386" y="180474"/>
                      <a:pt x="665550" y="180474"/>
                    </a:cubicBezTo>
                    <a:lnTo>
                      <a:pt x="90237" y="180474"/>
                    </a:lnTo>
                    <a:cubicBezTo>
                      <a:pt x="66305" y="180474"/>
                      <a:pt x="43352" y="170967"/>
                      <a:pt x="26430" y="154044"/>
                    </a:cubicBezTo>
                    <a:cubicBezTo>
                      <a:pt x="9507" y="137121"/>
                      <a:pt x="0" y="114169"/>
                      <a:pt x="0" y="90237"/>
                    </a:cubicBezTo>
                    <a:lnTo>
                      <a:pt x="0" y="90237"/>
                    </a:lnTo>
                    <a:cubicBezTo>
                      <a:pt x="0" y="66305"/>
                      <a:pt x="9507" y="43352"/>
                      <a:pt x="26430" y="26430"/>
                    </a:cubicBezTo>
                    <a:cubicBezTo>
                      <a:pt x="43352" y="9507"/>
                      <a:pt x="66305" y="0"/>
                      <a:pt x="90237" y="0"/>
                    </a:cubicBezTo>
                    <a:close/>
                  </a:path>
                </a:pathLst>
              </a:custGeom>
              <a:solidFill>
                <a:srgbClr val="FFC45B"/>
              </a:solidFill>
              <a:ln w="95250" cap="rnd">
                <a:solidFill>
                  <a:srgbClr val="FFC45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ja-JP" altLang="en-US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0" name="TextBox 31">
                <a:extLst>
                  <a:ext uri="{FF2B5EF4-FFF2-40B4-BE49-F238E27FC236}">
                    <a16:creationId xmlns:a16="http://schemas.microsoft.com/office/drawing/2014/main" id="{0CD64400-D7B8-58E5-081C-989F33B1022B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755787" cy="266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42" name="TextBox 32">
              <a:extLst>
                <a:ext uri="{FF2B5EF4-FFF2-40B4-BE49-F238E27FC236}">
                  <a16:creationId xmlns:a16="http://schemas.microsoft.com/office/drawing/2014/main" id="{DF315CBA-BAE0-A23D-FCEF-8F861CE41974}"/>
                </a:ext>
              </a:extLst>
            </p:cNvPr>
            <p:cNvSpPr txBox="1"/>
            <p:nvPr/>
          </p:nvSpPr>
          <p:spPr>
            <a:xfrm>
              <a:off x="-323580" y="2375715"/>
              <a:ext cx="3682950" cy="4394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みなさんの意見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8C42C7A1-E520-03EE-5924-CDD2F0D88700}"/>
              </a:ext>
            </a:extLst>
          </p:cNvPr>
          <p:cNvGrpSpPr/>
          <p:nvPr/>
        </p:nvGrpSpPr>
        <p:grpSpPr>
          <a:xfrm>
            <a:off x="-272642" y="6734618"/>
            <a:ext cx="3682950" cy="925072"/>
            <a:chOff x="-337919" y="1999465"/>
            <a:chExt cx="3682950" cy="878174"/>
          </a:xfrm>
        </p:grpSpPr>
        <p:grpSp>
          <p:nvGrpSpPr>
            <p:cNvPr id="46" name="Group 29">
              <a:extLst>
                <a:ext uri="{FF2B5EF4-FFF2-40B4-BE49-F238E27FC236}">
                  <a16:creationId xmlns:a16="http://schemas.microsoft.com/office/drawing/2014/main" id="{6D7A6D46-7724-757E-628A-8B5BDC78861B}"/>
                </a:ext>
              </a:extLst>
            </p:cNvPr>
            <p:cNvGrpSpPr/>
            <p:nvPr/>
          </p:nvGrpSpPr>
          <p:grpSpPr>
            <a:xfrm>
              <a:off x="251410" y="1999465"/>
              <a:ext cx="2424231" cy="878174"/>
              <a:chOff x="0" y="-85725"/>
              <a:chExt cx="829909" cy="302090"/>
            </a:xfrm>
          </p:grpSpPr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C628E8ED-32BF-35DB-FC62-1014CB1F9D65}"/>
                  </a:ext>
                </a:extLst>
              </p:cNvPr>
              <p:cNvSpPr/>
              <p:nvPr/>
            </p:nvSpPr>
            <p:spPr>
              <a:xfrm>
                <a:off x="40029" y="35891"/>
                <a:ext cx="789880" cy="180474"/>
              </a:xfrm>
              <a:custGeom>
                <a:avLst/>
                <a:gdLst/>
                <a:ahLst/>
                <a:cxnLst/>
                <a:rect l="l" t="t" r="r" b="b"/>
                <a:pathLst>
                  <a:path w="755787" h="180474">
                    <a:moveTo>
                      <a:pt x="90237" y="0"/>
                    </a:moveTo>
                    <a:lnTo>
                      <a:pt x="665550" y="0"/>
                    </a:lnTo>
                    <a:cubicBezTo>
                      <a:pt x="689482" y="0"/>
                      <a:pt x="712434" y="9507"/>
                      <a:pt x="729357" y="26430"/>
                    </a:cubicBezTo>
                    <a:cubicBezTo>
                      <a:pt x="746279" y="43352"/>
                      <a:pt x="755787" y="66305"/>
                      <a:pt x="755787" y="90237"/>
                    </a:cubicBezTo>
                    <a:lnTo>
                      <a:pt x="755787" y="90237"/>
                    </a:lnTo>
                    <a:cubicBezTo>
                      <a:pt x="755787" y="140073"/>
                      <a:pt x="715386" y="180474"/>
                      <a:pt x="665550" y="180474"/>
                    </a:cubicBezTo>
                    <a:lnTo>
                      <a:pt x="90237" y="180474"/>
                    </a:lnTo>
                    <a:cubicBezTo>
                      <a:pt x="66305" y="180474"/>
                      <a:pt x="43352" y="170967"/>
                      <a:pt x="26430" y="154044"/>
                    </a:cubicBezTo>
                    <a:cubicBezTo>
                      <a:pt x="9507" y="137121"/>
                      <a:pt x="0" y="114169"/>
                      <a:pt x="0" y="90237"/>
                    </a:cubicBezTo>
                    <a:lnTo>
                      <a:pt x="0" y="90237"/>
                    </a:lnTo>
                    <a:cubicBezTo>
                      <a:pt x="0" y="66305"/>
                      <a:pt x="9507" y="43352"/>
                      <a:pt x="26430" y="26430"/>
                    </a:cubicBezTo>
                    <a:cubicBezTo>
                      <a:pt x="43352" y="9507"/>
                      <a:pt x="66305" y="0"/>
                      <a:pt x="90237" y="0"/>
                    </a:cubicBezTo>
                    <a:close/>
                  </a:path>
                </a:pathLst>
              </a:custGeom>
              <a:solidFill>
                <a:srgbClr val="FFC45B"/>
              </a:solidFill>
              <a:ln w="95250" cap="rnd">
                <a:solidFill>
                  <a:srgbClr val="FFC45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ja-JP" altLang="en-US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9" name="TextBox 31">
                <a:extLst>
                  <a:ext uri="{FF2B5EF4-FFF2-40B4-BE49-F238E27FC236}">
                    <a16:creationId xmlns:a16="http://schemas.microsoft.com/office/drawing/2014/main" id="{2F19502D-B360-87E8-14C8-77B045DE8F7E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755787" cy="266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47" name="TextBox 32">
              <a:extLst>
                <a:ext uri="{FF2B5EF4-FFF2-40B4-BE49-F238E27FC236}">
                  <a16:creationId xmlns:a16="http://schemas.microsoft.com/office/drawing/2014/main" id="{232B6C7E-F2EA-95BF-553F-5856CBB7AD2B}"/>
                </a:ext>
              </a:extLst>
            </p:cNvPr>
            <p:cNvSpPr txBox="1"/>
            <p:nvPr/>
          </p:nvSpPr>
          <p:spPr>
            <a:xfrm>
              <a:off x="-337919" y="2353002"/>
              <a:ext cx="3682950" cy="4394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みなさんの意見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11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66C5BE-9D01-A3F9-15DC-99A984C0F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178B56A9-9513-D682-DA24-0F4F6206F801}"/>
              </a:ext>
            </a:extLst>
          </p:cNvPr>
          <p:cNvSpPr/>
          <p:nvPr/>
        </p:nvSpPr>
        <p:spPr>
          <a:xfrm>
            <a:off x="9463908" y="1596972"/>
            <a:ext cx="8681661" cy="7889927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8BB90EE6-0BD1-43F2-2E42-921F0CDF7433}"/>
              </a:ext>
            </a:extLst>
          </p:cNvPr>
          <p:cNvSpPr/>
          <p:nvPr/>
        </p:nvSpPr>
        <p:spPr>
          <a:xfrm>
            <a:off x="234984" y="1755988"/>
            <a:ext cx="8757018" cy="1293628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rgbClr val="FFFE6E"/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EC7AEFE-5281-290D-723A-9115956D9046}"/>
              </a:ext>
            </a:extLst>
          </p:cNvPr>
          <p:cNvSpPr/>
          <p:nvPr/>
        </p:nvSpPr>
        <p:spPr>
          <a:xfrm>
            <a:off x="4889660" y="20422"/>
            <a:ext cx="8833851" cy="769514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" name="TextBox 37">
            <a:extLst>
              <a:ext uri="{FF2B5EF4-FFF2-40B4-BE49-F238E27FC236}">
                <a16:creationId xmlns:a16="http://schemas.microsoft.com/office/drawing/2014/main" id="{50AE3A03-9821-C3DD-AA1B-75B098E17365}"/>
              </a:ext>
            </a:extLst>
          </p:cNvPr>
          <p:cNvSpPr txBox="1"/>
          <p:nvPr/>
        </p:nvSpPr>
        <p:spPr>
          <a:xfrm>
            <a:off x="9048886" y="6122851"/>
            <a:ext cx="5210712" cy="39024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F634C3A0-CE59-6181-E930-8D7510FE2B84}"/>
              </a:ext>
            </a:extLst>
          </p:cNvPr>
          <p:cNvSpPr txBox="1"/>
          <p:nvPr/>
        </p:nvSpPr>
        <p:spPr>
          <a:xfrm>
            <a:off x="415203" y="1954175"/>
            <a:ext cx="8868486" cy="94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57"/>
              </a:lnSpc>
            </a:pPr>
            <a:r>
              <a:rPr lang="ja-JP" altLang="en-US" sz="2826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３．あなたの周りに「もしかしたらヤングケアラー？」という人がいる？</a:t>
            </a:r>
            <a:endParaRPr lang="en-US" sz="2826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B21B2849-05B2-3283-1D64-F6AF2F5E0196}"/>
              </a:ext>
            </a:extLst>
          </p:cNvPr>
          <p:cNvGrpSpPr/>
          <p:nvPr/>
        </p:nvGrpSpPr>
        <p:grpSpPr>
          <a:xfrm>
            <a:off x="77938" y="3043622"/>
            <a:ext cx="8914063" cy="6443277"/>
            <a:chOff x="0" y="-85725"/>
            <a:chExt cx="2127936" cy="2098830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1966A26-A39C-D192-815A-45E237268405}"/>
                </a:ext>
              </a:extLst>
            </p:cNvPr>
            <p:cNvSpPr/>
            <p:nvPr/>
          </p:nvSpPr>
          <p:spPr>
            <a:xfrm>
              <a:off x="44717" y="27825"/>
              <a:ext cx="2083219" cy="1985280"/>
            </a:xfrm>
            <a:custGeom>
              <a:avLst/>
              <a:gdLst/>
              <a:ahLst/>
              <a:cxnLst/>
              <a:rect l="l" t="t" r="r" b="b"/>
              <a:pathLst>
                <a:path w="2101190" h="1812406">
                  <a:moveTo>
                    <a:pt x="49491" y="0"/>
                  </a:moveTo>
                  <a:lnTo>
                    <a:pt x="2051699" y="0"/>
                  </a:lnTo>
                  <a:cubicBezTo>
                    <a:pt x="2079032" y="0"/>
                    <a:pt x="2101190" y="22158"/>
                    <a:pt x="2101190" y="49491"/>
                  </a:cubicBezTo>
                  <a:lnTo>
                    <a:pt x="2101190" y="1762914"/>
                  </a:lnTo>
                  <a:cubicBezTo>
                    <a:pt x="2101190" y="1790248"/>
                    <a:pt x="2079032" y="1812406"/>
                    <a:pt x="2051699" y="1812406"/>
                  </a:cubicBezTo>
                  <a:lnTo>
                    <a:pt x="49491" y="1812406"/>
                  </a:lnTo>
                  <a:cubicBezTo>
                    <a:pt x="22158" y="1812406"/>
                    <a:pt x="0" y="1790248"/>
                    <a:pt x="0" y="1762914"/>
                  </a:cubicBezTo>
                  <a:lnTo>
                    <a:pt x="0" y="49491"/>
                  </a:lnTo>
                  <a:cubicBezTo>
                    <a:pt x="0" y="22158"/>
                    <a:pt x="22158" y="0"/>
                    <a:pt x="494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BD66E136-91D9-29C4-9F9E-39B5686E5213}"/>
                </a:ext>
              </a:extLst>
            </p:cNvPr>
            <p:cNvSpPr txBox="1"/>
            <p:nvPr/>
          </p:nvSpPr>
          <p:spPr>
            <a:xfrm>
              <a:off x="0" y="-85725"/>
              <a:ext cx="2101190" cy="1898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TextBox 44">
            <a:extLst>
              <a:ext uri="{FF2B5EF4-FFF2-40B4-BE49-F238E27FC236}">
                <a16:creationId xmlns:a16="http://schemas.microsoft.com/office/drawing/2014/main" id="{1FE1B5A7-7221-F629-06CD-CC02DAE03D7F}"/>
              </a:ext>
            </a:extLst>
          </p:cNvPr>
          <p:cNvSpPr txBox="1"/>
          <p:nvPr/>
        </p:nvSpPr>
        <p:spPr>
          <a:xfrm>
            <a:off x="598378" y="4201966"/>
            <a:ext cx="8399277" cy="4180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・見たことはないけれど、周りにいそうだとは思う。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・「この子は家でどんな生活しているんだろう」と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不安になるくらいに忙しそうにしている子はいる。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・テレビのニュースや報道番組では、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ヤングケアラーが増加していると聞いたことがある。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・部活動がしたくても出来ず帰宅部になる、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自分のせいではなく環境のせいで勉強に遅れやすくなる、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などと聞いた。</a:t>
            </a: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0CCA88C7-DEA9-6D6D-9D47-7B9057B9E6BE}"/>
              </a:ext>
            </a:extLst>
          </p:cNvPr>
          <p:cNvGrpSpPr/>
          <p:nvPr/>
        </p:nvGrpSpPr>
        <p:grpSpPr>
          <a:xfrm>
            <a:off x="9091252" y="4726329"/>
            <a:ext cx="392823" cy="488468"/>
            <a:chOff x="0" y="0"/>
            <a:chExt cx="1001146" cy="93964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8E3E5F9-C5C9-A0DE-3B07-E34A2B03DAEC}"/>
                </a:ext>
              </a:extLst>
            </p:cNvPr>
            <p:cNvSpPr/>
            <p:nvPr/>
          </p:nvSpPr>
          <p:spPr>
            <a:xfrm>
              <a:off x="0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5E74858-09B7-603B-01BD-3DD27B259CF8}"/>
                </a:ext>
              </a:extLst>
            </p:cNvPr>
            <p:cNvSpPr/>
            <p:nvPr/>
          </p:nvSpPr>
          <p:spPr>
            <a:xfrm>
              <a:off x="500573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3" name="TextBox 44">
            <a:extLst>
              <a:ext uri="{FF2B5EF4-FFF2-40B4-BE49-F238E27FC236}">
                <a16:creationId xmlns:a16="http://schemas.microsoft.com/office/drawing/2014/main" id="{CB296A38-DB50-AC18-C93C-0D0DC9D5F903}"/>
              </a:ext>
            </a:extLst>
          </p:cNvPr>
          <p:cNvSpPr txBox="1"/>
          <p:nvPr/>
        </p:nvSpPr>
        <p:spPr>
          <a:xfrm>
            <a:off x="9788491" y="2515974"/>
            <a:ext cx="8264525" cy="6305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ヤングケアラーは家庭内のことで、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本人や家族に自覚がないといった理由から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u="sng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「表面化しにくい」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といわれています。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そのため、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周囲の人たちがヤングケアラ－に気づくことが大切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です。　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皆さんも、「もしかしたらヤングケアラーかもしれない」と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思える友達がいて、心配な時は学校の先生など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身近にいる大人に相談してください。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ヤングケアラーを発見し、支援することで、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ヤングケアラーが部活動をしたり、勉強をしたり、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自分の時間を持てるように、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ヤングケアラーに気づくためのポイントを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1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多くの人に知ってもらえるよう、周知していきます。　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</p:txBody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2F6557C7-EBD7-42C0-B42A-AB6492461A41}"/>
              </a:ext>
            </a:extLst>
          </p:cNvPr>
          <p:cNvSpPr/>
          <p:nvPr/>
        </p:nvSpPr>
        <p:spPr>
          <a:xfrm>
            <a:off x="3407412" y="1407081"/>
            <a:ext cx="2098071" cy="472303"/>
          </a:xfrm>
          <a:custGeom>
            <a:avLst/>
            <a:gdLst/>
            <a:ahLst/>
            <a:cxnLst/>
            <a:rect l="l" t="t" r="r" b="b"/>
            <a:pathLst>
              <a:path w="7315200" h="1761776">
                <a:moveTo>
                  <a:pt x="0" y="0"/>
                </a:moveTo>
                <a:lnTo>
                  <a:pt x="7315200" y="0"/>
                </a:lnTo>
                <a:lnTo>
                  <a:pt x="7315200" y="1761776"/>
                </a:lnTo>
                <a:lnTo>
                  <a:pt x="0" y="1761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00EEB4B-FF82-549B-0ADF-FA5A1A214B47}"/>
              </a:ext>
            </a:extLst>
          </p:cNvPr>
          <p:cNvGrpSpPr/>
          <p:nvPr/>
        </p:nvGrpSpPr>
        <p:grpSpPr>
          <a:xfrm>
            <a:off x="9559869" y="1385561"/>
            <a:ext cx="1902970" cy="515345"/>
            <a:chOff x="13308113" y="1258832"/>
            <a:chExt cx="1902970" cy="515345"/>
          </a:xfrm>
        </p:grpSpPr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id="{23AB50A4-7576-656A-962D-2928307997BA}"/>
                </a:ext>
              </a:extLst>
            </p:cNvPr>
            <p:cNvSpPr/>
            <p:nvPr/>
          </p:nvSpPr>
          <p:spPr>
            <a:xfrm>
              <a:off x="13417507" y="1258832"/>
              <a:ext cx="1670093" cy="515345"/>
            </a:xfrm>
            <a:custGeom>
              <a:avLst/>
              <a:gdLst/>
              <a:ahLst/>
              <a:cxnLst/>
              <a:rect l="l" t="t" r="r" b="b"/>
              <a:pathLst>
                <a:path w="755787" h="180474">
                  <a:moveTo>
                    <a:pt x="90237" y="0"/>
                  </a:moveTo>
                  <a:lnTo>
                    <a:pt x="665550" y="0"/>
                  </a:lnTo>
                  <a:cubicBezTo>
                    <a:pt x="689482" y="0"/>
                    <a:pt x="712434" y="9507"/>
                    <a:pt x="729357" y="26430"/>
                  </a:cubicBezTo>
                  <a:cubicBezTo>
                    <a:pt x="746279" y="43352"/>
                    <a:pt x="755787" y="66305"/>
                    <a:pt x="755787" y="90237"/>
                  </a:cubicBezTo>
                  <a:lnTo>
                    <a:pt x="755787" y="90237"/>
                  </a:lnTo>
                  <a:cubicBezTo>
                    <a:pt x="755787" y="140073"/>
                    <a:pt x="715386" y="180474"/>
                    <a:pt x="665550" y="180474"/>
                  </a:cubicBezTo>
                  <a:lnTo>
                    <a:pt x="90237" y="180474"/>
                  </a:lnTo>
                  <a:cubicBezTo>
                    <a:pt x="66305" y="180474"/>
                    <a:pt x="43352" y="170967"/>
                    <a:pt x="26430" y="154044"/>
                  </a:cubicBezTo>
                  <a:cubicBezTo>
                    <a:pt x="9507" y="137121"/>
                    <a:pt x="0" y="114169"/>
                    <a:pt x="0" y="90237"/>
                  </a:cubicBezTo>
                  <a:lnTo>
                    <a:pt x="0" y="90237"/>
                  </a:lnTo>
                  <a:cubicBezTo>
                    <a:pt x="0" y="66305"/>
                    <a:pt x="9507" y="43352"/>
                    <a:pt x="26430" y="26430"/>
                  </a:cubicBezTo>
                  <a:cubicBezTo>
                    <a:pt x="43352" y="9507"/>
                    <a:pt x="66305" y="0"/>
                    <a:pt x="90237" y="0"/>
                  </a:cubicBezTo>
                  <a:close/>
                </a:path>
              </a:pathLst>
            </a:custGeom>
            <a:solidFill>
              <a:srgbClr val="FF9999"/>
            </a:solidFill>
            <a:ln w="95250" cap="rnd">
              <a:solidFill>
                <a:srgbClr val="FF9999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" name="TextBox 32">
              <a:extLst>
                <a:ext uri="{FF2B5EF4-FFF2-40B4-BE49-F238E27FC236}">
                  <a16:creationId xmlns:a16="http://schemas.microsoft.com/office/drawing/2014/main" id="{911DD5CA-8866-3715-9954-BEF1B3983594}"/>
                </a:ext>
              </a:extLst>
            </p:cNvPr>
            <p:cNvSpPr txBox="1"/>
            <p:nvPr/>
          </p:nvSpPr>
          <p:spPr>
            <a:xfrm>
              <a:off x="13308113" y="1258832"/>
              <a:ext cx="1902970" cy="439416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担当課より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  <p:sp>
        <p:nvSpPr>
          <p:cNvPr id="8" name="TextBox 32">
            <a:extLst>
              <a:ext uri="{FF2B5EF4-FFF2-40B4-BE49-F238E27FC236}">
                <a16:creationId xmlns:a16="http://schemas.microsoft.com/office/drawing/2014/main" id="{10917ADA-C4FE-F451-10B5-5C9996451886}"/>
              </a:ext>
            </a:extLst>
          </p:cNvPr>
          <p:cNvSpPr txBox="1"/>
          <p:nvPr/>
        </p:nvSpPr>
        <p:spPr>
          <a:xfrm>
            <a:off x="4445510" y="259394"/>
            <a:ext cx="9176484" cy="51296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  <a:spcBef>
                <a:spcPct val="0"/>
              </a:spcBef>
            </a:pPr>
            <a:r>
              <a:rPr lang="ja-JP" altLang="en-US" sz="40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ーいただいた意見と、担当課の気づきー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3EF5E7F-A6EF-996F-37A8-AF9F2ABB99D0}"/>
              </a:ext>
            </a:extLst>
          </p:cNvPr>
          <p:cNvGrpSpPr/>
          <p:nvPr/>
        </p:nvGrpSpPr>
        <p:grpSpPr>
          <a:xfrm>
            <a:off x="-253179" y="2885175"/>
            <a:ext cx="3682950" cy="878174"/>
            <a:chOff x="-337919" y="1999465"/>
            <a:chExt cx="3682950" cy="878174"/>
          </a:xfrm>
        </p:grpSpPr>
        <p:grpSp>
          <p:nvGrpSpPr>
            <p:cNvPr id="12" name="Group 29">
              <a:extLst>
                <a:ext uri="{FF2B5EF4-FFF2-40B4-BE49-F238E27FC236}">
                  <a16:creationId xmlns:a16="http://schemas.microsoft.com/office/drawing/2014/main" id="{7B29237E-2140-6885-7C60-4AE2EE891D2A}"/>
                </a:ext>
              </a:extLst>
            </p:cNvPr>
            <p:cNvGrpSpPr/>
            <p:nvPr/>
          </p:nvGrpSpPr>
          <p:grpSpPr>
            <a:xfrm>
              <a:off x="251410" y="1999465"/>
              <a:ext cx="2424231" cy="878174"/>
              <a:chOff x="0" y="-85725"/>
              <a:chExt cx="829909" cy="302090"/>
            </a:xfrm>
          </p:grpSpPr>
          <p:sp>
            <p:nvSpPr>
              <p:cNvPr id="22" name="Freeform 30">
                <a:extLst>
                  <a:ext uri="{FF2B5EF4-FFF2-40B4-BE49-F238E27FC236}">
                    <a16:creationId xmlns:a16="http://schemas.microsoft.com/office/drawing/2014/main" id="{75508F50-2630-5062-D05D-706A40FA73F3}"/>
                  </a:ext>
                </a:extLst>
              </p:cNvPr>
              <p:cNvSpPr/>
              <p:nvPr/>
            </p:nvSpPr>
            <p:spPr>
              <a:xfrm>
                <a:off x="40029" y="35891"/>
                <a:ext cx="789880" cy="180474"/>
              </a:xfrm>
              <a:custGeom>
                <a:avLst/>
                <a:gdLst/>
                <a:ahLst/>
                <a:cxnLst/>
                <a:rect l="l" t="t" r="r" b="b"/>
                <a:pathLst>
                  <a:path w="755787" h="180474">
                    <a:moveTo>
                      <a:pt x="90237" y="0"/>
                    </a:moveTo>
                    <a:lnTo>
                      <a:pt x="665550" y="0"/>
                    </a:lnTo>
                    <a:cubicBezTo>
                      <a:pt x="689482" y="0"/>
                      <a:pt x="712434" y="9507"/>
                      <a:pt x="729357" y="26430"/>
                    </a:cubicBezTo>
                    <a:cubicBezTo>
                      <a:pt x="746279" y="43352"/>
                      <a:pt x="755787" y="66305"/>
                      <a:pt x="755787" y="90237"/>
                    </a:cubicBezTo>
                    <a:lnTo>
                      <a:pt x="755787" y="90237"/>
                    </a:lnTo>
                    <a:cubicBezTo>
                      <a:pt x="755787" y="140073"/>
                      <a:pt x="715386" y="180474"/>
                      <a:pt x="665550" y="180474"/>
                    </a:cubicBezTo>
                    <a:lnTo>
                      <a:pt x="90237" y="180474"/>
                    </a:lnTo>
                    <a:cubicBezTo>
                      <a:pt x="66305" y="180474"/>
                      <a:pt x="43352" y="170967"/>
                      <a:pt x="26430" y="154044"/>
                    </a:cubicBezTo>
                    <a:cubicBezTo>
                      <a:pt x="9507" y="137121"/>
                      <a:pt x="0" y="114169"/>
                      <a:pt x="0" y="90237"/>
                    </a:cubicBezTo>
                    <a:lnTo>
                      <a:pt x="0" y="90237"/>
                    </a:lnTo>
                    <a:cubicBezTo>
                      <a:pt x="0" y="66305"/>
                      <a:pt x="9507" y="43352"/>
                      <a:pt x="26430" y="26430"/>
                    </a:cubicBezTo>
                    <a:cubicBezTo>
                      <a:pt x="43352" y="9507"/>
                      <a:pt x="66305" y="0"/>
                      <a:pt x="90237" y="0"/>
                    </a:cubicBezTo>
                    <a:close/>
                  </a:path>
                </a:pathLst>
              </a:custGeom>
              <a:solidFill>
                <a:srgbClr val="FFC45B"/>
              </a:solidFill>
              <a:ln w="95250" cap="rnd">
                <a:solidFill>
                  <a:srgbClr val="FFC45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ja-JP" altLang="en-US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5" name="TextBox 31">
                <a:extLst>
                  <a:ext uri="{FF2B5EF4-FFF2-40B4-BE49-F238E27FC236}">
                    <a16:creationId xmlns:a16="http://schemas.microsoft.com/office/drawing/2014/main" id="{B74A3278-701C-5215-5542-87A3A35DC7EB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755787" cy="266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21" name="TextBox 32">
              <a:extLst>
                <a:ext uri="{FF2B5EF4-FFF2-40B4-BE49-F238E27FC236}">
                  <a16:creationId xmlns:a16="http://schemas.microsoft.com/office/drawing/2014/main" id="{8F93DBBE-961C-BE8C-5DAA-23DDC17E2DC8}"/>
                </a:ext>
              </a:extLst>
            </p:cNvPr>
            <p:cNvSpPr txBox="1"/>
            <p:nvPr/>
          </p:nvSpPr>
          <p:spPr>
            <a:xfrm>
              <a:off x="-337919" y="2353002"/>
              <a:ext cx="3682950" cy="4394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みなさんの意見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93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AA5E9-57A4-28F2-0E9A-7B56D13E9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425FF26-AD9E-9AA6-360B-0E42C5F1B8A4}"/>
              </a:ext>
            </a:extLst>
          </p:cNvPr>
          <p:cNvSpPr/>
          <p:nvPr/>
        </p:nvSpPr>
        <p:spPr>
          <a:xfrm>
            <a:off x="9431178" y="778418"/>
            <a:ext cx="8778615" cy="9273751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ts val="20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5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担任の先生やスクールカウンセラー、民生委員などたくさんの方を挙げていただきました。それぞれが専門性を持つ方々ですので、それらの方に相談することは、とてもいい方法だと思います。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500"/>
              </a:lnSpc>
            </a:pPr>
            <a:endParaRPr lang="en-US" altLang="ja-JP" sz="20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500"/>
              </a:lnSpc>
            </a:pPr>
            <a:endParaRPr lang="en-US" altLang="ja-JP" sz="20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カフェや勉強できる場所があって、そこに相談ができる大人がいてくれたらいいなと、私たちも思います。オンライン上の空間も含め、</a:t>
            </a: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ヤングケアラーが意見を交わすことができるような、相談しやすい場所づくり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を進めていきます。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ヤングケアラーは、家族の世話や家事で負担を感じていても、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「家族の役に立ちたい」「家族を助けたい」「心配をかけたくない」という思いから、家族に相談することを避けようとします。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そのような思いや、日常的な世話や家事を続ける中で、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家族以外に相談できる大人を作ることは難しいことですが、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困ったことがあった時、家族以外に相談できる大人がいることは、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ヤングケアラーにとっても、大きな力になります。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一人ひとりが「相談できる大人」を見つけられる環境づくり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向けて取り組んでいきたいと思います。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275C0CF-A616-F895-5365-275DE85717D5}"/>
              </a:ext>
            </a:extLst>
          </p:cNvPr>
          <p:cNvSpPr/>
          <p:nvPr/>
        </p:nvSpPr>
        <p:spPr>
          <a:xfrm>
            <a:off x="190104" y="715550"/>
            <a:ext cx="8858782" cy="1227077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rgbClr val="FFFE6E"/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82577B7-26BE-343D-C6E9-6D9DC22F896D}"/>
              </a:ext>
            </a:extLst>
          </p:cNvPr>
          <p:cNvGrpSpPr/>
          <p:nvPr/>
        </p:nvGrpSpPr>
        <p:grpSpPr>
          <a:xfrm>
            <a:off x="0" y="261711"/>
            <a:ext cx="9048886" cy="9876563"/>
            <a:chOff x="0" y="-85725"/>
            <a:chExt cx="2128518" cy="2155089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A817CACD-28C1-302E-8340-9FC1FA6CAB2F}"/>
                </a:ext>
              </a:extLst>
            </p:cNvPr>
            <p:cNvSpPr/>
            <p:nvPr/>
          </p:nvSpPr>
          <p:spPr>
            <a:xfrm>
              <a:off x="44717" y="355309"/>
              <a:ext cx="2083801" cy="1714055"/>
            </a:xfrm>
            <a:custGeom>
              <a:avLst/>
              <a:gdLst/>
              <a:ahLst/>
              <a:cxnLst/>
              <a:rect l="l" t="t" r="r" b="b"/>
              <a:pathLst>
                <a:path w="2101190" h="1812406">
                  <a:moveTo>
                    <a:pt x="49491" y="0"/>
                  </a:moveTo>
                  <a:lnTo>
                    <a:pt x="2051699" y="0"/>
                  </a:lnTo>
                  <a:cubicBezTo>
                    <a:pt x="2079032" y="0"/>
                    <a:pt x="2101190" y="22158"/>
                    <a:pt x="2101190" y="49491"/>
                  </a:cubicBezTo>
                  <a:lnTo>
                    <a:pt x="2101190" y="1762914"/>
                  </a:lnTo>
                  <a:cubicBezTo>
                    <a:pt x="2101190" y="1790248"/>
                    <a:pt x="2079032" y="1812406"/>
                    <a:pt x="2051699" y="1812406"/>
                  </a:cubicBezTo>
                  <a:lnTo>
                    <a:pt x="49491" y="1812406"/>
                  </a:lnTo>
                  <a:cubicBezTo>
                    <a:pt x="22158" y="1812406"/>
                    <a:pt x="0" y="1790248"/>
                    <a:pt x="0" y="1762914"/>
                  </a:cubicBezTo>
                  <a:lnTo>
                    <a:pt x="0" y="49491"/>
                  </a:lnTo>
                  <a:cubicBezTo>
                    <a:pt x="0" y="22158"/>
                    <a:pt x="22158" y="0"/>
                    <a:pt x="494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0DF8D639-492B-D6ED-BB7C-EFF14824E580}"/>
                </a:ext>
              </a:extLst>
            </p:cNvPr>
            <p:cNvSpPr txBox="1"/>
            <p:nvPr/>
          </p:nvSpPr>
          <p:spPr>
            <a:xfrm>
              <a:off x="0" y="-85725"/>
              <a:ext cx="2101190" cy="1898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4" name="TextBox 37">
            <a:extLst>
              <a:ext uri="{FF2B5EF4-FFF2-40B4-BE49-F238E27FC236}">
                <a16:creationId xmlns:a16="http://schemas.microsoft.com/office/drawing/2014/main" id="{527608A7-6562-092E-8DF6-18E2C8C47324}"/>
              </a:ext>
            </a:extLst>
          </p:cNvPr>
          <p:cNvSpPr txBox="1"/>
          <p:nvPr/>
        </p:nvSpPr>
        <p:spPr>
          <a:xfrm>
            <a:off x="9048886" y="6122851"/>
            <a:ext cx="5210712" cy="39024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C8C27AA9-A184-5846-2FFC-791D58E047CD}"/>
              </a:ext>
            </a:extLst>
          </p:cNvPr>
          <p:cNvSpPr txBox="1"/>
          <p:nvPr/>
        </p:nvSpPr>
        <p:spPr>
          <a:xfrm>
            <a:off x="298101" y="887476"/>
            <a:ext cx="8816600" cy="94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57"/>
              </a:lnSpc>
            </a:pPr>
            <a:r>
              <a:rPr lang="ja-JP" altLang="en-US" sz="2826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４． 困ったことがあったとき、家族以外に相談できる</a:t>
            </a:r>
            <a:endParaRPr lang="en-US" altLang="ja-JP" sz="2826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</a:pPr>
            <a:r>
              <a:rPr lang="ja-JP" altLang="en-US" sz="2826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　　大人はいますか？</a:t>
            </a:r>
            <a:endParaRPr lang="en-US" sz="2826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C71E7093-57A7-A4F6-3F1F-CF02C34E2096}"/>
              </a:ext>
            </a:extLst>
          </p:cNvPr>
          <p:cNvSpPr txBox="1"/>
          <p:nvPr/>
        </p:nvSpPr>
        <p:spPr>
          <a:xfrm>
            <a:off x="400374" y="2953442"/>
            <a:ext cx="8399277" cy="6488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・担任の先生、スクールカウンセラー、心理カウンセラー、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民生委員、公民館の職員、児童相談所の職員などが思いつく。　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連絡先は、電話番号や住所とかを調べて相談すると思う。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ja-JP" altLang="en-US" sz="12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・学校の先生とオンライン相談はできるが、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返信が遅かったりして相談しづらいなぁと思う。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・全然知らない人だと、緊張する。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・学童などがもっと広く使えればいいと思う。“両親が仕事でい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ない小学生”など、使える人が限られている。高校生がいられ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る場所が三重県には少なく、あってもすごく高かったりする。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・カフェや勉強できる場所があって、そこにちゃんとした大人が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いてくれたらいいなと感じる。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・三重県教育センターなどで、子どもでも気軽に話ができると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良いと思う。　</a:t>
            </a: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C5FDD05-47A1-30E4-4B77-339463F87F1B}"/>
              </a:ext>
            </a:extLst>
          </p:cNvPr>
          <p:cNvGrpSpPr/>
          <p:nvPr/>
        </p:nvGrpSpPr>
        <p:grpSpPr>
          <a:xfrm>
            <a:off x="9086345" y="5147288"/>
            <a:ext cx="416566" cy="591757"/>
            <a:chOff x="0" y="0"/>
            <a:chExt cx="1001146" cy="93964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A9AAB39-2B07-653B-30EA-33F06C8E0D01}"/>
                </a:ext>
              </a:extLst>
            </p:cNvPr>
            <p:cNvSpPr/>
            <p:nvPr/>
          </p:nvSpPr>
          <p:spPr>
            <a:xfrm>
              <a:off x="0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DF3C9B-6F6B-7804-C4AB-BE91849E8158}"/>
                </a:ext>
              </a:extLst>
            </p:cNvPr>
            <p:cNvSpPr/>
            <p:nvPr/>
          </p:nvSpPr>
          <p:spPr>
            <a:xfrm>
              <a:off x="500573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21233436">
            <a:off x="3741135" y="451110"/>
            <a:ext cx="1450438" cy="465612"/>
          </a:xfrm>
          <a:custGeom>
            <a:avLst/>
            <a:gdLst/>
            <a:ahLst/>
            <a:cxnLst/>
            <a:rect l="l" t="t" r="r" b="b"/>
            <a:pathLst>
              <a:path w="7315200" h="1995055">
                <a:moveTo>
                  <a:pt x="0" y="0"/>
                </a:moveTo>
                <a:lnTo>
                  <a:pt x="7315200" y="0"/>
                </a:lnTo>
                <a:lnTo>
                  <a:pt x="7315200" y="1995055"/>
                </a:lnTo>
                <a:lnTo>
                  <a:pt x="0" y="1995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AFB750EF-779D-F9D2-7756-6696DDCBCCA0}"/>
              </a:ext>
            </a:extLst>
          </p:cNvPr>
          <p:cNvSpPr txBox="1"/>
          <p:nvPr/>
        </p:nvSpPr>
        <p:spPr>
          <a:xfrm>
            <a:off x="4435463" y="89602"/>
            <a:ext cx="9176484" cy="51296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  <a:spcBef>
                <a:spcPct val="0"/>
              </a:spcBef>
            </a:pPr>
            <a:r>
              <a:rPr lang="ja-JP" altLang="en-US" sz="36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ーいただいた意見と、担当課の気づきー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801376E-6462-732B-286C-9231CF402E40}"/>
              </a:ext>
            </a:extLst>
          </p:cNvPr>
          <p:cNvGrpSpPr/>
          <p:nvPr/>
        </p:nvGrpSpPr>
        <p:grpSpPr>
          <a:xfrm>
            <a:off x="-281586" y="1728283"/>
            <a:ext cx="3682950" cy="878174"/>
            <a:chOff x="-337919" y="1999465"/>
            <a:chExt cx="3682950" cy="878174"/>
          </a:xfrm>
        </p:grpSpPr>
        <p:grpSp>
          <p:nvGrpSpPr>
            <p:cNvPr id="27" name="Group 29">
              <a:extLst>
                <a:ext uri="{FF2B5EF4-FFF2-40B4-BE49-F238E27FC236}">
                  <a16:creationId xmlns:a16="http://schemas.microsoft.com/office/drawing/2014/main" id="{DA052532-E15B-BA8D-7470-DA833229E496}"/>
                </a:ext>
              </a:extLst>
            </p:cNvPr>
            <p:cNvGrpSpPr/>
            <p:nvPr/>
          </p:nvGrpSpPr>
          <p:grpSpPr>
            <a:xfrm>
              <a:off x="251410" y="1999465"/>
              <a:ext cx="2424231" cy="878174"/>
              <a:chOff x="0" y="-85725"/>
              <a:chExt cx="829909" cy="302090"/>
            </a:xfrm>
          </p:grpSpPr>
          <p:sp>
            <p:nvSpPr>
              <p:cNvPr id="29" name="Freeform 30">
                <a:extLst>
                  <a:ext uri="{FF2B5EF4-FFF2-40B4-BE49-F238E27FC236}">
                    <a16:creationId xmlns:a16="http://schemas.microsoft.com/office/drawing/2014/main" id="{38886150-AE38-9C67-7999-AD2D35DFF4F1}"/>
                  </a:ext>
                </a:extLst>
              </p:cNvPr>
              <p:cNvSpPr/>
              <p:nvPr/>
            </p:nvSpPr>
            <p:spPr>
              <a:xfrm>
                <a:off x="40029" y="35891"/>
                <a:ext cx="789880" cy="180474"/>
              </a:xfrm>
              <a:custGeom>
                <a:avLst/>
                <a:gdLst/>
                <a:ahLst/>
                <a:cxnLst/>
                <a:rect l="l" t="t" r="r" b="b"/>
                <a:pathLst>
                  <a:path w="755787" h="180474">
                    <a:moveTo>
                      <a:pt x="90237" y="0"/>
                    </a:moveTo>
                    <a:lnTo>
                      <a:pt x="665550" y="0"/>
                    </a:lnTo>
                    <a:cubicBezTo>
                      <a:pt x="689482" y="0"/>
                      <a:pt x="712434" y="9507"/>
                      <a:pt x="729357" y="26430"/>
                    </a:cubicBezTo>
                    <a:cubicBezTo>
                      <a:pt x="746279" y="43352"/>
                      <a:pt x="755787" y="66305"/>
                      <a:pt x="755787" y="90237"/>
                    </a:cubicBezTo>
                    <a:lnTo>
                      <a:pt x="755787" y="90237"/>
                    </a:lnTo>
                    <a:cubicBezTo>
                      <a:pt x="755787" y="140073"/>
                      <a:pt x="715386" y="180474"/>
                      <a:pt x="665550" y="180474"/>
                    </a:cubicBezTo>
                    <a:lnTo>
                      <a:pt x="90237" y="180474"/>
                    </a:lnTo>
                    <a:cubicBezTo>
                      <a:pt x="66305" y="180474"/>
                      <a:pt x="43352" y="170967"/>
                      <a:pt x="26430" y="154044"/>
                    </a:cubicBezTo>
                    <a:cubicBezTo>
                      <a:pt x="9507" y="137121"/>
                      <a:pt x="0" y="114169"/>
                      <a:pt x="0" y="90237"/>
                    </a:cubicBezTo>
                    <a:lnTo>
                      <a:pt x="0" y="90237"/>
                    </a:lnTo>
                    <a:cubicBezTo>
                      <a:pt x="0" y="66305"/>
                      <a:pt x="9507" y="43352"/>
                      <a:pt x="26430" y="26430"/>
                    </a:cubicBezTo>
                    <a:cubicBezTo>
                      <a:pt x="43352" y="9507"/>
                      <a:pt x="66305" y="0"/>
                      <a:pt x="90237" y="0"/>
                    </a:cubicBezTo>
                    <a:close/>
                  </a:path>
                </a:pathLst>
              </a:custGeom>
              <a:solidFill>
                <a:srgbClr val="FFC45B"/>
              </a:solidFill>
              <a:ln w="95250" cap="rnd">
                <a:solidFill>
                  <a:srgbClr val="FFC45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ja-JP" altLang="en-US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0" name="TextBox 31">
                <a:extLst>
                  <a:ext uri="{FF2B5EF4-FFF2-40B4-BE49-F238E27FC236}">
                    <a16:creationId xmlns:a16="http://schemas.microsoft.com/office/drawing/2014/main" id="{C1485022-ACAE-56EE-01D3-04306B8C44E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755787" cy="266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id="{D517331B-D0A8-056F-8143-A0D88B2DD796}"/>
                </a:ext>
              </a:extLst>
            </p:cNvPr>
            <p:cNvSpPr txBox="1"/>
            <p:nvPr/>
          </p:nvSpPr>
          <p:spPr>
            <a:xfrm>
              <a:off x="-337919" y="2353002"/>
              <a:ext cx="3682950" cy="4394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みなさんの意見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9C6231C-AB25-B058-0EB4-CDEA4FA052D9}"/>
              </a:ext>
            </a:extLst>
          </p:cNvPr>
          <p:cNvGrpSpPr/>
          <p:nvPr/>
        </p:nvGrpSpPr>
        <p:grpSpPr>
          <a:xfrm>
            <a:off x="9496993" y="636210"/>
            <a:ext cx="1902970" cy="515345"/>
            <a:chOff x="13308113" y="1258832"/>
            <a:chExt cx="1902970" cy="515345"/>
          </a:xfrm>
        </p:grpSpPr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BBAAA167-DC3F-A96C-9A9D-4039958716C0}"/>
                </a:ext>
              </a:extLst>
            </p:cNvPr>
            <p:cNvSpPr/>
            <p:nvPr/>
          </p:nvSpPr>
          <p:spPr>
            <a:xfrm>
              <a:off x="13417507" y="1258832"/>
              <a:ext cx="1670093" cy="515345"/>
            </a:xfrm>
            <a:custGeom>
              <a:avLst/>
              <a:gdLst/>
              <a:ahLst/>
              <a:cxnLst/>
              <a:rect l="l" t="t" r="r" b="b"/>
              <a:pathLst>
                <a:path w="755787" h="180474">
                  <a:moveTo>
                    <a:pt x="90237" y="0"/>
                  </a:moveTo>
                  <a:lnTo>
                    <a:pt x="665550" y="0"/>
                  </a:lnTo>
                  <a:cubicBezTo>
                    <a:pt x="689482" y="0"/>
                    <a:pt x="712434" y="9507"/>
                    <a:pt x="729357" y="26430"/>
                  </a:cubicBezTo>
                  <a:cubicBezTo>
                    <a:pt x="746279" y="43352"/>
                    <a:pt x="755787" y="66305"/>
                    <a:pt x="755787" y="90237"/>
                  </a:cubicBezTo>
                  <a:lnTo>
                    <a:pt x="755787" y="90237"/>
                  </a:lnTo>
                  <a:cubicBezTo>
                    <a:pt x="755787" y="140073"/>
                    <a:pt x="715386" y="180474"/>
                    <a:pt x="665550" y="180474"/>
                  </a:cubicBezTo>
                  <a:lnTo>
                    <a:pt x="90237" y="180474"/>
                  </a:lnTo>
                  <a:cubicBezTo>
                    <a:pt x="66305" y="180474"/>
                    <a:pt x="43352" y="170967"/>
                    <a:pt x="26430" y="154044"/>
                  </a:cubicBezTo>
                  <a:cubicBezTo>
                    <a:pt x="9507" y="137121"/>
                    <a:pt x="0" y="114169"/>
                    <a:pt x="0" y="90237"/>
                  </a:cubicBezTo>
                  <a:lnTo>
                    <a:pt x="0" y="90237"/>
                  </a:lnTo>
                  <a:cubicBezTo>
                    <a:pt x="0" y="66305"/>
                    <a:pt x="9507" y="43352"/>
                    <a:pt x="26430" y="26430"/>
                  </a:cubicBezTo>
                  <a:cubicBezTo>
                    <a:pt x="43352" y="9507"/>
                    <a:pt x="66305" y="0"/>
                    <a:pt x="90237" y="0"/>
                  </a:cubicBezTo>
                  <a:close/>
                </a:path>
              </a:pathLst>
            </a:custGeom>
            <a:solidFill>
              <a:srgbClr val="FF9999"/>
            </a:solidFill>
            <a:ln w="95250" cap="rnd">
              <a:solidFill>
                <a:srgbClr val="FF9999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27C03D-EBEA-9E81-C381-B06A0A145CDD}"/>
                </a:ext>
              </a:extLst>
            </p:cNvPr>
            <p:cNvSpPr txBox="1"/>
            <p:nvPr/>
          </p:nvSpPr>
          <p:spPr>
            <a:xfrm>
              <a:off x="13308113" y="1258832"/>
              <a:ext cx="1902970" cy="439416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担当課より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A0286DC-45B9-7131-D836-5918E89581EB}"/>
              </a:ext>
            </a:extLst>
          </p:cNvPr>
          <p:cNvSpPr/>
          <p:nvPr/>
        </p:nvSpPr>
        <p:spPr>
          <a:xfrm>
            <a:off x="9496993" y="3030344"/>
            <a:ext cx="3032887" cy="493724"/>
          </a:xfrm>
          <a:custGeom>
            <a:avLst/>
            <a:gdLst>
              <a:gd name="connsiteX0" fmla="*/ 0 w 3032887"/>
              <a:gd name="connsiteY0" fmla="*/ 0 h 493724"/>
              <a:gd name="connsiteX1" fmla="*/ 636906 w 3032887"/>
              <a:gd name="connsiteY1" fmla="*/ 0 h 493724"/>
              <a:gd name="connsiteX2" fmla="*/ 1273813 w 3032887"/>
              <a:gd name="connsiteY2" fmla="*/ 0 h 493724"/>
              <a:gd name="connsiteX3" fmla="*/ 1819732 w 3032887"/>
              <a:gd name="connsiteY3" fmla="*/ 0 h 493724"/>
              <a:gd name="connsiteX4" fmla="*/ 2426310 w 3032887"/>
              <a:gd name="connsiteY4" fmla="*/ 0 h 493724"/>
              <a:gd name="connsiteX5" fmla="*/ 3032887 w 3032887"/>
              <a:gd name="connsiteY5" fmla="*/ 0 h 493724"/>
              <a:gd name="connsiteX6" fmla="*/ 3032887 w 3032887"/>
              <a:gd name="connsiteY6" fmla="*/ 493724 h 493724"/>
              <a:gd name="connsiteX7" fmla="*/ 2517296 w 3032887"/>
              <a:gd name="connsiteY7" fmla="*/ 493724 h 493724"/>
              <a:gd name="connsiteX8" fmla="*/ 1971377 w 3032887"/>
              <a:gd name="connsiteY8" fmla="*/ 493724 h 493724"/>
              <a:gd name="connsiteX9" fmla="*/ 1304141 w 3032887"/>
              <a:gd name="connsiteY9" fmla="*/ 493724 h 493724"/>
              <a:gd name="connsiteX10" fmla="*/ 788551 w 3032887"/>
              <a:gd name="connsiteY10" fmla="*/ 493724 h 493724"/>
              <a:gd name="connsiteX11" fmla="*/ 0 w 3032887"/>
              <a:gd name="connsiteY11" fmla="*/ 493724 h 493724"/>
              <a:gd name="connsiteX12" fmla="*/ 0 w 3032887"/>
              <a:gd name="connsiteY12" fmla="*/ 0 h 4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32887" h="493724" fill="none" extrusionOk="0">
                <a:moveTo>
                  <a:pt x="0" y="0"/>
                </a:moveTo>
                <a:cubicBezTo>
                  <a:pt x="140552" y="-27550"/>
                  <a:pt x="322987" y="26328"/>
                  <a:pt x="636906" y="0"/>
                </a:cubicBezTo>
                <a:cubicBezTo>
                  <a:pt x="950825" y="-26328"/>
                  <a:pt x="1023421" y="26671"/>
                  <a:pt x="1273813" y="0"/>
                </a:cubicBezTo>
                <a:cubicBezTo>
                  <a:pt x="1524205" y="-26671"/>
                  <a:pt x="1626906" y="9091"/>
                  <a:pt x="1819732" y="0"/>
                </a:cubicBezTo>
                <a:cubicBezTo>
                  <a:pt x="2012558" y="-9091"/>
                  <a:pt x="2304987" y="28931"/>
                  <a:pt x="2426310" y="0"/>
                </a:cubicBezTo>
                <a:cubicBezTo>
                  <a:pt x="2547633" y="-28931"/>
                  <a:pt x="2805018" y="2518"/>
                  <a:pt x="3032887" y="0"/>
                </a:cubicBezTo>
                <a:cubicBezTo>
                  <a:pt x="3050897" y="145481"/>
                  <a:pt x="3049963" y="276374"/>
                  <a:pt x="3032887" y="493724"/>
                </a:cubicBezTo>
                <a:cubicBezTo>
                  <a:pt x="2852876" y="472991"/>
                  <a:pt x="2736297" y="489516"/>
                  <a:pt x="2517296" y="493724"/>
                </a:cubicBezTo>
                <a:cubicBezTo>
                  <a:pt x="2298295" y="497932"/>
                  <a:pt x="2187035" y="476250"/>
                  <a:pt x="1971377" y="493724"/>
                </a:cubicBezTo>
                <a:cubicBezTo>
                  <a:pt x="1755719" y="511198"/>
                  <a:pt x="1455379" y="515245"/>
                  <a:pt x="1304141" y="493724"/>
                </a:cubicBezTo>
                <a:cubicBezTo>
                  <a:pt x="1152903" y="472203"/>
                  <a:pt x="989898" y="485827"/>
                  <a:pt x="788551" y="493724"/>
                </a:cubicBezTo>
                <a:cubicBezTo>
                  <a:pt x="587204" y="501622"/>
                  <a:pt x="214873" y="463716"/>
                  <a:pt x="0" y="493724"/>
                </a:cubicBezTo>
                <a:cubicBezTo>
                  <a:pt x="-11734" y="326495"/>
                  <a:pt x="1291" y="140099"/>
                  <a:pt x="0" y="0"/>
                </a:cubicBezTo>
                <a:close/>
              </a:path>
              <a:path w="3032887" h="493724" stroke="0" extrusionOk="0">
                <a:moveTo>
                  <a:pt x="0" y="0"/>
                </a:moveTo>
                <a:cubicBezTo>
                  <a:pt x="141072" y="-11296"/>
                  <a:pt x="460384" y="27332"/>
                  <a:pt x="606577" y="0"/>
                </a:cubicBezTo>
                <a:cubicBezTo>
                  <a:pt x="752770" y="-27332"/>
                  <a:pt x="927092" y="-3618"/>
                  <a:pt x="1213155" y="0"/>
                </a:cubicBezTo>
                <a:cubicBezTo>
                  <a:pt x="1499218" y="3618"/>
                  <a:pt x="1590631" y="13797"/>
                  <a:pt x="1850061" y="0"/>
                </a:cubicBezTo>
                <a:cubicBezTo>
                  <a:pt x="2109491" y="-13797"/>
                  <a:pt x="2282295" y="-27467"/>
                  <a:pt x="2486967" y="0"/>
                </a:cubicBezTo>
                <a:cubicBezTo>
                  <a:pt x="2691639" y="27467"/>
                  <a:pt x="2794919" y="15489"/>
                  <a:pt x="3032887" y="0"/>
                </a:cubicBezTo>
                <a:cubicBezTo>
                  <a:pt x="3029544" y="101420"/>
                  <a:pt x="3023506" y="324885"/>
                  <a:pt x="3032887" y="493724"/>
                </a:cubicBezTo>
                <a:cubicBezTo>
                  <a:pt x="2872306" y="521198"/>
                  <a:pt x="2716933" y="501293"/>
                  <a:pt x="2456638" y="493724"/>
                </a:cubicBezTo>
                <a:cubicBezTo>
                  <a:pt x="2196343" y="486155"/>
                  <a:pt x="2027461" y="467693"/>
                  <a:pt x="1880390" y="493724"/>
                </a:cubicBezTo>
                <a:cubicBezTo>
                  <a:pt x="1733319" y="519755"/>
                  <a:pt x="1500933" y="501466"/>
                  <a:pt x="1243484" y="493724"/>
                </a:cubicBezTo>
                <a:cubicBezTo>
                  <a:pt x="986035" y="485982"/>
                  <a:pt x="824754" y="484442"/>
                  <a:pt x="697564" y="493724"/>
                </a:cubicBezTo>
                <a:cubicBezTo>
                  <a:pt x="570374" y="503006"/>
                  <a:pt x="215169" y="497711"/>
                  <a:pt x="0" y="493724"/>
                </a:cubicBezTo>
                <a:cubicBezTo>
                  <a:pt x="-11425" y="359199"/>
                  <a:pt x="16071" y="162796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9999"/>
            </a:solidFill>
            <a:extLst>
              <a:ext uri="{C807C97D-BFC1-408E-A445-0C87EB9F89A2}">
                <ask:lineSketchStyleProps xmlns:ask="http://schemas.microsoft.com/office/drawing/2018/sketchyshapes" sd="28178316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場所づくりについて</a:t>
            </a:r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89BD2DC-B269-30C1-F45E-346E3835E881}"/>
              </a:ext>
            </a:extLst>
          </p:cNvPr>
          <p:cNvSpPr/>
          <p:nvPr/>
        </p:nvSpPr>
        <p:spPr>
          <a:xfrm>
            <a:off x="9520789" y="1229872"/>
            <a:ext cx="2314007" cy="438061"/>
          </a:xfrm>
          <a:custGeom>
            <a:avLst/>
            <a:gdLst>
              <a:gd name="connsiteX0" fmla="*/ 0 w 2314007"/>
              <a:gd name="connsiteY0" fmla="*/ 0 h 438061"/>
              <a:gd name="connsiteX1" fmla="*/ 532222 w 2314007"/>
              <a:gd name="connsiteY1" fmla="*/ 0 h 438061"/>
              <a:gd name="connsiteX2" fmla="*/ 1064443 w 2314007"/>
              <a:gd name="connsiteY2" fmla="*/ 0 h 438061"/>
              <a:gd name="connsiteX3" fmla="*/ 1666085 w 2314007"/>
              <a:gd name="connsiteY3" fmla="*/ 0 h 438061"/>
              <a:gd name="connsiteX4" fmla="*/ 2314007 w 2314007"/>
              <a:gd name="connsiteY4" fmla="*/ 0 h 438061"/>
              <a:gd name="connsiteX5" fmla="*/ 2314007 w 2314007"/>
              <a:gd name="connsiteY5" fmla="*/ 438061 h 438061"/>
              <a:gd name="connsiteX6" fmla="*/ 1758645 w 2314007"/>
              <a:gd name="connsiteY6" fmla="*/ 438061 h 438061"/>
              <a:gd name="connsiteX7" fmla="*/ 1249564 w 2314007"/>
              <a:gd name="connsiteY7" fmla="*/ 438061 h 438061"/>
              <a:gd name="connsiteX8" fmla="*/ 671062 w 2314007"/>
              <a:gd name="connsiteY8" fmla="*/ 438061 h 438061"/>
              <a:gd name="connsiteX9" fmla="*/ 0 w 2314007"/>
              <a:gd name="connsiteY9" fmla="*/ 438061 h 438061"/>
              <a:gd name="connsiteX10" fmla="*/ 0 w 2314007"/>
              <a:gd name="connsiteY10" fmla="*/ 0 h 43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4007" h="438061" fill="none" extrusionOk="0">
                <a:moveTo>
                  <a:pt x="0" y="0"/>
                </a:moveTo>
                <a:cubicBezTo>
                  <a:pt x="138843" y="-14183"/>
                  <a:pt x="403175" y="13784"/>
                  <a:pt x="532222" y="0"/>
                </a:cubicBezTo>
                <a:cubicBezTo>
                  <a:pt x="661269" y="-13784"/>
                  <a:pt x="851826" y="-10875"/>
                  <a:pt x="1064443" y="0"/>
                </a:cubicBezTo>
                <a:cubicBezTo>
                  <a:pt x="1277060" y="10875"/>
                  <a:pt x="1393967" y="4089"/>
                  <a:pt x="1666085" y="0"/>
                </a:cubicBezTo>
                <a:cubicBezTo>
                  <a:pt x="1938203" y="-4089"/>
                  <a:pt x="2069567" y="-11917"/>
                  <a:pt x="2314007" y="0"/>
                </a:cubicBezTo>
                <a:cubicBezTo>
                  <a:pt x="2329992" y="177371"/>
                  <a:pt x="2328339" y="343935"/>
                  <a:pt x="2314007" y="438061"/>
                </a:cubicBezTo>
                <a:cubicBezTo>
                  <a:pt x="2057374" y="414363"/>
                  <a:pt x="2031525" y="420325"/>
                  <a:pt x="1758645" y="438061"/>
                </a:cubicBezTo>
                <a:cubicBezTo>
                  <a:pt x="1485765" y="455797"/>
                  <a:pt x="1382444" y="416180"/>
                  <a:pt x="1249564" y="438061"/>
                </a:cubicBezTo>
                <a:cubicBezTo>
                  <a:pt x="1116684" y="459942"/>
                  <a:pt x="827759" y="455689"/>
                  <a:pt x="671062" y="438061"/>
                </a:cubicBezTo>
                <a:cubicBezTo>
                  <a:pt x="514365" y="420433"/>
                  <a:pt x="156238" y="438344"/>
                  <a:pt x="0" y="438061"/>
                </a:cubicBezTo>
                <a:cubicBezTo>
                  <a:pt x="-11981" y="222280"/>
                  <a:pt x="-3753" y="152404"/>
                  <a:pt x="0" y="0"/>
                </a:cubicBezTo>
                <a:close/>
              </a:path>
              <a:path w="2314007" h="438061" stroke="0" extrusionOk="0">
                <a:moveTo>
                  <a:pt x="0" y="0"/>
                </a:moveTo>
                <a:cubicBezTo>
                  <a:pt x="147420" y="14870"/>
                  <a:pt x="319655" y="-10327"/>
                  <a:pt x="578502" y="0"/>
                </a:cubicBezTo>
                <a:cubicBezTo>
                  <a:pt x="837349" y="10327"/>
                  <a:pt x="1028480" y="-15147"/>
                  <a:pt x="1157004" y="0"/>
                </a:cubicBezTo>
                <a:cubicBezTo>
                  <a:pt x="1285528" y="15147"/>
                  <a:pt x="1607993" y="-26979"/>
                  <a:pt x="1758645" y="0"/>
                </a:cubicBezTo>
                <a:cubicBezTo>
                  <a:pt x="1909297" y="26979"/>
                  <a:pt x="2048528" y="-10858"/>
                  <a:pt x="2314007" y="0"/>
                </a:cubicBezTo>
                <a:cubicBezTo>
                  <a:pt x="2293997" y="209105"/>
                  <a:pt x="2322819" y="236145"/>
                  <a:pt x="2314007" y="438061"/>
                </a:cubicBezTo>
                <a:cubicBezTo>
                  <a:pt x="2115176" y="452052"/>
                  <a:pt x="1902802" y="464078"/>
                  <a:pt x="1689225" y="438061"/>
                </a:cubicBezTo>
                <a:cubicBezTo>
                  <a:pt x="1475648" y="412044"/>
                  <a:pt x="1267486" y="453458"/>
                  <a:pt x="1157004" y="438061"/>
                </a:cubicBezTo>
                <a:cubicBezTo>
                  <a:pt x="1046522" y="422664"/>
                  <a:pt x="762048" y="413105"/>
                  <a:pt x="601642" y="438061"/>
                </a:cubicBezTo>
                <a:cubicBezTo>
                  <a:pt x="441236" y="463017"/>
                  <a:pt x="300531" y="420260"/>
                  <a:pt x="0" y="438061"/>
                </a:cubicBezTo>
                <a:cubicBezTo>
                  <a:pt x="15995" y="341371"/>
                  <a:pt x="12803" y="10339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9999"/>
            </a:solidFill>
            <a:extLst>
              <a:ext uri="{C807C97D-BFC1-408E-A445-0C87EB9F89A2}">
                <ask:lineSketchStyleProps xmlns:ask="http://schemas.microsoft.com/office/drawing/2018/sketchyshapes" sd="28178316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相談先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について</a:t>
            </a:r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1FC7923-03E0-0EE3-9ECC-D08239E9CB3A}"/>
              </a:ext>
            </a:extLst>
          </p:cNvPr>
          <p:cNvSpPr/>
          <p:nvPr/>
        </p:nvSpPr>
        <p:spPr>
          <a:xfrm>
            <a:off x="9520789" y="5433991"/>
            <a:ext cx="5033411" cy="438061"/>
          </a:xfrm>
          <a:custGeom>
            <a:avLst/>
            <a:gdLst>
              <a:gd name="connsiteX0" fmla="*/ 0 w 5033411"/>
              <a:gd name="connsiteY0" fmla="*/ 0 h 438061"/>
              <a:gd name="connsiteX1" fmla="*/ 478174 w 5033411"/>
              <a:gd name="connsiteY1" fmla="*/ 0 h 438061"/>
              <a:gd name="connsiteX2" fmla="*/ 1006682 w 5033411"/>
              <a:gd name="connsiteY2" fmla="*/ 0 h 438061"/>
              <a:gd name="connsiteX3" fmla="*/ 1484856 w 5033411"/>
              <a:gd name="connsiteY3" fmla="*/ 0 h 438061"/>
              <a:gd name="connsiteX4" fmla="*/ 2164367 w 5033411"/>
              <a:gd name="connsiteY4" fmla="*/ 0 h 438061"/>
              <a:gd name="connsiteX5" fmla="*/ 2843877 w 5033411"/>
              <a:gd name="connsiteY5" fmla="*/ 0 h 438061"/>
              <a:gd name="connsiteX6" fmla="*/ 3422719 w 5033411"/>
              <a:gd name="connsiteY6" fmla="*/ 0 h 438061"/>
              <a:gd name="connsiteX7" fmla="*/ 4051896 w 5033411"/>
              <a:gd name="connsiteY7" fmla="*/ 0 h 438061"/>
              <a:gd name="connsiteX8" fmla="*/ 5033411 w 5033411"/>
              <a:gd name="connsiteY8" fmla="*/ 0 h 438061"/>
              <a:gd name="connsiteX9" fmla="*/ 5033411 w 5033411"/>
              <a:gd name="connsiteY9" fmla="*/ 438061 h 438061"/>
              <a:gd name="connsiteX10" fmla="*/ 4454569 w 5033411"/>
              <a:gd name="connsiteY10" fmla="*/ 438061 h 438061"/>
              <a:gd name="connsiteX11" fmla="*/ 3875726 w 5033411"/>
              <a:gd name="connsiteY11" fmla="*/ 438061 h 438061"/>
              <a:gd name="connsiteX12" fmla="*/ 3246550 w 5033411"/>
              <a:gd name="connsiteY12" fmla="*/ 438061 h 438061"/>
              <a:gd name="connsiteX13" fmla="*/ 2768376 w 5033411"/>
              <a:gd name="connsiteY13" fmla="*/ 438061 h 438061"/>
              <a:gd name="connsiteX14" fmla="*/ 2290202 w 5033411"/>
              <a:gd name="connsiteY14" fmla="*/ 438061 h 438061"/>
              <a:gd name="connsiteX15" fmla="*/ 1661026 w 5033411"/>
              <a:gd name="connsiteY15" fmla="*/ 438061 h 438061"/>
              <a:gd name="connsiteX16" fmla="*/ 1132517 w 5033411"/>
              <a:gd name="connsiteY16" fmla="*/ 438061 h 438061"/>
              <a:gd name="connsiteX17" fmla="*/ 0 w 5033411"/>
              <a:gd name="connsiteY17" fmla="*/ 438061 h 438061"/>
              <a:gd name="connsiteX18" fmla="*/ 0 w 5033411"/>
              <a:gd name="connsiteY18" fmla="*/ 0 h 43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33411" h="438061" fill="none" extrusionOk="0">
                <a:moveTo>
                  <a:pt x="0" y="0"/>
                </a:moveTo>
                <a:cubicBezTo>
                  <a:pt x="172989" y="-22071"/>
                  <a:pt x="347184" y="7310"/>
                  <a:pt x="478174" y="0"/>
                </a:cubicBezTo>
                <a:cubicBezTo>
                  <a:pt x="609164" y="-7310"/>
                  <a:pt x="833017" y="5048"/>
                  <a:pt x="1006682" y="0"/>
                </a:cubicBezTo>
                <a:cubicBezTo>
                  <a:pt x="1180347" y="-5048"/>
                  <a:pt x="1338862" y="-12606"/>
                  <a:pt x="1484856" y="0"/>
                </a:cubicBezTo>
                <a:cubicBezTo>
                  <a:pt x="1630850" y="12606"/>
                  <a:pt x="1967979" y="-20275"/>
                  <a:pt x="2164367" y="0"/>
                </a:cubicBezTo>
                <a:cubicBezTo>
                  <a:pt x="2360755" y="20275"/>
                  <a:pt x="2645482" y="-1667"/>
                  <a:pt x="2843877" y="0"/>
                </a:cubicBezTo>
                <a:cubicBezTo>
                  <a:pt x="3042272" y="1667"/>
                  <a:pt x="3231071" y="13395"/>
                  <a:pt x="3422719" y="0"/>
                </a:cubicBezTo>
                <a:cubicBezTo>
                  <a:pt x="3614367" y="-13395"/>
                  <a:pt x="3774553" y="-23564"/>
                  <a:pt x="4051896" y="0"/>
                </a:cubicBezTo>
                <a:cubicBezTo>
                  <a:pt x="4329239" y="23564"/>
                  <a:pt x="4677962" y="-30715"/>
                  <a:pt x="5033411" y="0"/>
                </a:cubicBezTo>
                <a:cubicBezTo>
                  <a:pt x="5035812" y="187686"/>
                  <a:pt x="5043918" y="323844"/>
                  <a:pt x="5033411" y="438061"/>
                </a:cubicBezTo>
                <a:cubicBezTo>
                  <a:pt x="4867067" y="450321"/>
                  <a:pt x="4687757" y="463061"/>
                  <a:pt x="4454569" y="438061"/>
                </a:cubicBezTo>
                <a:cubicBezTo>
                  <a:pt x="4221381" y="413061"/>
                  <a:pt x="4075964" y="454627"/>
                  <a:pt x="3875726" y="438061"/>
                </a:cubicBezTo>
                <a:cubicBezTo>
                  <a:pt x="3675488" y="421495"/>
                  <a:pt x="3408129" y="461455"/>
                  <a:pt x="3246550" y="438061"/>
                </a:cubicBezTo>
                <a:cubicBezTo>
                  <a:pt x="3084971" y="414667"/>
                  <a:pt x="2940746" y="423830"/>
                  <a:pt x="2768376" y="438061"/>
                </a:cubicBezTo>
                <a:cubicBezTo>
                  <a:pt x="2596006" y="452292"/>
                  <a:pt x="2517262" y="441115"/>
                  <a:pt x="2290202" y="438061"/>
                </a:cubicBezTo>
                <a:cubicBezTo>
                  <a:pt x="2063142" y="435007"/>
                  <a:pt x="1899422" y="447873"/>
                  <a:pt x="1661026" y="438061"/>
                </a:cubicBezTo>
                <a:cubicBezTo>
                  <a:pt x="1422630" y="428249"/>
                  <a:pt x="1304813" y="424031"/>
                  <a:pt x="1132517" y="438061"/>
                </a:cubicBezTo>
                <a:cubicBezTo>
                  <a:pt x="960221" y="452091"/>
                  <a:pt x="387171" y="460596"/>
                  <a:pt x="0" y="438061"/>
                </a:cubicBezTo>
                <a:cubicBezTo>
                  <a:pt x="686" y="284921"/>
                  <a:pt x="21147" y="109679"/>
                  <a:pt x="0" y="0"/>
                </a:cubicBezTo>
                <a:close/>
              </a:path>
              <a:path w="5033411" h="438061" stroke="0" extrusionOk="0">
                <a:moveTo>
                  <a:pt x="0" y="0"/>
                </a:moveTo>
                <a:cubicBezTo>
                  <a:pt x="288208" y="-30753"/>
                  <a:pt x="394046" y="20615"/>
                  <a:pt x="629176" y="0"/>
                </a:cubicBezTo>
                <a:cubicBezTo>
                  <a:pt x="864306" y="-20615"/>
                  <a:pt x="960782" y="-11840"/>
                  <a:pt x="1258353" y="0"/>
                </a:cubicBezTo>
                <a:cubicBezTo>
                  <a:pt x="1555924" y="11840"/>
                  <a:pt x="1688413" y="9465"/>
                  <a:pt x="1937863" y="0"/>
                </a:cubicBezTo>
                <a:cubicBezTo>
                  <a:pt x="2187313" y="-9465"/>
                  <a:pt x="2402669" y="-30451"/>
                  <a:pt x="2617374" y="0"/>
                </a:cubicBezTo>
                <a:cubicBezTo>
                  <a:pt x="2832079" y="30451"/>
                  <a:pt x="2958724" y="-932"/>
                  <a:pt x="3246550" y="0"/>
                </a:cubicBezTo>
                <a:cubicBezTo>
                  <a:pt x="3534376" y="932"/>
                  <a:pt x="3661556" y="26261"/>
                  <a:pt x="3825392" y="0"/>
                </a:cubicBezTo>
                <a:cubicBezTo>
                  <a:pt x="3989228" y="-26261"/>
                  <a:pt x="4111794" y="10099"/>
                  <a:pt x="4303566" y="0"/>
                </a:cubicBezTo>
                <a:cubicBezTo>
                  <a:pt x="4495338" y="-10099"/>
                  <a:pt x="4884637" y="21102"/>
                  <a:pt x="5033411" y="0"/>
                </a:cubicBezTo>
                <a:cubicBezTo>
                  <a:pt x="5017138" y="92285"/>
                  <a:pt x="5035645" y="265808"/>
                  <a:pt x="5033411" y="438061"/>
                </a:cubicBezTo>
                <a:cubicBezTo>
                  <a:pt x="4747603" y="457695"/>
                  <a:pt x="4558542" y="408651"/>
                  <a:pt x="4404235" y="438061"/>
                </a:cubicBezTo>
                <a:cubicBezTo>
                  <a:pt x="4249928" y="467471"/>
                  <a:pt x="3988706" y="440955"/>
                  <a:pt x="3724724" y="438061"/>
                </a:cubicBezTo>
                <a:cubicBezTo>
                  <a:pt x="3460742" y="435167"/>
                  <a:pt x="3301216" y="439633"/>
                  <a:pt x="2994880" y="438061"/>
                </a:cubicBezTo>
                <a:cubicBezTo>
                  <a:pt x="2688544" y="436489"/>
                  <a:pt x="2553051" y="417530"/>
                  <a:pt x="2416037" y="438061"/>
                </a:cubicBezTo>
                <a:cubicBezTo>
                  <a:pt x="2279023" y="458592"/>
                  <a:pt x="2087681" y="426335"/>
                  <a:pt x="1786861" y="438061"/>
                </a:cubicBezTo>
                <a:cubicBezTo>
                  <a:pt x="1486041" y="449787"/>
                  <a:pt x="1462678" y="418413"/>
                  <a:pt x="1308687" y="438061"/>
                </a:cubicBezTo>
                <a:cubicBezTo>
                  <a:pt x="1154696" y="457709"/>
                  <a:pt x="916165" y="460919"/>
                  <a:pt x="578842" y="438061"/>
                </a:cubicBezTo>
                <a:cubicBezTo>
                  <a:pt x="241520" y="415203"/>
                  <a:pt x="162858" y="421113"/>
                  <a:pt x="0" y="438061"/>
                </a:cubicBezTo>
                <a:cubicBezTo>
                  <a:pt x="-13728" y="349420"/>
                  <a:pt x="-19623" y="16163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9999"/>
            </a:solidFill>
            <a:extLst>
              <a:ext uri="{C807C97D-BFC1-408E-A445-0C87EB9F89A2}">
                <ask:lineSketchStyleProps xmlns:ask="http://schemas.microsoft.com/office/drawing/2018/sketchyshapes" sd="28178316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ヤングケアラーにとっての「相談先」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048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253E8C-C224-DA65-2D79-F63A71792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C44106F2-7EF4-32BE-492F-FD23549D216C}"/>
              </a:ext>
            </a:extLst>
          </p:cNvPr>
          <p:cNvSpPr/>
          <p:nvPr/>
        </p:nvSpPr>
        <p:spPr>
          <a:xfrm>
            <a:off x="9528132" y="803144"/>
            <a:ext cx="8681661" cy="9249025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・プロフィールなどで、</a:t>
            </a: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どんな人が相談員かを知っていただく</a:t>
            </a:r>
            <a:endParaRPr lang="en-US" altLang="ja-JP" sz="2400" b="1" u="sng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ことは安心につながります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。その活用を考えたいと思います。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なお、相談員を選ぶことができるようにすることは、特定の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人へ集中するなどの問題も考えられ、慎重に考える必要があ　　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ります。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・スクールカウンセラーの配置については、常駐してもらえると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相談しやすいですね。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・信頼できる人であることは大切なことです。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対面や郵便、電話、</a:t>
            </a: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などたくさんの相談手段があるほうが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いいと思いますが、特に、若者にとって使いやすい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lang="en-US" altLang="ja-JP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を活用した相談窓口」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を考えていきたいと思います。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個人情報を知られないこと、他の誰かに知られないことは、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相談業務を行うにあたって、とても重要なことです。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ご意見、ありがとうございます。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9A1E0FB-0527-6A27-18A3-F6CFDC509EA6}"/>
              </a:ext>
            </a:extLst>
          </p:cNvPr>
          <p:cNvSpPr/>
          <p:nvPr/>
        </p:nvSpPr>
        <p:spPr>
          <a:xfrm>
            <a:off x="194601" y="774672"/>
            <a:ext cx="8949397" cy="1473712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rgbClr val="FFFE6E"/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A01DF3AE-2F9A-4002-67FA-A2F5B89BE790}"/>
              </a:ext>
            </a:extLst>
          </p:cNvPr>
          <p:cNvGrpSpPr/>
          <p:nvPr/>
        </p:nvGrpSpPr>
        <p:grpSpPr>
          <a:xfrm>
            <a:off x="0" y="261711"/>
            <a:ext cx="9144068" cy="9876563"/>
            <a:chOff x="0" y="-85725"/>
            <a:chExt cx="2101190" cy="2155089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8048CB4A-1F63-0DB5-469F-F7157BB3FA8D}"/>
                </a:ext>
              </a:extLst>
            </p:cNvPr>
            <p:cNvSpPr/>
            <p:nvPr/>
          </p:nvSpPr>
          <p:spPr>
            <a:xfrm>
              <a:off x="44717" y="404532"/>
              <a:ext cx="2056457" cy="1664832"/>
            </a:xfrm>
            <a:custGeom>
              <a:avLst/>
              <a:gdLst/>
              <a:ahLst/>
              <a:cxnLst/>
              <a:rect l="l" t="t" r="r" b="b"/>
              <a:pathLst>
                <a:path w="2101190" h="1812406">
                  <a:moveTo>
                    <a:pt x="49491" y="0"/>
                  </a:moveTo>
                  <a:lnTo>
                    <a:pt x="2051699" y="0"/>
                  </a:lnTo>
                  <a:cubicBezTo>
                    <a:pt x="2079032" y="0"/>
                    <a:pt x="2101190" y="22158"/>
                    <a:pt x="2101190" y="49491"/>
                  </a:cubicBezTo>
                  <a:lnTo>
                    <a:pt x="2101190" y="1762914"/>
                  </a:lnTo>
                  <a:cubicBezTo>
                    <a:pt x="2101190" y="1790248"/>
                    <a:pt x="2079032" y="1812406"/>
                    <a:pt x="2051699" y="1812406"/>
                  </a:cubicBezTo>
                  <a:lnTo>
                    <a:pt x="49491" y="1812406"/>
                  </a:lnTo>
                  <a:cubicBezTo>
                    <a:pt x="22158" y="1812406"/>
                    <a:pt x="0" y="1790248"/>
                    <a:pt x="0" y="1762914"/>
                  </a:cubicBezTo>
                  <a:lnTo>
                    <a:pt x="0" y="49491"/>
                  </a:lnTo>
                  <a:cubicBezTo>
                    <a:pt x="0" y="22158"/>
                    <a:pt x="22158" y="0"/>
                    <a:pt x="494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A898135A-5C2D-2277-3767-2EA2F2BF58B2}"/>
                </a:ext>
              </a:extLst>
            </p:cNvPr>
            <p:cNvSpPr txBox="1"/>
            <p:nvPr/>
          </p:nvSpPr>
          <p:spPr>
            <a:xfrm>
              <a:off x="0" y="-85725"/>
              <a:ext cx="2101190" cy="1898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4" name="TextBox 37">
            <a:extLst>
              <a:ext uri="{FF2B5EF4-FFF2-40B4-BE49-F238E27FC236}">
                <a16:creationId xmlns:a16="http://schemas.microsoft.com/office/drawing/2014/main" id="{68314939-A834-218E-5BF0-4F814C71E544}"/>
              </a:ext>
            </a:extLst>
          </p:cNvPr>
          <p:cNvSpPr txBox="1"/>
          <p:nvPr/>
        </p:nvSpPr>
        <p:spPr>
          <a:xfrm>
            <a:off x="9048886" y="6122851"/>
            <a:ext cx="5210712" cy="39024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FB320851-A2B6-7C42-A951-B8BA14E8F19B}"/>
              </a:ext>
            </a:extLst>
          </p:cNvPr>
          <p:cNvSpPr txBox="1"/>
          <p:nvPr/>
        </p:nvSpPr>
        <p:spPr>
          <a:xfrm>
            <a:off x="437532" y="3326806"/>
            <a:ext cx="8637238" cy="5719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・電話とかで相談する場合、相手のことを全く知らずに電話する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ことが多いので、相談員のプロフィールがたくさん載っていて、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「この人なら話が合いそうだな」などと相談する側が選べたら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すごくいいと思う。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・小学校、中学校、高校にスクールカウンセラーを配置する。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 （休み時間などに相談しやすいように、</a:t>
            </a: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1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校に</a:t>
            </a: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1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人常駐する。）</a:t>
            </a:r>
          </a:p>
          <a:p>
            <a:pPr>
              <a:lnSpc>
                <a:spcPts val="3038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・対面が難しかったら、電話や</a:t>
            </a: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SNS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で相談できるといい。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・個人情報を知られなくて済むといいと思う。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・相談内容を郵送で送ったりなど。他の誰かに知られずに、信頼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できる人に話すことができるといい。</a:t>
            </a:r>
          </a:p>
          <a:p>
            <a:pPr>
              <a:lnSpc>
                <a:spcPts val="3038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73248B53-68BF-176C-B097-927EC5433078}"/>
              </a:ext>
            </a:extLst>
          </p:cNvPr>
          <p:cNvSpPr txBox="1"/>
          <p:nvPr/>
        </p:nvSpPr>
        <p:spPr>
          <a:xfrm>
            <a:off x="280229" y="1038545"/>
            <a:ext cx="9327047" cy="94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57"/>
              </a:lnSpc>
            </a:pPr>
            <a:r>
              <a:rPr lang="ja-JP" altLang="en-US" sz="2826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５． 悩みや困りごとがあったとき、相談しやすいと思う</a:t>
            </a:r>
            <a:endParaRPr lang="en-US" altLang="ja-JP" sz="2826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>
              <a:lnSpc>
                <a:spcPts val="3957"/>
              </a:lnSpc>
            </a:pPr>
            <a:r>
              <a:rPr lang="ja-JP" altLang="en-US" sz="2826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　　条件とはどんなものですか？</a:t>
            </a:r>
            <a:endParaRPr lang="en-US" sz="2826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40790FE4-2999-4CE0-15D8-F72F57DBD0B4}"/>
              </a:ext>
            </a:extLst>
          </p:cNvPr>
          <p:cNvGrpSpPr/>
          <p:nvPr/>
        </p:nvGrpSpPr>
        <p:grpSpPr>
          <a:xfrm>
            <a:off x="9146818" y="4990177"/>
            <a:ext cx="453362" cy="618549"/>
            <a:chOff x="0" y="0"/>
            <a:chExt cx="1001146" cy="939642"/>
          </a:xfrm>
        </p:grpSpPr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856C7477-4632-B3D3-B17C-86A79935C1B9}"/>
                </a:ext>
              </a:extLst>
            </p:cNvPr>
            <p:cNvSpPr/>
            <p:nvPr/>
          </p:nvSpPr>
          <p:spPr>
            <a:xfrm>
              <a:off x="0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34E61623-5A1A-0C62-A19A-6D0B585E7339}"/>
                </a:ext>
              </a:extLst>
            </p:cNvPr>
            <p:cNvSpPr/>
            <p:nvPr/>
          </p:nvSpPr>
          <p:spPr>
            <a:xfrm>
              <a:off x="500573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Freeform 10"/>
          <p:cNvSpPr/>
          <p:nvPr/>
        </p:nvSpPr>
        <p:spPr>
          <a:xfrm rot="541113">
            <a:off x="4018748" y="532957"/>
            <a:ext cx="1295400" cy="451757"/>
          </a:xfrm>
          <a:custGeom>
            <a:avLst/>
            <a:gdLst/>
            <a:ahLst/>
            <a:cxnLst/>
            <a:rect l="l" t="t" r="r" b="b"/>
            <a:pathLst>
              <a:path w="7315200" h="2090057">
                <a:moveTo>
                  <a:pt x="0" y="0"/>
                </a:moveTo>
                <a:lnTo>
                  <a:pt x="7315200" y="0"/>
                </a:lnTo>
                <a:lnTo>
                  <a:pt x="7315200" y="2090057"/>
                </a:lnTo>
                <a:lnTo>
                  <a:pt x="0" y="209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BCD2B543-CCBB-CCB4-33FC-D22D0850DDF4}"/>
              </a:ext>
            </a:extLst>
          </p:cNvPr>
          <p:cNvSpPr/>
          <p:nvPr/>
        </p:nvSpPr>
        <p:spPr>
          <a:xfrm>
            <a:off x="7277205" y="8342531"/>
            <a:ext cx="1478766" cy="1496388"/>
          </a:xfrm>
          <a:custGeom>
            <a:avLst/>
            <a:gdLst/>
            <a:ahLst/>
            <a:cxnLst/>
            <a:rect l="l" t="t" r="r" b="b"/>
            <a:pathLst>
              <a:path w="2698065" h="2821506">
                <a:moveTo>
                  <a:pt x="0" y="0"/>
                </a:moveTo>
                <a:lnTo>
                  <a:pt x="2698065" y="0"/>
                </a:lnTo>
                <a:lnTo>
                  <a:pt x="2698065" y="2821506"/>
                </a:lnTo>
                <a:lnTo>
                  <a:pt x="0" y="2821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B280F409-25D2-C163-7509-29166E2EA861}"/>
              </a:ext>
            </a:extLst>
          </p:cNvPr>
          <p:cNvSpPr txBox="1"/>
          <p:nvPr/>
        </p:nvSpPr>
        <p:spPr>
          <a:xfrm>
            <a:off x="4460644" y="74643"/>
            <a:ext cx="9176484" cy="51296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  <a:spcBef>
                <a:spcPct val="0"/>
              </a:spcBef>
            </a:pPr>
            <a:r>
              <a:rPr lang="ja-JP" altLang="en-US" sz="36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ーいただいた意見と、担当課の気づきー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C57C108-736F-4EA6-F85A-8A54D5084964}"/>
              </a:ext>
            </a:extLst>
          </p:cNvPr>
          <p:cNvSpPr/>
          <p:nvPr/>
        </p:nvSpPr>
        <p:spPr>
          <a:xfrm>
            <a:off x="9672228" y="1565239"/>
            <a:ext cx="2367372" cy="439416"/>
          </a:xfrm>
          <a:custGeom>
            <a:avLst/>
            <a:gdLst>
              <a:gd name="connsiteX0" fmla="*/ 0 w 2367372"/>
              <a:gd name="connsiteY0" fmla="*/ 0 h 439416"/>
              <a:gd name="connsiteX1" fmla="*/ 544496 w 2367372"/>
              <a:gd name="connsiteY1" fmla="*/ 0 h 439416"/>
              <a:gd name="connsiteX2" fmla="*/ 1088991 w 2367372"/>
              <a:gd name="connsiteY2" fmla="*/ 0 h 439416"/>
              <a:gd name="connsiteX3" fmla="*/ 1704508 w 2367372"/>
              <a:gd name="connsiteY3" fmla="*/ 0 h 439416"/>
              <a:gd name="connsiteX4" fmla="*/ 2367372 w 2367372"/>
              <a:gd name="connsiteY4" fmla="*/ 0 h 439416"/>
              <a:gd name="connsiteX5" fmla="*/ 2367372 w 2367372"/>
              <a:gd name="connsiteY5" fmla="*/ 439416 h 439416"/>
              <a:gd name="connsiteX6" fmla="*/ 1799203 w 2367372"/>
              <a:gd name="connsiteY6" fmla="*/ 439416 h 439416"/>
              <a:gd name="connsiteX7" fmla="*/ 1278381 w 2367372"/>
              <a:gd name="connsiteY7" fmla="*/ 439416 h 439416"/>
              <a:gd name="connsiteX8" fmla="*/ 686538 w 2367372"/>
              <a:gd name="connsiteY8" fmla="*/ 439416 h 439416"/>
              <a:gd name="connsiteX9" fmla="*/ 0 w 2367372"/>
              <a:gd name="connsiteY9" fmla="*/ 439416 h 439416"/>
              <a:gd name="connsiteX10" fmla="*/ 0 w 2367372"/>
              <a:gd name="connsiteY10" fmla="*/ 0 h 43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7372" h="439416" fill="none" extrusionOk="0">
                <a:moveTo>
                  <a:pt x="0" y="0"/>
                </a:moveTo>
                <a:cubicBezTo>
                  <a:pt x="171106" y="-1176"/>
                  <a:pt x="350640" y="-2172"/>
                  <a:pt x="544496" y="0"/>
                </a:cubicBezTo>
                <a:cubicBezTo>
                  <a:pt x="738352" y="2172"/>
                  <a:pt x="880721" y="-3019"/>
                  <a:pt x="1088991" y="0"/>
                </a:cubicBezTo>
                <a:cubicBezTo>
                  <a:pt x="1297262" y="3019"/>
                  <a:pt x="1505777" y="26150"/>
                  <a:pt x="1704508" y="0"/>
                </a:cubicBezTo>
                <a:cubicBezTo>
                  <a:pt x="1903239" y="-26150"/>
                  <a:pt x="2167435" y="-29891"/>
                  <a:pt x="2367372" y="0"/>
                </a:cubicBezTo>
                <a:cubicBezTo>
                  <a:pt x="2348419" y="216905"/>
                  <a:pt x="2388732" y="224887"/>
                  <a:pt x="2367372" y="439416"/>
                </a:cubicBezTo>
                <a:cubicBezTo>
                  <a:pt x="2083813" y="448929"/>
                  <a:pt x="2061623" y="446423"/>
                  <a:pt x="1799203" y="439416"/>
                </a:cubicBezTo>
                <a:cubicBezTo>
                  <a:pt x="1536783" y="432409"/>
                  <a:pt x="1516334" y="445876"/>
                  <a:pt x="1278381" y="439416"/>
                </a:cubicBezTo>
                <a:cubicBezTo>
                  <a:pt x="1040428" y="432956"/>
                  <a:pt x="835404" y="454139"/>
                  <a:pt x="686538" y="439416"/>
                </a:cubicBezTo>
                <a:cubicBezTo>
                  <a:pt x="537672" y="424693"/>
                  <a:pt x="179236" y="464781"/>
                  <a:pt x="0" y="439416"/>
                </a:cubicBezTo>
                <a:cubicBezTo>
                  <a:pt x="732" y="302478"/>
                  <a:pt x="17760" y="100994"/>
                  <a:pt x="0" y="0"/>
                </a:cubicBezTo>
                <a:close/>
              </a:path>
              <a:path w="2367372" h="439416" stroke="0" extrusionOk="0">
                <a:moveTo>
                  <a:pt x="0" y="0"/>
                </a:moveTo>
                <a:cubicBezTo>
                  <a:pt x="184514" y="11810"/>
                  <a:pt x="330720" y="10162"/>
                  <a:pt x="591843" y="0"/>
                </a:cubicBezTo>
                <a:cubicBezTo>
                  <a:pt x="852966" y="-10162"/>
                  <a:pt x="994596" y="-19398"/>
                  <a:pt x="1183686" y="0"/>
                </a:cubicBezTo>
                <a:cubicBezTo>
                  <a:pt x="1372776" y="19398"/>
                  <a:pt x="1551651" y="-21875"/>
                  <a:pt x="1799203" y="0"/>
                </a:cubicBezTo>
                <a:cubicBezTo>
                  <a:pt x="2046755" y="21875"/>
                  <a:pt x="2085030" y="-16308"/>
                  <a:pt x="2367372" y="0"/>
                </a:cubicBezTo>
                <a:cubicBezTo>
                  <a:pt x="2371374" y="188892"/>
                  <a:pt x="2369812" y="225902"/>
                  <a:pt x="2367372" y="439416"/>
                </a:cubicBezTo>
                <a:cubicBezTo>
                  <a:pt x="2162304" y="461496"/>
                  <a:pt x="1903255" y="444151"/>
                  <a:pt x="1728182" y="439416"/>
                </a:cubicBezTo>
                <a:cubicBezTo>
                  <a:pt x="1553109" y="434682"/>
                  <a:pt x="1295383" y="450230"/>
                  <a:pt x="1183686" y="439416"/>
                </a:cubicBezTo>
                <a:cubicBezTo>
                  <a:pt x="1071989" y="428602"/>
                  <a:pt x="817590" y="422216"/>
                  <a:pt x="615517" y="439416"/>
                </a:cubicBezTo>
                <a:cubicBezTo>
                  <a:pt x="413444" y="456616"/>
                  <a:pt x="292784" y="465191"/>
                  <a:pt x="0" y="439416"/>
                </a:cubicBezTo>
                <a:cubicBezTo>
                  <a:pt x="4641" y="275044"/>
                  <a:pt x="-9385" y="21346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9999"/>
            </a:solidFill>
            <a:extLst>
              <a:ext uri="{C807C97D-BFC1-408E-A445-0C87EB9F89A2}">
                <ask:lineSketchStyleProps xmlns:ask="http://schemas.microsoft.com/office/drawing/2018/sketchyshapes" sd="28178316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相談員について</a:t>
            </a:r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58E5766-2328-C1A5-5C3A-8E14F3792BED}"/>
              </a:ext>
            </a:extLst>
          </p:cNvPr>
          <p:cNvSpPr/>
          <p:nvPr/>
        </p:nvSpPr>
        <p:spPr>
          <a:xfrm>
            <a:off x="9672229" y="5427656"/>
            <a:ext cx="3586572" cy="439416"/>
          </a:xfrm>
          <a:custGeom>
            <a:avLst/>
            <a:gdLst>
              <a:gd name="connsiteX0" fmla="*/ 0 w 3586572"/>
              <a:gd name="connsiteY0" fmla="*/ 0 h 439416"/>
              <a:gd name="connsiteX1" fmla="*/ 597762 w 3586572"/>
              <a:gd name="connsiteY1" fmla="*/ 0 h 439416"/>
              <a:gd name="connsiteX2" fmla="*/ 1195524 w 3586572"/>
              <a:gd name="connsiteY2" fmla="*/ 0 h 439416"/>
              <a:gd name="connsiteX3" fmla="*/ 1757420 w 3586572"/>
              <a:gd name="connsiteY3" fmla="*/ 0 h 439416"/>
              <a:gd name="connsiteX4" fmla="*/ 2426914 w 3586572"/>
              <a:gd name="connsiteY4" fmla="*/ 0 h 439416"/>
              <a:gd name="connsiteX5" fmla="*/ 3024676 w 3586572"/>
              <a:gd name="connsiteY5" fmla="*/ 0 h 439416"/>
              <a:gd name="connsiteX6" fmla="*/ 3586572 w 3586572"/>
              <a:gd name="connsiteY6" fmla="*/ 0 h 439416"/>
              <a:gd name="connsiteX7" fmla="*/ 3586572 w 3586572"/>
              <a:gd name="connsiteY7" fmla="*/ 439416 h 439416"/>
              <a:gd name="connsiteX8" fmla="*/ 2952944 w 3586572"/>
              <a:gd name="connsiteY8" fmla="*/ 439416 h 439416"/>
              <a:gd name="connsiteX9" fmla="*/ 2462779 w 3586572"/>
              <a:gd name="connsiteY9" fmla="*/ 439416 h 439416"/>
              <a:gd name="connsiteX10" fmla="*/ 1829152 w 3586572"/>
              <a:gd name="connsiteY10" fmla="*/ 439416 h 439416"/>
              <a:gd name="connsiteX11" fmla="*/ 1159658 w 3586572"/>
              <a:gd name="connsiteY11" fmla="*/ 439416 h 439416"/>
              <a:gd name="connsiteX12" fmla="*/ 669493 w 3586572"/>
              <a:gd name="connsiteY12" fmla="*/ 439416 h 439416"/>
              <a:gd name="connsiteX13" fmla="*/ 0 w 3586572"/>
              <a:gd name="connsiteY13" fmla="*/ 439416 h 439416"/>
              <a:gd name="connsiteX14" fmla="*/ 0 w 3586572"/>
              <a:gd name="connsiteY14" fmla="*/ 0 h 43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86572" h="439416" fill="none" extrusionOk="0">
                <a:moveTo>
                  <a:pt x="0" y="0"/>
                </a:moveTo>
                <a:cubicBezTo>
                  <a:pt x="171057" y="21"/>
                  <a:pt x="303605" y="1298"/>
                  <a:pt x="597762" y="0"/>
                </a:cubicBezTo>
                <a:cubicBezTo>
                  <a:pt x="891919" y="-1298"/>
                  <a:pt x="994371" y="15935"/>
                  <a:pt x="1195524" y="0"/>
                </a:cubicBezTo>
                <a:cubicBezTo>
                  <a:pt x="1396677" y="-15935"/>
                  <a:pt x="1585560" y="7252"/>
                  <a:pt x="1757420" y="0"/>
                </a:cubicBezTo>
                <a:cubicBezTo>
                  <a:pt x="1929280" y="-7252"/>
                  <a:pt x="2247655" y="-28632"/>
                  <a:pt x="2426914" y="0"/>
                </a:cubicBezTo>
                <a:cubicBezTo>
                  <a:pt x="2606173" y="28632"/>
                  <a:pt x="2851533" y="25849"/>
                  <a:pt x="3024676" y="0"/>
                </a:cubicBezTo>
                <a:cubicBezTo>
                  <a:pt x="3197819" y="-25849"/>
                  <a:pt x="3389170" y="-15429"/>
                  <a:pt x="3586572" y="0"/>
                </a:cubicBezTo>
                <a:cubicBezTo>
                  <a:pt x="3589657" y="149508"/>
                  <a:pt x="3567818" y="257504"/>
                  <a:pt x="3586572" y="439416"/>
                </a:cubicBezTo>
                <a:cubicBezTo>
                  <a:pt x="3459250" y="434797"/>
                  <a:pt x="3136545" y="462521"/>
                  <a:pt x="2952944" y="439416"/>
                </a:cubicBezTo>
                <a:cubicBezTo>
                  <a:pt x="2769343" y="416311"/>
                  <a:pt x="2687941" y="422296"/>
                  <a:pt x="2462779" y="439416"/>
                </a:cubicBezTo>
                <a:cubicBezTo>
                  <a:pt x="2237617" y="456536"/>
                  <a:pt x="1978767" y="427074"/>
                  <a:pt x="1829152" y="439416"/>
                </a:cubicBezTo>
                <a:cubicBezTo>
                  <a:pt x="1679537" y="451758"/>
                  <a:pt x="1409690" y="464579"/>
                  <a:pt x="1159658" y="439416"/>
                </a:cubicBezTo>
                <a:cubicBezTo>
                  <a:pt x="909626" y="414253"/>
                  <a:pt x="911003" y="422771"/>
                  <a:pt x="669493" y="439416"/>
                </a:cubicBezTo>
                <a:cubicBezTo>
                  <a:pt x="427984" y="456061"/>
                  <a:pt x="142350" y="413252"/>
                  <a:pt x="0" y="439416"/>
                </a:cubicBezTo>
                <a:cubicBezTo>
                  <a:pt x="14502" y="317514"/>
                  <a:pt x="-3257" y="187674"/>
                  <a:pt x="0" y="0"/>
                </a:cubicBezTo>
                <a:close/>
              </a:path>
              <a:path w="3586572" h="439416" stroke="0" extrusionOk="0">
                <a:moveTo>
                  <a:pt x="0" y="0"/>
                </a:moveTo>
                <a:cubicBezTo>
                  <a:pt x="186078" y="-29093"/>
                  <a:pt x="438311" y="4246"/>
                  <a:pt x="597762" y="0"/>
                </a:cubicBezTo>
                <a:cubicBezTo>
                  <a:pt x="757213" y="-4246"/>
                  <a:pt x="1034375" y="-11594"/>
                  <a:pt x="1195524" y="0"/>
                </a:cubicBezTo>
                <a:cubicBezTo>
                  <a:pt x="1356673" y="11594"/>
                  <a:pt x="1517023" y="3311"/>
                  <a:pt x="1829152" y="0"/>
                </a:cubicBezTo>
                <a:cubicBezTo>
                  <a:pt x="2141281" y="-3311"/>
                  <a:pt x="2223863" y="26959"/>
                  <a:pt x="2462779" y="0"/>
                </a:cubicBezTo>
                <a:cubicBezTo>
                  <a:pt x="2701695" y="-26959"/>
                  <a:pt x="2795192" y="21015"/>
                  <a:pt x="3060541" y="0"/>
                </a:cubicBezTo>
                <a:cubicBezTo>
                  <a:pt x="3325890" y="-21015"/>
                  <a:pt x="3453302" y="2668"/>
                  <a:pt x="3586572" y="0"/>
                </a:cubicBezTo>
                <a:cubicBezTo>
                  <a:pt x="3581739" y="203030"/>
                  <a:pt x="3594949" y="335937"/>
                  <a:pt x="3586572" y="439416"/>
                </a:cubicBezTo>
                <a:cubicBezTo>
                  <a:pt x="3466483" y="421495"/>
                  <a:pt x="3273654" y="421475"/>
                  <a:pt x="3096407" y="439416"/>
                </a:cubicBezTo>
                <a:cubicBezTo>
                  <a:pt x="2919160" y="457357"/>
                  <a:pt x="2641860" y="416862"/>
                  <a:pt x="2462779" y="439416"/>
                </a:cubicBezTo>
                <a:cubicBezTo>
                  <a:pt x="2283698" y="461970"/>
                  <a:pt x="2077841" y="416167"/>
                  <a:pt x="1936749" y="439416"/>
                </a:cubicBezTo>
                <a:cubicBezTo>
                  <a:pt x="1795657" y="462666"/>
                  <a:pt x="1581612" y="424964"/>
                  <a:pt x="1303121" y="439416"/>
                </a:cubicBezTo>
                <a:cubicBezTo>
                  <a:pt x="1024630" y="453868"/>
                  <a:pt x="786059" y="437173"/>
                  <a:pt x="633628" y="439416"/>
                </a:cubicBezTo>
                <a:cubicBezTo>
                  <a:pt x="481197" y="441659"/>
                  <a:pt x="189075" y="413387"/>
                  <a:pt x="0" y="439416"/>
                </a:cubicBezTo>
                <a:cubicBezTo>
                  <a:pt x="6635" y="284605"/>
                  <a:pt x="-14058" y="10551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9999"/>
            </a:solidFill>
            <a:extLst>
              <a:ext uri="{C807C97D-BFC1-408E-A445-0C87EB9F89A2}">
                <ask:lineSketchStyleProps xmlns:ask="http://schemas.microsoft.com/office/drawing/2018/sketchyshapes" sd="28178316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相談手段（方法）について</a:t>
            </a:r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845D0B-8C8A-BB6C-E845-7276D03CAA3B}"/>
              </a:ext>
            </a:extLst>
          </p:cNvPr>
          <p:cNvSpPr/>
          <p:nvPr/>
        </p:nvSpPr>
        <p:spPr>
          <a:xfrm>
            <a:off x="9691278" y="7429500"/>
            <a:ext cx="2653122" cy="457200"/>
          </a:xfrm>
          <a:custGeom>
            <a:avLst/>
            <a:gdLst>
              <a:gd name="connsiteX0" fmla="*/ 0 w 2653122"/>
              <a:gd name="connsiteY0" fmla="*/ 0 h 457200"/>
              <a:gd name="connsiteX1" fmla="*/ 610218 w 2653122"/>
              <a:gd name="connsiteY1" fmla="*/ 0 h 457200"/>
              <a:gd name="connsiteX2" fmla="*/ 1220436 w 2653122"/>
              <a:gd name="connsiteY2" fmla="*/ 0 h 457200"/>
              <a:gd name="connsiteX3" fmla="*/ 1910248 w 2653122"/>
              <a:gd name="connsiteY3" fmla="*/ 0 h 457200"/>
              <a:gd name="connsiteX4" fmla="*/ 2653122 w 2653122"/>
              <a:gd name="connsiteY4" fmla="*/ 0 h 457200"/>
              <a:gd name="connsiteX5" fmla="*/ 2653122 w 2653122"/>
              <a:gd name="connsiteY5" fmla="*/ 457200 h 457200"/>
              <a:gd name="connsiteX6" fmla="*/ 2016373 w 2653122"/>
              <a:gd name="connsiteY6" fmla="*/ 457200 h 457200"/>
              <a:gd name="connsiteX7" fmla="*/ 1432686 w 2653122"/>
              <a:gd name="connsiteY7" fmla="*/ 457200 h 457200"/>
              <a:gd name="connsiteX8" fmla="*/ 769405 w 2653122"/>
              <a:gd name="connsiteY8" fmla="*/ 457200 h 457200"/>
              <a:gd name="connsiteX9" fmla="*/ 0 w 2653122"/>
              <a:gd name="connsiteY9" fmla="*/ 457200 h 457200"/>
              <a:gd name="connsiteX10" fmla="*/ 0 w 2653122"/>
              <a:gd name="connsiteY10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3122" h="457200" fill="none" extrusionOk="0">
                <a:moveTo>
                  <a:pt x="0" y="0"/>
                </a:moveTo>
                <a:cubicBezTo>
                  <a:pt x="302449" y="26341"/>
                  <a:pt x="393346" y="17924"/>
                  <a:pt x="610218" y="0"/>
                </a:cubicBezTo>
                <a:cubicBezTo>
                  <a:pt x="827090" y="-17924"/>
                  <a:pt x="925026" y="14458"/>
                  <a:pt x="1220436" y="0"/>
                </a:cubicBezTo>
                <a:cubicBezTo>
                  <a:pt x="1515846" y="-14458"/>
                  <a:pt x="1582284" y="-13097"/>
                  <a:pt x="1910248" y="0"/>
                </a:cubicBezTo>
                <a:cubicBezTo>
                  <a:pt x="2238212" y="13097"/>
                  <a:pt x="2345533" y="28398"/>
                  <a:pt x="2653122" y="0"/>
                </a:cubicBezTo>
                <a:cubicBezTo>
                  <a:pt x="2641934" y="166483"/>
                  <a:pt x="2637694" y="325287"/>
                  <a:pt x="2653122" y="457200"/>
                </a:cubicBezTo>
                <a:cubicBezTo>
                  <a:pt x="2417795" y="449855"/>
                  <a:pt x="2255264" y="428109"/>
                  <a:pt x="2016373" y="457200"/>
                </a:cubicBezTo>
                <a:cubicBezTo>
                  <a:pt x="1777482" y="486291"/>
                  <a:pt x="1660101" y="445535"/>
                  <a:pt x="1432686" y="457200"/>
                </a:cubicBezTo>
                <a:cubicBezTo>
                  <a:pt x="1205271" y="468865"/>
                  <a:pt x="1089064" y="428586"/>
                  <a:pt x="769405" y="457200"/>
                </a:cubicBezTo>
                <a:cubicBezTo>
                  <a:pt x="449746" y="485814"/>
                  <a:pt x="259370" y="424811"/>
                  <a:pt x="0" y="457200"/>
                </a:cubicBezTo>
                <a:cubicBezTo>
                  <a:pt x="22120" y="280119"/>
                  <a:pt x="304" y="226531"/>
                  <a:pt x="0" y="0"/>
                </a:cubicBezTo>
                <a:close/>
              </a:path>
              <a:path w="2653122" h="457200" stroke="0" extrusionOk="0">
                <a:moveTo>
                  <a:pt x="0" y="0"/>
                </a:moveTo>
                <a:cubicBezTo>
                  <a:pt x="246597" y="18825"/>
                  <a:pt x="465375" y="-19745"/>
                  <a:pt x="663281" y="0"/>
                </a:cubicBezTo>
                <a:cubicBezTo>
                  <a:pt x="861187" y="19745"/>
                  <a:pt x="1101060" y="17495"/>
                  <a:pt x="1326561" y="0"/>
                </a:cubicBezTo>
                <a:cubicBezTo>
                  <a:pt x="1552062" y="-17495"/>
                  <a:pt x="1704490" y="-23823"/>
                  <a:pt x="2016373" y="0"/>
                </a:cubicBezTo>
                <a:cubicBezTo>
                  <a:pt x="2328256" y="23823"/>
                  <a:pt x="2465013" y="-30858"/>
                  <a:pt x="2653122" y="0"/>
                </a:cubicBezTo>
                <a:cubicBezTo>
                  <a:pt x="2632813" y="100390"/>
                  <a:pt x="2649784" y="251320"/>
                  <a:pt x="2653122" y="457200"/>
                </a:cubicBezTo>
                <a:cubicBezTo>
                  <a:pt x="2405546" y="439480"/>
                  <a:pt x="2214746" y="438719"/>
                  <a:pt x="1936779" y="457200"/>
                </a:cubicBezTo>
                <a:cubicBezTo>
                  <a:pt x="1658812" y="475681"/>
                  <a:pt x="1451047" y="484133"/>
                  <a:pt x="1326561" y="457200"/>
                </a:cubicBezTo>
                <a:cubicBezTo>
                  <a:pt x="1202075" y="430267"/>
                  <a:pt x="917178" y="448518"/>
                  <a:pt x="689812" y="457200"/>
                </a:cubicBezTo>
                <a:cubicBezTo>
                  <a:pt x="462446" y="465882"/>
                  <a:pt x="339929" y="483484"/>
                  <a:pt x="0" y="457200"/>
                </a:cubicBezTo>
                <a:cubicBezTo>
                  <a:pt x="1030" y="293197"/>
                  <a:pt x="-1209" y="188547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9999"/>
            </a:solidFill>
            <a:extLst>
              <a:ext uri="{C807C97D-BFC1-408E-A445-0C87EB9F89A2}">
                <ask:lineSketchStyleProps xmlns:ask="http://schemas.microsoft.com/office/drawing/2018/sketchyshapes" sd="28178316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個人情報について</a:t>
            </a:r>
            <a:endParaRPr kumimoji="1" lang="ja-JP" altLang="en-US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A9F4F8B-C99B-2B76-65D4-9F1C1DDB0451}"/>
              </a:ext>
            </a:extLst>
          </p:cNvPr>
          <p:cNvGrpSpPr/>
          <p:nvPr/>
        </p:nvGrpSpPr>
        <p:grpSpPr>
          <a:xfrm>
            <a:off x="-244456" y="2077736"/>
            <a:ext cx="3682950" cy="878174"/>
            <a:chOff x="-337919" y="1999465"/>
            <a:chExt cx="3682950" cy="878174"/>
          </a:xfrm>
        </p:grpSpPr>
        <p:grpSp>
          <p:nvGrpSpPr>
            <p:cNvPr id="21" name="Group 29">
              <a:extLst>
                <a:ext uri="{FF2B5EF4-FFF2-40B4-BE49-F238E27FC236}">
                  <a16:creationId xmlns:a16="http://schemas.microsoft.com/office/drawing/2014/main" id="{E9BA1E87-AC20-9718-DD36-6E9DD4CFE1BC}"/>
                </a:ext>
              </a:extLst>
            </p:cNvPr>
            <p:cNvGrpSpPr/>
            <p:nvPr/>
          </p:nvGrpSpPr>
          <p:grpSpPr>
            <a:xfrm>
              <a:off x="251410" y="1999465"/>
              <a:ext cx="2424231" cy="878174"/>
              <a:chOff x="0" y="-85725"/>
              <a:chExt cx="829909" cy="302090"/>
            </a:xfrm>
          </p:grpSpPr>
          <p:sp>
            <p:nvSpPr>
              <p:cNvPr id="23" name="Freeform 30">
                <a:extLst>
                  <a:ext uri="{FF2B5EF4-FFF2-40B4-BE49-F238E27FC236}">
                    <a16:creationId xmlns:a16="http://schemas.microsoft.com/office/drawing/2014/main" id="{B0F618FC-8735-6A61-933D-8A09EA7FBC56}"/>
                  </a:ext>
                </a:extLst>
              </p:cNvPr>
              <p:cNvSpPr/>
              <p:nvPr/>
            </p:nvSpPr>
            <p:spPr>
              <a:xfrm>
                <a:off x="40029" y="35891"/>
                <a:ext cx="789880" cy="180474"/>
              </a:xfrm>
              <a:custGeom>
                <a:avLst/>
                <a:gdLst/>
                <a:ahLst/>
                <a:cxnLst/>
                <a:rect l="l" t="t" r="r" b="b"/>
                <a:pathLst>
                  <a:path w="755787" h="180474">
                    <a:moveTo>
                      <a:pt x="90237" y="0"/>
                    </a:moveTo>
                    <a:lnTo>
                      <a:pt x="665550" y="0"/>
                    </a:lnTo>
                    <a:cubicBezTo>
                      <a:pt x="689482" y="0"/>
                      <a:pt x="712434" y="9507"/>
                      <a:pt x="729357" y="26430"/>
                    </a:cubicBezTo>
                    <a:cubicBezTo>
                      <a:pt x="746279" y="43352"/>
                      <a:pt x="755787" y="66305"/>
                      <a:pt x="755787" y="90237"/>
                    </a:cubicBezTo>
                    <a:lnTo>
                      <a:pt x="755787" y="90237"/>
                    </a:lnTo>
                    <a:cubicBezTo>
                      <a:pt x="755787" y="140073"/>
                      <a:pt x="715386" y="180474"/>
                      <a:pt x="665550" y="180474"/>
                    </a:cubicBezTo>
                    <a:lnTo>
                      <a:pt x="90237" y="180474"/>
                    </a:lnTo>
                    <a:cubicBezTo>
                      <a:pt x="66305" y="180474"/>
                      <a:pt x="43352" y="170967"/>
                      <a:pt x="26430" y="154044"/>
                    </a:cubicBezTo>
                    <a:cubicBezTo>
                      <a:pt x="9507" y="137121"/>
                      <a:pt x="0" y="114169"/>
                      <a:pt x="0" y="90237"/>
                    </a:cubicBezTo>
                    <a:lnTo>
                      <a:pt x="0" y="90237"/>
                    </a:lnTo>
                    <a:cubicBezTo>
                      <a:pt x="0" y="66305"/>
                      <a:pt x="9507" y="43352"/>
                      <a:pt x="26430" y="26430"/>
                    </a:cubicBezTo>
                    <a:cubicBezTo>
                      <a:pt x="43352" y="9507"/>
                      <a:pt x="66305" y="0"/>
                      <a:pt x="90237" y="0"/>
                    </a:cubicBezTo>
                    <a:close/>
                  </a:path>
                </a:pathLst>
              </a:custGeom>
              <a:solidFill>
                <a:srgbClr val="FFC45B"/>
              </a:solidFill>
              <a:ln w="95250" cap="rnd">
                <a:solidFill>
                  <a:srgbClr val="FFC45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ja-JP" altLang="en-US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0DF36349-5964-E6C9-B553-6566A698DC1E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755787" cy="266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22" name="TextBox 32">
              <a:extLst>
                <a:ext uri="{FF2B5EF4-FFF2-40B4-BE49-F238E27FC236}">
                  <a16:creationId xmlns:a16="http://schemas.microsoft.com/office/drawing/2014/main" id="{63850AA4-5060-396D-9DD7-171BE30E3308}"/>
                </a:ext>
              </a:extLst>
            </p:cNvPr>
            <p:cNvSpPr txBox="1"/>
            <p:nvPr/>
          </p:nvSpPr>
          <p:spPr>
            <a:xfrm>
              <a:off x="-337919" y="2353002"/>
              <a:ext cx="3682950" cy="4394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みなさんの意見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3C7D515-6141-31FB-F9DF-651BBEA66E2E}"/>
              </a:ext>
            </a:extLst>
          </p:cNvPr>
          <p:cNvGrpSpPr/>
          <p:nvPr/>
        </p:nvGrpSpPr>
        <p:grpSpPr>
          <a:xfrm>
            <a:off x="9692904" y="707234"/>
            <a:ext cx="1902970" cy="515345"/>
            <a:chOff x="13308113" y="1258832"/>
            <a:chExt cx="1902970" cy="515345"/>
          </a:xfrm>
        </p:grpSpPr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DFBD9417-921D-904A-E269-87DE1C9F52DE}"/>
                </a:ext>
              </a:extLst>
            </p:cNvPr>
            <p:cNvSpPr/>
            <p:nvPr/>
          </p:nvSpPr>
          <p:spPr>
            <a:xfrm>
              <a:off x="13417507" y="1258832"/>
              <a:ext cx="1670093" cy="515345"/>
            </a:xfrm>
            <a:custGeom>
              <a:avLst/>
              <a:gdLst/>
              <a:ahLst/>
              <a:cxnLst/>
              <a:rect l="l" t="t" r="r" b="b"/>
              <a:pathLst>
                <a:path w="755787" h="180474">
                  <a:moveTo>
                    <a:pt x="90237" y="0"/>
                  </a:moveTo>
                  <a:lnTo>
                    <a:pt x="665550" y="0"/>
                  </a:lnTo>
                  <a:cubicBezTo>
                    <a:pt x="689482" y="0"/>
                    <a:pt x="712434" y="9507"/>
                    <a:pt x="729357" y="26430"/>
                  </a:cubicBezTo>
                  <a:cubicBezTo>
                    <a:pt x="746279" y="43352"/>
                    <a:pt x="755787" y="66305"/>
                    <a:pt x="755787" y="90237"/>
                  </a:cubicBezTo>
                  <a:lnTo>
                    <a:pt x="755787" y="90237"/>
                  </a:lnTo>
                  <a:cubicBezTo>
                    <a:pt x="755787" y="140073"/>
                    <a:pt x="715386" y="180474"/>
                    <a:pt x="665550" y="180474"/>
                  </a:cubicBezTo>
                  <a:lnTo>
                    <a:pt x="90237" y="180474"/>
                  </a:lnTo>
                  <a:cubicBezTo>
                    <a:pt x="66305" y="180474"/>
                    <a:pt x="43352" y="170967"/>
                    <a:pt x="26430" y="154044"/>
                  </a:cubicBezTo>
                  <a:cubicBezTo>
                    <a:pt x="9507" y="137121"/>
                    <a:pt x="0" y="114169"/>
                    <a:pt x="0" y="90237"/>
                  </a:cubicBezTo>
                  <a:lnTo>
                    <a:pt x="0" y="90237"/>
                  </a:lnTo>
                  <a:cubicBezTo>
                    <a:pt x="0" y="66305"/>
                    <a:pt x="9507" y="43352"/>
                    <a:pt x="26430" y="26430"/>
                  </a:cubicBezTo>
                  <a:cubicBezTo>
                    <a:pt x="43352" y="9507"/>
                    <a:pt x="66305" y="0"/>
                    <a:pt x="90237" y="0"/>
                  </a:cubicBezTo>
                  <a:close/>
                </a:path>
              </a:pathLst>
            </a:custGeom>
            <a:solidFill>
              <a:srgbClr val="FF9999"/>
            </a:solidFill>
            <a:ln w="95250" cap="rnd">
              <a:solidFill>
                <a:srgbClr val="FF9999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7" name="TextBox 32">
              <a:extLst>
                <a:ext uri="{FF2B5EF4-FFF2-40B4-BE49-F238E27FC236}">
                  <a16:creationId xmlns:a16="http://schemas.microsoft.com/office/drawing/2014/main" id="{6C1FC3A7-7F9A-BB52-356F-E4CD27052A99}"/>
                </a:ext>
              </a:extLst>
            </p:cNvPr>
            <p:cNvSpPr txBox="1"/>
            <p:nvPr/>
          </p:nvSpPr>
          <p:spPr>
            <a:xfrm>
              <a:off x="13308113" y="1258832"/>
              <a:ext cx="1902970" cy="439416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担当課より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24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5668D5-59C0-B10D-1045-53C517363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EF6F7C8-0B7C-D56C-1D2B-810D36E945D6}"/>
              </a:ext>
            </a:extLst>
          </p:cNvPr>
          <p:cNvSpPr/>
          <p:nvPr/>
        </p:nvSpPr>
        <p:spPr>
          <a:xfrm>
            <a:off x="9407941" y="811109"/>
            <a:ext cx="8801852" cy="9327160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たくさん挙げていただいてありがとうございます。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学校での授業やポスターの掲示、冊子の配付、テレビでの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特集など、どれもヤングケアラーを知ってもらうために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効果のある方法だと思います。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・掲示用のポスター、支援ハンドブック、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リーフレットなどを、市町や学校に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送付して、役立てていただいています。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・学校へ出向き、児童生徒のみなさんに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「ヤングケアラー」についての説明を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行っています。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・広く県民の方や学校の先生、関係機関の職員等が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「ヤングケアラー」への理解を深めていただき、社会全体で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支えていくことができるように、研修会を実施しています。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今後も、これまでの取組を推し進めていくとともに、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提案していただいた、</a:t>
            </a:r>
            <a:r>
              <a:rPr lang="en-US" altLang="ja-JP" sz="2400" b="1" u="sng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YouTube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などの新しい手段を利用し、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「同じ境遇の仲間が集い、いろんな悩みを</a:t>
            </a:r>
            <a:endParaRPr lang="en-US" altLang="ja-JP" sz="2400" b="1" u="sng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相談しあうことができるような場所づくり」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に向けて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取り組んでいけたらと考えています。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8501CCE-341F-70D4-F910-4763F72704B0}"/>
              </a:ext>
            </a:extLst>
          </p:cNvPr>
          <p:cNvSpPr/>
          <p:nvPr/>
        </p:nvSpPr>
        <p:spPr>
          <a:xfrm>
            <a:off x="192085" y="715550"/>
            <a:ext cx="8901180" cy="810786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rgbClr val="FFFE6E"/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5A87901F-6056-2DAB-6204-F0C92FAC6A53}"/>
              </a:ext>
            </a:extLst>
          </p:cNvPr>
          <p:cNvGrpSpPr/>
          <p:nvPr/>
        </p:nvGrpSpPr>
        <p:grpSpPr>
          <a:xfrm>
            <a:off x="0" y="261711"/>
            <a:ext cx="9044202" cy="9876558"/>
            <a:chOff x="0" y="-85725"/>
            <a:chExt cx="2105475" cy="2155088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D4A30F21-44BD-8AD1-3DF4-5EB60659D6B9}"/>
                </a:ext>
              </a:extLst>
            </p:cNvPr>
            <p:cNvSpPr/>
            <p:nvPr/>
          </p:nvSpPr>
          <p:spPr>
            <a:xfrm>
              <a:off x="44717" y="214872"/>
              <a:ext cx="2060758" cy="1854491"/>
            </a:xfrm>
            <a:custGeom>
              <a:avLst/>
              <a:gdLst/>
              <a:ahLst/>
              <a:cxnLst/>
              <a:rect l="l" t="t" r="r" b="b"/>
              <a:pathLst>
                <a:path w="2101190" h="1812406">
                  <a:moveTo>
                    <a:pt x="49491" y="0"/>
                  </a:moveTo>
                  <a:lnTo>
                    <a:pt x="2051699" y="0"/>
                  </a:lnTo>
                  <a:cubicBezTo>
                    <a:pt x="2079032" y="0"/>
                    <a:pt x="2101190" y="22158"/>
                    <a:pt x="2101190" y="49491"/>
                  </a:cubicBezTo>
                  <a:lnTo>
                    <a:pt x="2101190" y="1762914"/>
                  </a:lnTo>
                  <a:cubicBezTo>
                    <a:pt x="2101190" y="1790248"/>
                    <a:pt x="2079032" y="1812406"/>
                    <a:pt x="2051699" y="1812406"/>
                  </a:cubicBezTo>
                  <a:lnTo>
                    <a:pt x="49491" y="1812406"/>
                  </a:lnTo>
                  <a:cubicBezTo>
                    <a:pt x="22158" y="1812406"/>
                    <a:pt x="0" y="1790248"/>
                    <a:pt x="0" y="1762914"/>
                  </a:cubicBezTo>
                  <a:lnTo>
                    <a:pt x="0" y="49491"/>
                  </a:lnTo>
                  <a:cubicBezTo>
                    <a:pt x="0" y="22158"/>
                    <a:pt x="22158" y="0"/>
                    <a:pt x="494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2FA10C56-06C2-0475-FDF2-10148248E91E}"/>
                </a:ext>
              </a:extLst>
            </p:cNvPr>
            <p:cNvSpPr txBox="1"/>
            <p:nvPr/>
          </p:nvSpPr>
          <p:spPr>
            <a:xfrm>
              <a:off x="0" y="-85725"/>
              <a:ext cx="2101190" cy="1898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4" name="TextBox 37">
            <a:extLst>
              <a:ext uri="{FF2B5EF4-FFF2-40B4-BE49-F238E27FC236}">
                <a16:creationId xmlns:a16="http://schemas.microsoft.com/office/drawing/2014/main" id="{A6D53605-76A1-F659-BBBE-4C9FDEB68A0D}"/>
              </a:ext>
            </a:extLst>
          </p:cNvPr>
          <p:cNvSpPr txBox="1"/>
          <p:nvPr/>
        </p:nvSpPr>
        <p:spPr>
          <a:xfrm>
            <a:off x="9048886" y="6122851"/>
            <a:ext cx="5210712" cy="39024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3535C9D7-3A74-155D-91EE-9E5EA6ED192A}"/>
              </a:ext>
            </a:extLst>
          </p:cNvPr>
          <p:cNvSpPr txBox="1"/>
          <p:nvPr/>
        </p:nvSpPr>
        <p:spPr>
          <a:xfrm>
            <a:off x="290922" y="1726223"/>
            <a:ext cx="8566892" cy="7924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・アンケートの数値で、高校生でも半分くらいしか詳しく知らない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ということを認識した。「ヤングケアラー」というもの自体を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まずみんなに知ってもらうことが大事。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3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・学校の授業で学べると、みんなが知れると思う。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・ポスターを掲示する。日本の高校生の何人に</a:t>
            </a: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1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人がヤングケア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ラーであるということを知らせる。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・ヤングケアラーがどのようなものなのかという冊子を置く。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ヤングケアラーに対する取組や支援も載せるといいと思う。</a:t>
            </a:r>
          </a:p>
          <a:p>
            <a:pPr>
              <a:lnSpc>
                <a:spcPts val="23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・ヤングケアラーがしている家事や育児などを一部負担する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団体を立ち上げる。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・ヤングケアラーの人たちが集まって、</a:t>
            </a: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YouTube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などをやる。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</a:t>
            </a: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NHK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の特番などで、ヤングケアラーだった経験を明かす。</a:t>
            </a:r>
          </a:p>
          <a:p>
            <a:pPr>
              <a:lnSpc>
                <a:spcPts val="22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・「自分、ヤングケアラーです」と言える雰囲気も大事だと思う。</a:t>
            </a:r>
          </a:p>
          <a:p>
            <a:pPr>
              <a:lnSpc>
                <a:spcPts val="22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・友達とかに言うことも大事だけど、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一番言いやすいのは、同じ境遇の仲間だと思う。</a:t>
            </a: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22C92C29-81D0-1FD0-A364-032F92E24335}"/>
              </a:ext>
            </a:extLst>
          </p:cNvPr>
          <p:cNvSpPr txBox="1"/>
          <p:nvPr/>
        </p:nvSpPr>
        <p:spPr>
          <a:xfrm>
            <a:off x="192085" y="849074"/>
            <a:ext cx="9000978" cy="433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57"/>
              </a:lnSpc>
            </a:pPr>
            <a:r>
              <a:rPr lang="ja-JP" altLang="en-US" sz="2826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６．ヤングケアラーについて知ってもらうためにできること</a:t>
            </a:r>
            <a:endParaRPr lang="en-US" sz="2826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1DFE58C1-6832-04DC-5702-E80DDADA8044}"/>
              </a:ext>
            </a:extLst>
          </p:cNvPr>
          <p:cNvGrpSpPr/>
          <p:nvPr/>
        </p:nvGrpSpPr>
        <p:grpSpPr>
          <a:xfrm>
            <a:off x="9093265" y="5328820"/>
            <a:ext cx="479290" cy="567112"/>
            <a:chOff x="0" y="0"/>
            <a:chExt cx="1001146" cy="939642"/>
          </a:xfrm>
        </p:grpSpPr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DC7AEA5F-6A9A-C56B-FA47-17BF42CE2CFF}"/>
                </a:ext>
              </a:extLst>
            </p:cNvPr>
            <p:cNvSpPr/>
            <p:nvPr/>
          </p:nvSpPr>
          <p:spPr>
            <a:xfrm>
              <a:off x="0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DEE7DA56-8F01-EEF0-A2D4-CB697692919C}"/>
                </a:ext>
              </a:extLst>
            </p:cNvPr>
            <p:cNvSpPr/>
            <p:nvPr/>
          </p:nvSpPr>
          <p:spPr>
            <a:xfrm>
              <a:off x="500573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3732271" y="461571"/>
            <a:ext cx="1373129" cy="458918"/>
          </a:xfrm>
          <a:custGeom>
            <a:avLst/>
            <a:gdLst/>
            <a:ahLst/>
            <a:cxnLst/>
            <a:rect l="l" t="t" r="r" b="b"/>
            <a:pathLst>
              <a:path w="7315200" h="2111368">
                <a:moveTo>
                  <a:pt x="0" y="0"/>
                </a:moveTo>
                <a:lnTo>
                  <a:pt x="7315200" y="0"/>
                </a:lnTo>
                <a:lnTo>
                  <a:pt x="7315200" y="2111368"/>
                </a:lnTo>
                <a:lnTo>
                  <a:pt x="0" y="2111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4F8D90D1-B3C5-07D1-1183-F5D6E26BDB70}"/>
              </a:ext>
            </a:extLst>
          </p:cNvPr>
          <p:cNvSpPr txBox="1"/>
          <p:nvPr/>
        </p:nvSpPr>
        <p:spPr>
          <a:xfrm>
            <a:off x="4455959" y="57178"/>
            <a:ext cx="9176484" cy="51296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  <a:spcBef>
                <a:spcPct val="0"/>
              </a:spcBef>
            </a:pPr>
            <a:r>
              <a:rPr lang="ja-JP" altLang="en-US" sz="36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ーいただいた意見と、担当課の気づきー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4F681E3-9C49-23E2-145F-C5E727827A76}"/>
              </a:ext>
            </a:extLst>
          </p:cNvPr>
          <p:cNvGrpSpPr/>
          <p:nvPr/>
        </p:nvGrpSpPr>
        <p:grpSpPr>
          <a:xfrm>
            <a:off x="9426347" y="627923"/>
            <a:ext cx="1902970" cy="515345"/>
            <a:chOff x="13308113" y="1258832"/>
            <a:chExt cx="1902970" cy="515345"/>
          </a:xfrm>
        </p:grpSpPr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C3324899-D02E-E7A7-C1F9-0BAC446FDD39}"/>
                </a:ext>
              </a:extLst>
            </p:cNvPr>
            <p:cNvSpPr/>
            <p:nvPr/>
          </p:nvSpPr>
          <p:spPr>
            <a:xfrm>
              <a:off x="13417507" y="1258832"/>
              <a:ext cx="1670093" cy="515345"/>
            </a:xfrm>
            <a:custGeom>
              <a:avLst/>
              <a:gdLst/>
              <a:ahLst/>
              <a:cxnLst/>
              <a:rect l="l" t="t" r="r" b="b"/>
              <a:pathLst>
                <a:path w="755787" h="180474">
                  <a:moveTo>
                    <a:pt x="90237" y="0"/>
                  </a:moveTo>
                  <a:lnTo>
                    <a:pt x="665550" y="0"/>
                  </a:lnTo>
                  <a:cubicBezTo>
                    <a:pt x="689482" y="0"/>
                    <a:pt x="712434" y="9507"/>
                    <a:pt x="729357" y="26430"/>
                  </a:cubicBezTo>
                  <a:cubicBezTo>
                    <a:pt x="746279" y="43352"/>
                    <a:pt x="755787" y="66305"/>
                    <a:pt x="755787" y="90237"/>
                  </a:cubicBezTo>
                  <a:lnTo>
                    <a:pt x="755787" y="90237"/>
                  </a:lnTo>
                  <a:cubicBezTo>
                    <a:pt x="755787" y="140073"/>
                    <a:pt x="715386" y="180474"/>
                    <a:pt x="665550" y="180474"/>
                  </a:cubicBezTo>
                  <a:lnTo>
                    <a:pt x="90237" y="180474"/>
                  </a:lnTo>
                  <a:cubicBezTo>
                    <a:pt x="66305" y="180474"/>
                    <a:pt x="43352" y="170967"/>
                    <a:pt x="26430" y="154044"/>
                  </a:cubicBezTo>
                  <a:cubicBezTo>
                    <a:pt x="9507" y="137121"/>
                    <a:pt x="0" y="114169"/>
                    <a:pt x="0" y="90237"/>
                  </a:cubicBezTo>
                  <a:lnTo>
                    <a:pt x="0" y="90237"/>
                  </a:lnTo>
                  <a:cubicBezTo>
                    <a:pt x="0" y="66305"/>
                    <a:pt x="9507" y="43352"/>
                    <a:pt x="26430" y="26430"/>
                  </a:cubicBezTo>
                  <a:cubicBezTo>
                    <a:pt x="43352" y="9507"/>
                    <a:pt x="66305" y="0"/>
                    <a:pt x="90237" y="0"/>
                  </a:cubicBezTo>
                  <a:close/>
                </a:path>
              </a:pathLst>
            </a:custGeom>
            <a:solidFill>
              <a:srgbClr val="FF9999"/>
            </a:solidFill>
            <a:ln w="95250" cap="rnd">
              <a:solidFill>
                <a:srgbClr val="FF9999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1F04D1DF-CAB2-6EBE-B6B8-1997CB914A8A}"/>
                </a:ext>
              </a:extLst>
            </p:cNvPr>
            <p:cNvSpPr txBox="1"/>
            <p:nvPr/>
          </p:nvSpPr>
          <p:spPr>
            <a:xfrm>
              <a:off x="13308113" y="1258832"/>
              <a:ext cx="1902970" cy="439416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担当課より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40BAE8E-9000-50E8-1E3D-7760C3730EF6}"/>
              </a:ext>
            </a:extLst>
          </p:cNvPr>
          <p:cNvSpPr/>
          <p:nvPr/>
        </p:nvSpPr>
        <p:spPr>
          <a:xfrm>
            <a:off x="9497341" y="3162300"/>
            <a:ext cx="4180123" cy="439416"/>
          </a:xfrm>
          <a:custGeom>
            <a:avLst/>
            <a:gdLst>
              <a:gd name="connsiteX0" fmla="*/ 0 w 4180123"/>
              <a:gd name="connsiteY0" fmla="*/ 0 h 439416"/>
              <a:gd name="connsiteX1" fmla="*/ 696687 w 4180123"/>
              <a:gd name="connsiteY1" fmla="*/ 0 h 439416"/>
              <a:gd name="connsiteX2" fmla="*/ 1393374 w 4180123"/>
              <a:gd name="connsiteY2" fmla="*/ 0 h 439416"/>
              <a:gd name="connsiteX3" fmla="*/ 2048260 w 4180123"/>
              <a:gd name="connsiteY3" fmla="*/ 0 h 439416"/>
              <a:gd name="connsiteX4" fmla="*/ 2828550 w 4180123"/>
              <a:gd name="connsiteY4" fmla="*/ 0 h 439416"/>
              <a:gd name="connsiteX5" fmla="*/ 3525237 w 4180123"/>
              <a:gd name="connsiteY5" fmla="*/ 0 h 439416"/>
              <a:gd name="connsiteX6" fmla="*/ 4180123 w 4180123"/>
              <a:gd name="connsiteY6" fmla="*/ 0 h 439416"/>
              <a:gd name="connsiteX7" fmla="*/ 4180123 w 4180123"/>
              <a:gd name="connsiteY7" fmla="*/ 439416 h 439416"/>
              <a:gd name="connsiteX8" fmla="*/ 3441635 w 4180123"/>
              <a:gd name="connsiteY8" fmla="*/ 439416 h 439416"/>
              <a:gd name="connsiteX9" fmla="*/ 2870351 w 4180123"/>
              <a:gd name="connsiteY9" fmla="*/ 439416 h 439416"/>
              <a:gd name="connsiteX10" fmla="*/ 2131863 w 4180123"/>
              <a:gd name="connsiteY10" fmla="*/ 439416 h 439416"/>
              <a:gd name="connsiteX11" fmla="*/ 1351573 w 4180123"/>
              <a:gd name="connsiteY11" fmla="*/ 439416 h 439416"/>
              <a:gd name="connsiteX12" fmla="*/ 780290 w 4180123"/>
              <a:gd name="connsiteY12" fmla="*/ 439416 h 439416"/>
              <a:gd name="connsiteX13" fmla="*/ 0 w 4180123"/>
              <a:gd name="connsiteY13" fmla="*/ 439416 h 439416"/>
              <a:gd name="connsiteX14" fmla="*/ 0 w 4180123"/>
              <a:gd name="connsiteY14" fmla="*/ 0 h 43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80123" h="439416" fill="none" extrusionOk="0">
                <a:moveTo>
                  <a:pt x="0" y="0"/>
                </a:moveTo>
                <a:cubicBezTo>
                  <a:pt x="176514" y="14304"/>
                  <a:pt x="456092" y="12405"/>
                  <a:pt x="696687" y="0"/>
                </a:cubicBezTo>
                <a:cubicBezTo>
                  <a:pt x="937282" y="-12405"/>
                  <a:pt x="1154302" y="22294"/>
                  <a:pt x="1393374" y="0"/>
                </a:cubicBezTo>
                <a:cubicBezTo>
                  <a:pt x="1632446" y="-22294"/>
                  <a:pt x="1900050" y="27643"/>
                  <a:pt x="2048260" y="0"/>
                </a:cubicBezTo>
                <a:cubicBezTo>
                  <a:pt x="2196470" y="-27643"/>
                  <a:pt x="2641193" y="37860"/>
                  <a:pt x="2828550" y="0"/>
                </a:cubicBezTo>
                <a:cubicBezTo>
                  <a:pt x="3015907" y="-37860"/>
                  <a:pt x="3326577" y="-33373"/>
                  <a:pt x="3525237" y="0"/>
                </a:cubicBezTo>
                <a:cubicBezTo>
                  <a:pt x="3723897" y="33373"/>
                  <a:pt x="3996841" y="-9385"/>
                  <a:pt x="4180123" y="0"/>
                </a:cubicBezTo>
                <a:cubicBezTo>
                  <a:pt x="4183208" y="149508"/>
                  <a:pt x="4161369" y="257504"/>
                  <a:pt x="4180123" y="439416"/>
                </a:cubicBezTo>
                <a:cubicBezTo>
                  <a:pt x="3880771" y="438907"/>
                  <a:pt x="3677018" y="456684"/>
                  <a:pt x="3441635" y="439416"/>
                </a:cubicBezTo>
                <a:cubicBezTo>
                  <a:pt x="3206252" y="422148"/>
                  <a:pt x="3039280" y="427764"/>
                  <a:pt x="2870351" y="439416"/>
                </a:cubicBezTo>
                <a:cubicBezTo>
                  <a:pt x="2701422" y="451068"/>
                  <a:pt x="2283317" y="450116"/>
                  <a:pt x="2131863" y="439416"/>
                </a:cubicBezTo>
                <a:cubicBezTo>
                  <a:pt x="1980409" y="428716"/>
                  <a:pt x="1639400" y="409051"/>
                  <a:pt x="1351573" y="439416"/>
                </a:cubicBezTo>
                <a:cubicBezTo>
                  <a:pt x="1063746" y="469782"/>
                  <a:pt x="951834" y="455085"/>
                  <a:pt x="780290" y="439416"/>
                </a:cubicBezTo>
                <a:cubicBezTo>
                  <a:pt x="608746" y="423747"/>
                  <a:pt x="273079" y="431508"/>
                  <a:pt x="0" y="439416"/>
                </a:cubicBezTo>
                <a:cubicBezTo>
                  <a:pt x="14502" y="317514"/>
                  <a:pt x="-3257" y="187674"/>
                  <a:pt x="0" y="0"/>
                </a:cubicBezTo>
                <a:close/>
              </a:path>
              <a:path w="4180123" h="439416" stroke="0" extrusionOk="0">
                <a:moveTo>
                  <a:pt x="0" y="0"/>
                </a:moveTo>
                <a:cubicBezTo>
                  <a:pt x="211326" y="-31611"/>
                  <a:pt x="493376" y="-15657"/>
                  <a:pt x="696687" y="0"/>
                </a:cubicBezTo>
                <a:cubicBezTo>
                  <a:pt x="899998" y="15657"/>
                  <a:pt x="1058089" y="789"/>
                  <a:pt x="1393374" y="0"/>
                </a:cubicBezTo>
                <a:cubicBezTo>
                  <a:pt x="1728659" y="-789"/>
                  <a:pt x="1966790" y="26336"/>
                  <a:pt x="2131863" y="0"/>
                </a:cubicBezTo>
                <a:cubicBezTo>
                  <a:pt x="2296936" y="-26336"/>
                  <a:pt x="2583053" y="-31739"/>
                  <a:pt x="2870351" y="0"/>
                </a:cubicBezTo>
                <a:cubicBezTo>
                  <a:pt x="3157649" y="31739"/>
                  <a:pt x="3222131" y="8294"/>
                  <a:pt x="3567038" y="0"/>
                </a:cubicBezTo>
                <a:cubicBezTo>
                  <a:pt x="3911945" y="-8294"/>
                  <a:pt x="3920193" y="-10441"/>
                  <a:pt x="4180123" y="0"/>
                </a:cubicBezTo>
                <a:cubicBezTo>
                  <a:pt x="4175290" y="203030"/>
                  <a:pt x="4188500" y="335937"/>
                  <a:pt x="4180123" y="439416"/>
                </a:cubicBezTo>
                <a:cubicBezTo>
                  <a:pt x="3927917" y="414601"/>
                  <a:pt x="3730918" y="436223"/>
                  <a:pt x="3608840" y="439416"/>
                </a:cubicBezTo>
                <a:cubicBezTo>
                  <a:pt x="3486762" y="442609"/>
                  <a:pt x="3222585" y="440931"/>
                  <a:pt x="2870351" y="439416"/>
                </a:cubicBezTo>
                <a:cubicBezTo>
                  <a:pt x="2518117" y="437901"/>
                  <a:pt x="2405930" y="422917"/>
                  <a:pt x="2257266" y="439416"/>
                </a:cubicBezTo>
                <a:cubicBezTo>
                  <a:pt x="2108602" y="455915"/>
                  <a:pt x="1851517" y="417098"/>
                  <a:pt x="1518778" y="439416"/>
                </a:cubicBezTo>
                <a:cubicBezTo>
                  <a:pt x="1186039" y="461734"/>
                  <a:pt x="1117067" y="415470"/>
                  <a:pt x="738488" y="439416"/>
                </a:cubicBezTo>
                <a:cubicBezTo>
                  <a:pt x="359909" y="463363"/>
                  <a:pt x="295248" y="474212"/>
                  <a:pt x="0" y="439416"/>
                </a:cubicBezTo>
                <a:cubicBezTo>
                  <a:pt x="6635" y="284605"/>
                  <a:pt x="-14058" y="10551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9999"/>
            </a:solidFill>
            <a:extLst>
              <a:ext uri="{C807C97D-BFC1-408E-A445-0C87EB9F89A2}">
                <ask:lineSketchStyleProps xmlns:ask="http://schemas.microsoft.com/office/drawing/2018/sketchyshapes" sd="28178316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現在、三重県がしている取組</a:t>
            </a:r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D8D950C-793E-509D-782C-CDC8323F2B25}"/>
              </a:ext>
            </a:extLst>
          </p:cNvPr>
          <p:cNvSpPr/>
          <p:nvPr/>
        </p:nvSpPr>
        <p:spPr>
          <a:xfrm>
            <a:off x="9426347" y="7556373"/>
            <a:ext cx="5463831" cy="449883"/>
          </a:xfrm>
          <a:custGeom>
            <a:avLst/>
            <a:gdLst>
              <a:gd name="connsiteX0" fmla="*/ 0 w 5463831"/>
              <a:gd name="connsiteY0" fmla="*/ 0 h 449883"/>
              <a:gd name="connsiteX1" fmla="*/ 519064 w 5463831"/>
              <a:gd name="connsiteY1" fmla="*/ 0 h 449883"/>
              <a:gd name="connsiteX2" fmla="*/ 1092766 w 5463831"/>
              <a:gd name="connsiteY2" fmla="*/ 0 h 449883"/>
              <a:gd name="connsiteX3" fmla="*/ 1611830 w 5463831"/>
              <a:gd name="connsiteY3" fmla="*/ 0 h 449883"/>
              <a:gd name="connsiteX4" fmla="*/ 2349447 w 5463831"/>
              <a:gd name="connsiteY4" fmla="*/ 0 h 449883"/>
              <a:gd name="connsiteX5" fmla="*/ 3087065 w 5463831"/>
              <a:gd name="connsiteY5" fmla="*/ 0 h 449883"/>
              <a:gd name="connsiteX6" fmla="*/ 3715405 w 5463831"/>
              <a:gd name="connsiteY6" fmla="*/ 0 h 449883"/>
              <a:gd name="connsiteX7" fmla="*/ 4398384 w 5463831"/>
              <a:gd name="connsiteY7" fmla="*/ 0 h 449883"/>
              <a:gd name="connsiteX8" fmla="*/ 5463831 w 5463831"/>
              <a:gd name="connsiteY8" fmla="*/ 0 h 449883"/>
              <a:gd name="connsiteX9" fmla="*/ 5463831 w 5463831"/>
              <a:gd name="connsiteY9" fmla="*/ 449883 h 449883"/>
              <a:gd name="connsiteX10" fmla="*/ 4835490 w 5463831"/>
              <a:gd name="connsiteY10" fmla="*/ 449883 h 449883"/>
              <a:gd name="connsiteX11" fmla="*/ 4207150 w 5463831"/>
              <a:gd name="connsiteY11" fmla="*/ 449883 h 449883"/>
              <a:gd name="connsiteX12" fmla="*/ 3524171 w 5463831"/>
              <a:gd name="connsiteY12" fmla="*/ 449883 h 449883"/>
              <a:gd name="connsiteX13" fmla="*/ 3005107 w 5463831"/>
              <a:gd name="connsiteY13" fmla="*/ 449883 h 449883"/>
              <a:gd name="connsiteX14" fmla="*/ 2486043 w 5463831"/>
              <a:gd name="connsiteY14" fmla="*/ 449883 h 449883"/>
              <a:gd name="connsiteX15" fmla="*/ 1803064 w 5463831"/>
              <a:gd name="connsiteY15" fmla="*/ 449883 h 449883"/>
              <a:gd name="connsiteX16" fmla="*/ 1229362 w 5463831"/>
              <a:gd name="connsiteY16" fmla="*/ 449883 h 449883"/>
              <a:gd name="connsiteX17" fmla="*/ 0 w 5463831"/>
              <a:gd name="connsiteY17" fmla="*/ 449883 h 449883"/>
              <a:gd name="connsiteX18" fmla="*/ 0 w 5463831"/>
              <a:gd name="connsiteY18" fmla="*/ 0 h 44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63831" h="449883" fill="none" extrusionOk="0">
                <a:moveTo>
                  <a:pt x="0" y="0"/>
                </a:moveTo>
                <a:cubicBezTo>
                  <a:pt x="224878" y="-13934"/>
                  <a:pt x="277969" y="-5235"/>
                  <a:pt x="519064" y="0"/>
                </a:cubicBezTo>
                <a:cubicBezTo>
                  <a:pt x="760159" y="5235"/>
                  <a:pt x="870802" y="18690"/>
                  <a:pt x="1092766" y="0"/>
                </a:cubicBezTo>
                <a:cubicBezTo>
                  <a:pt x="1314730" y="-18690"/>
                  <a:pt x="1502888" y="25879"/>
                  <a:pt x="1611830" y="0"/>
                </a:cubicBezTo>
                <a:cubicBezTo>
                  <a:pt x="1720772" y="-25879"/>
                  <a:pt x="2123544" y="-29789"/>
                  <a:pt x="2349447" y="0"/>
                </a:cubicBezTo>
                <a:cubicBezTo>
                  <a:pt x="2575350" y="29789"/>
                  <a:pt x="2842560" y="-16680"/>
                  <a:pt x="3087065" y="0"/>
                </a:cubicBezTo>
                <a:cubicBezTo>
                  <a:pt x="3331570" y="16680"/>
                  <a:pt x="3568049" y="1919"/>
                  <a:pt x="3715405" y="0"/>
                </a:cubicBezTo>
                <a:cubicBezTo>
                  <a:pt x="3862761" y="-1919"/>
                  <a:pt x="4097913" y="22653"/>
                  <a:pt x="4398384" y="0"/>
                </a:cubicBezTo>
                <a:cubicBezTo>
                  <a:pt x="4698855" y="-22653"/>
                  <a:pt x="5042315" y="51433"/>
                  <a:pt x="5463831" y="0"/>
                </a:cubicBezTo>
                <a:cubicBezTo>
                  <a:pt x="5458697" y="159894"/>
                  <a:pt x="5445592" y="287252"/>
                  <a:pt x="5463831" y="449883"/>
                </a:cubicBezTo>
                <a:cubicBezTo>
                  <a:pt x="5191436" y="465254"/>
                  <a:pt x="5021748" y="461634"/>
                  <a:pt x="4835490" y="449883"/>
                </a:cubicBezTo>
                <a:cubicBezTo>
                  <a:pt x="4649232" y="438132"/>
                  <a:pt x="4443889" y="439170"/>
                  <a:pt x="4207150" y="449883"/>
                </a:cubicBezTo>
                <a:cubicBezTo>
                  <a:pt x="3970411" y="460596"/>
                  <a:pt x="3764643" y="475498"/>
                  <a:pt x="3524171" y="449883"/>
                </a:cubicBezTo>
                <a:cubicBezTo>
                  <a:pt x="3283699" y="424268"/>
                  <a:pt x="3237904" y="441305"/>
                  <a:pt x="3005107" y="449883"/>
                </a:cubicBezTo>
                <a:cubicBezTo>
                  <a:pt x="2772310" y="458461"/>
                  <a:pt x="2642160" y="449262"/>
                  <a:pt x="2486043" y="449883"/>
                </a:cubicBezTo>
                <a:cubicBezTo>
                  <a:pt x="2329926" y="450504"/>
                  <a:pt x="2094520" y="438436"/>
                  <a:pt x="1803064" y="449883"/>
                </a:cubicBezTo>
                <a:cubicBezTo>
                  <a:pt x="1511608" y="461330"/>
                  <a:pt x="1467874" y="469251"/>
                  <a:pt x="1229362" y="449883"/>
                </a:cubicBezTo>
                <a:cubicBezTo>
                  <a:pt x="990850" y="430515"/>
                  <a:pt x="266278" y="425514"/>
                  <a:pt x="0" y="449883"/>
                </a:cubicBezTo>
                <a:cubicBezTo>
                  <a:pt x="-7622" y="288009"/>
                  <a:pt x="13952" y="156038"/>
                  <a:pt x="0" y="0"/>
                </a:cubicBezTo>
                <a:close/>
              </a:path>
              <a:path w="5463831" h="449883" stroke="0" extrusionOk="0">
                <a:moveTo>
                  <a:pt x="0" y="0"/>
                </a:moveTo>
                <a:cubicBezTo>
                  <a:pt x="252954" y="-7428"/>
                  <a:pt x="344601" y="632"/>
                  <a:pt x="682979" y="0"/>
                </a:cubicBezTo>
                <a:cubicBezTo>
                  <a:pt x="1021357" y="-632"/>
                  <a:pt x="1111261" y="14041"/>
                  <a:pt x="1365958" y="0"/>
                </a:cubicBezTo>
                <a:cubicBezTo>
                  <a:pt x="1620655" y="-14041"/>
                  <a:pt x="1787388" y="-36391"/>
                  <a:pt x="2103575" y="0"/>
                </a:cubicBezTo>
                <a:cubicBezTo>
                  <a:pt x="2419762" y="36391"/>
                  <a:pt x="2633242" y="-28725"/>
                  <a:pt x="2841192" y="0"/>
                </a:cubicBezTo>
                <a:cubicBezTo>
                  <a:pt x="3049142" y="28725"/>
                  <a:pt x="3387323" y="30994"/>
                  <a:pt x="3524171" y="0"/>
                </a:cubicBezTo>
                <a:cubicBezTo>
                  <a:pt x="3661019" y="-30994"/>
                  <a:pt x="3899800" y="6370"/>
                  <a:pt x="4152512" y="0"/>
                </a:cubicBezTo>
                <a:cubicBezTo>
                  <a:pt x="4405224" y="-6370"/>
                  <a:pt x="4447208" y="305"/>
                  <a:pt x="4671576" y="0"/>
                </a:cubicBezTo>
                <a:cubicBezTo>
                  <a:pt x="4895944" y="-305"/>
                  <a:pt x="5125855" y="32159"/>
                  <a:pt x="5463831" y="0"/>
                </a:cubicBezTo>
                <a:cubicBezTo>
                  <a:pt x="5467591" y="106635"/>
                  <a:pt x="5468672" y="354665"/>
                  <a:pt x="5463831" y="449883"/>
                </a:cubicBezTo>
                <a:cubicBezTo>
                  <a:pt x="5273779" y="458311"/>
                  <a:pt x="4976634" y="416055"/>
                  <a:pt x="4780852" y="449883"/>
                </a:cubicBezTo>
                <a:cubicBezTo>
                  <a:pt x="4585070" y="483711"/>
                  <a:pt x="4266576" y="428555"/>
                  <a:pt x="4043235" y="449883"/>
                </a:cubicBezTo>
                <a:cubicBezTo>
                  <a:pt x="3819894" y="471211"/>
                  <a:pt x="3532099" y="485775"/>
                  <a:pt x="3250979" y="449883"/>
                </a:cubicBezTo>
                <a:cubicBezTo>
                  <a:pt x="2969859" y="413991"/>
                  <a:pt x="2780902" y="432556"/>
                  <a:pt x="2622639" y="449883"/>
                </a:cubicBezTo>
                <a:cubicBezTo>
                  <a:pt x="2464376" y="467210"/>
                  <a:pt x="2151535" y="453061"/>
                  <a:pt x="1939660" y="449883"/>
                </a:cubicBezTo>
                <a:cubicBezTo>
                  <a:pt x="1727785" y="446705"/>
                  <a:pt x="1551914" y="471516"/>
                  <a:pt x="1420596" y="449883"/>
                </a:cubicBezTo>
                <a:cubicBezTo>
                  <a:pt x="1289278" y="428250"/>
                  <a:pt x="1018083" y="426842"/>
                  <a:pt x="628341" y="449883"/>
                </a:cubicBezTo>
                <a:cubicBezTo>
                  <a:pt x="238600" y="472924"/>
                  <a:pt x="230296" y="436199"/>
                  <a:pt x="0" y="449883"/>
                </a:cubicBezTo>
                <a:cubicBezTo>
                  <a:pt x="-3720" y="298473"/>
                  <a:pt x="21060" y="214966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9999"/>
            </a:solidFill>
            <a:extLst>
              <a:ext uri="{C807C97D-BFC1-408E-A445-0C87EB9F89A2}">
                <ask:lineSketchStyleProps xmlns:ask="http://schemas.microsoft.com/office/drawing/2018/sketchyshapes" sd="28178316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これから、県として進めていきたいこと</a:t>
            </a:r>
            <a:endParaRPr kumimoji="1" lang="ja-JP" altLang="en-US" dirty="0"/>
          </a:p>
        </p:txBody>
      </p:sp>
      <p:pic>
        <p:nvPicPr>
          <p:cNvPr id="21" name="図 20" descr="テキスト, カレンダー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C82DB63-23F5-692D-A673-876A51A49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5"/>
          <a:stretch/>
        </p:blipFill>
        <p:spPr>
          <a:xfrm>
            <a:off x="15163800" y="2749639"/>
            <a:ext cx="2239265" cy="3180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44">
            <a:extLst>
              <a:ext uri="{FF2B5EF4-FFF2-40B4-BE49-F238E27FC236}">
                <a16:creationId xmlns:a16="http://schemas.microsoft.com/office/drawing/2014/main" id="{A7D02C2A-FC42-F9A6-A986-2370DB8CC377}"/>
              </a:ext>
            </a:extLst>
          </p:cNvPr>
          <p:cNvSpPr txBox="1"/>
          <p:nvPr/>
        </p:nvSpPr>
        <p:spPr>
          <a:xfrm>
            <a:off x="17478096" y="2749639"/>
            <a:ext cx="384721" cy="3902436"/>
          </a:xfrm>
          <a:prstGeom prst="rect">
            <a:avLst/>
          </a:prstGeom>
        </p:spPr>
        <p:txBody>
          <a:bodyPr vert="eaVert" wrap="square" lIns="0" tIns="0" rIns="0" bIns="0" rtlCol="0" anchor="t">
            <a:spAutoFit/>
          </a:bodyPr>
          <a:lstStyle/>
          <a:p>
            <a:pPr>
              <a:lnSpc>
                <a:spcPts val="3038"/>
              </a:lnSpc>
              <a:spcBef>
                <a:spcPct val="0"/>
              </a:spcBef>
            </a:pPr>
            <a:r>
              <a:rPr lang="ja-JP" altLang="en-US" sz="16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◀小中学生向けリーフレット（表紙）</a:t>
            </a:r>
          </a:p>
        </p:txBody>
      </p:sp>
    </p:spTree>
    <p:extLst>
      <p:ext uri="{BB962C8B-B14F-4D97-AF65-F5344CB8AC3E}">
        <p14:creationId xmlns:p14="http://schemas.microsoft.com/office/powerpoint/2010/main" val="17363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A4863-95F7-A737-A263-7ED8F6174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A2DAA280-6501-11A2-A2E3-B0BA882CE3F2}"/>
              </a:ext>
            </a:extLst>
          </p:cNvPr>
          <p:cNvSpPr/>
          <p:nvPr/>
        </p:nvSpPr>
        <p:spPr>
          <a:xfrm>
            <a:off x="9528132" y="862854"/>
            <a:ext cx="8681661" cy="9189315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lvl="0">
              <a:lnSpc>
                <a:spcPts val="3100"/>
              </a:lnSpc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ヤングケアラー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に必要な支援として、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などが考えられます。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そのためのたくさんの具体的な内容をよく考えていただき、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ありがとうございます。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①に関しては、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意見にあるように、「お金」と「人」が必要ですし、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家事を一部負担する支援も求められます。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②に関しても、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子どもたちの声が届くようにするため、オンラインアンケートがあると良いとの意見は、まさにそのとおりだと思います。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参考にさせていただき、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県で何ができるか、考えていきたいと思います。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3100"/>
              </a:lnSpc>
              <a:defRPr/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E6333E2D-C1C0-D932-A1AF-D7352971CCB7}"/>
              </a:ext>
            </a:extLst>
          </p:cNvPr>
          <p:cNvSpPr/>
          <p:nvPr/>
        </p:nvSpPr>
        <p:spPr>
          <a:xfrm>
            <a:off x="194602" y="706175"/>
            <a:ext cx="9138928" cy="736985"/>
          </a:xfrm>
          <a:custGeom>
            <a:avLst/>
            <a:gdLst/>
            <a:ahLst/>
            <a:cxnLst/>
            <a:rect l="l" t="t" r="r" b="b"/>
            <a:pathLst>
              <a:path w="2101190" h="1812406">
                <a:moveTo>
                  <a:pt x="49491" y="0"/>
                </a:moveTo>
                <a:lnTo>
                  <a:pt x="2051699" y="0"/>
                </a:lnTo>
                <a:cubicBezTo>
                  <a:pt x="2079032" y="0"/>
                  <a:pt x="2101190" y="22158"/>
                  <a:pt x="2101190" y="49491"/>
                </a:cubicBezTo>
                <a:lnTo>
                  <a:pt x="2101190" y="1762914"/>
                </a:lnTo>
                <a:cubicBezTo>
                  <a:pt x="2101190" y="1790248"/>
                  <a:pt x="2079032" y="1812406"/>
                  <a:pt x="2051699" y="1812406"/>
                </a:cubicBezTo>
                <a:lnTo>
                  <a:pt x="49491" y="1812406"/>
                </a:lnTo>
                <a:cubicBezTo>
                  <a:pt x="22158" y="1812406"/>
                  <a:pt x="0" y="1790248"/>
                  <a:pt x="0" y="1762914"/>
                </a:cubicBezTo>
                <a:lnTo>
                  <a:pt x="0" y="49491"/>
                </a:lnTo>
                <a:cubicBezTo>
                  <a:pt x="0" y="22158"/>
                  <a:pt x="22158" y="0"/>
                  <a:pt x="49491" y="0"/>
                </a:cubicBezTo>
                <a:close/>
              </a:path>
            </a:pathLst>
          </a:custGeom>
          <a:solidFill>
            <a:srgbClr val="FFFE6E"/>
          </a:solid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A889136-0BFF-913F-4003-C2FADCA09C49}"/>
              </a:ext>
            </a:extLst>
          </p:cNvPr>
          <p:cNvGrpSpPr/>
          <p:nvPr/>
        </p:nvGrpSpPr>
        <p:grpSpPr>
          <a:xfrm>
            <a:off x="0" y="261711"/>
            <a:ext cx="9338670" cy="9876558"/>
            <a:chOff x="0" y="-85725"/>
            <a:chExt cx="2145907" cy="2155088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7CABF255-9E86-9D10-FA8E-E20F91E27F8B}"/>
                </a:ext>
              </a:extLst>
            </p:cNvPr>
            <p:cNvSpPr/>
            <p:nvPr/>
          </p:nvSpPr>
          <p:spPr>
            <a:xfrm>
              <a:off x="44717" y="198769"/>
              <a:ext cx="2101190" cy="1870594"/>
            </a:xfrm>
            <a:custGeom>
              <a:avLst/>
              <a:gdLst/>
              <a:ahLst/>
              <a:cxnLst/>
              <a:rect l="l" t="t" r="r" b="b"/>
              <a:pathLst>
                <a:path w="2101190" h="1812406">
                  <a:moveTo>
                    <a:pt x="49491" y="0"/>
                  </a:moveTo>
                  <a:lnTo>
                    <a:pt x="2051699" y="0"/>
                  </a:lnTo>
                  <a:cubicBezTo>
                    <a:pt x="2079032" y="0"/>
                    <a:pt x="2101190" y="22158"/>
                    <a:pt x="2101190" y="49491"/>
                  </a:cubicBezTo>
                  <a:lnTo>
                    <a:pt x="2101190" y="1762914"/>
                  </a:lnTo>
                  <a:cubicBezTo>
                    <a:pt x="2101190" y="1790248"/>
                    <a:pt x="2079032" y="1812406"/>
                    <a:pt x="2051699" y="1812406"/>
                  </a:cubicBezTo>
                  <a:lnTo>
                    <a:pt x="49491" y="1812406"/>
                  </a:lnTo>
                  <a:cubicBezTo>
                    <a:pt x="22158" y="1812406"/>
                    <a:pt x="0" y="1790248"/>
                    <a:pt x="0" y="1762914"/>
                  </a:cubicBezTo>
                  <a:lnTo>
                    <a:pt x="0" y="49491"/>
                  </a:lnTo>
                  <a:cubicBezTo>
                    <a:pt x="0" y="22158"/>
                    <a:pt x="22158" y="0"/>
                    <a:pt x="494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879A7DFA-26EA-9CE1-6BF6-CCD45E9DF3FB}"/>
                </a:ext>
              </a:extLst>
            </p:cNvPr>
            <p:cNvSpPr txBox="1"/>
            <p:nvPr/>
          </p:nvSpPr>
          <p:spPr>
            <a:xfrm>
              <a:off x="0" y="-85725"/>
              <a:ext cx="2101190" cy="1898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4" name="TextBox 37">
            <a:extLst>
              <a:ext uri="{FF2B5EF4-FFF2-40B4-BE49-F238E27FC236}">
                <a16:creationId xmlns:a16="http://schemas.microsoft.com/office/drawing/2014/main" id="{23741CD0-DE57-462C-A999-92D275F9BCEA}"/>
              </a:ext>
            </a:extLst>
          </p:cNvPr>
          <p:cNvSpPr txBox="1"/>
          <p:nvPr/>
        </p:nvSpPr>
        <p:spPr>
          <a:xfrm>
            <a:off x="9048886" y="6122851"/>
            <a:ext cx="5210712" cy="39024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83F90E50-AB9A-7083-2B58-347791B701A8}"/>
              </a:ext>
            </a:extLst>
          </p:cNvPr>
          <p:cNvSpPr txBox="1"/>
          <p:nvPr/>
        </p:nvSpPr>
        <p:spPr>
          <a:xfrm>
            <a:off x="213652" y="1712820"/>
            <a:ext cx="9094567" cy="8361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・家に訪問して、相談とか、家事を一部負担したりする支援。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県が助成金を出したり、生活支援品などを月に</a:t>
            </a: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1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回ほど送れると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いいと思う。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altLang="ja-JP" sz="12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・ヤングケアラーや、過去にヤングケアラーだった人たちが、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会話ができる会。意見交流会を県や各市町でできるといい。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・「お金」と「人（＝本人と代わってくれる人）」が必要。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・ボランティアや、専門の職員がいてもいいけど、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そのお金をどこから持ってくるのかが難しいと思った。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・運転資金については、募金がいい方法だと思う。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・実際に子どもたちの声が届くようにするには、学校で配られる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 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タブレットやパソコンで、オンラインアンケートがあると良いと思う。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19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・先生に知られるのではなくて、ヤングケアラーの団体にしか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 </a:t>
            </a: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送られないようにすると答えやすいし、認知にもつながる。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・個人情報は守る。相談員を増やし、必要なところに分散する。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・学校に行ける、睡眠時間が増える、やりたかったことができる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➡子どもの人権も守られていくようになる。</a:t>
            </a:r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ctive Heart 甘い気分"/>
                <a:sym typeface="Active Heart 甘い気分"/>
              </a:rPr>
              <a:t>　➡ヤングケアラーっていう言葉もなくなる可能性がある。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ja-JP" altLang="en-US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7623D672-6BE4-1AE0-D0D5-F6B219579792}"/>
              </a:ext>
            </a:extLst>
          </p:cNvPr>
          <p:cNvSpPr txBox="1"/>
          <p:nvPr/>
        </p:nvSpPr>
        <p:spPr>
          <a:xfrm>
            <a:off x="438705" y="862854"/>
            <a:ext cx="9094567" cy="433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57"/>
              </a:lnSpc>
            </a:pPr>
            <a:r>
              <a:rPr lang="ja-JP" altLang="en-US" sz="2826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７．「ヤングケアラー」に必要な支援って何だろう</a:t>
            </a:r>
            <a:endParaRPr lang="en-US" sz="2826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55336AD2-18A3-3A53-848F-58A597C03F85}"/>
              </a:ext>
            </a:extLst>
          </p:cNvPr>
          <p:cNvGrpSpPr/>
          <p:nvPr/>
        </p:nvGrpSpPr>
        <p:grpSpPr>
          <a:xfrm>
            <a:off x="9251831" y="4988031"/>
            <a:ext cx="373766" cy="569708"/>
            <a:chOff x="0" y="0"/>
            <a:chExt cx="1001146" cy="939642"/>
          </a:xfrm>
        </p:grpSpPr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0E6F1EBD-2F89-0FFB-857A-67FFB4AB0E86}"/>
                </a:ext>
              </a:extLst>
            </p:cNvPr>
            <p:cNvSpPr/>
            <p:nvPr/>
          </p:nvSpPr>
          <p:spPr>
            <a:xfrm>
              <a:off x="0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425A954-E660-BB10-A5DD-B0B62AAF6290}"/>
                </a:ext>
              </a:extLst>
            </p:cNvPr>
            <p:cNvSpPr/>
            <p:nvPr/>
          </p:nvSpPr>
          <p:spPr>
            <a:xfrm>
              <a:off x="500573" y="0"/>
              <a:ext cx="500573" cy="939642"/>
            </a:xfrm>
            <a:custGeom>
              <a:avLst/>
              <a:gdLst/>
              <a:ahLst/>
              <a:cxnLst/>
              <a:rect l="l" t="t" r="r" b="b"/>
              <a:pathLst>
                <a:path w="500573" h="939642">
                  <a:moveTo>
                    <a:pt x="0" y="0"/>
                  </a:moveTo>
                  <a:lnTo>
                    <a:pt x="500573" y="0"/>
                  </a:lnTo>
                  <a:lnTo>
                    <a:pt x="500573" y="939642"/>
                  </a:lnTo>
                  <a:lnTo>
                    <a:pt x="0" y="939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Freeform 14">
            <a:extLst>
              <a:ext uri="{FF2B5EF4-FFF2-40B4-BE49-F238E27FC236}">
                <a16:creationId xmlns:a16="http://schemas.microsoft.com/office/drawing/2014/main" id="{8FA3B893-193A-FFC9-AFA0-AE841FDCF6C6}"/>
              </a:ext>
            </a:extLst>
          </p:cNvPr>
          <p:cNvSpPr/>
          <p:nvPr/>
        </p:nvSpPr>
        <p:spPr>
          <a:xfrm>
            <a:off x="3483469" y="558480"/>
            <a:ext cx="1755238" cy="331047"/>
          </a:xfrm>
          <a:custGeom>
            <a:avLst/>
            <a:gdLst/>
            <a:ahLst/>
            <a:cxnLst/>
            <a:rect l="l" t="t" r="r" b="b"/>
            <a:pathLst>
              <a:path w="7315200" h="1761776">
                <a:moveTo>
                  <a:pt x="0" y="0"/>
                </a:moveTo>
                <a:lnTo>
                  <a:pt x="7315200" y="0"/>
                </a:lnTo>
                <a:lnTo>
                  <a:pt x="7315200" y="1761776"/>
                </a:lnTo>
                <a:lnTo>
                  <a:pt x="0" y="1761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090EEE1B-F606-59E4-0C09-17DE2BB9887A}"/>
              </a:ext>
            </a:extLst>
          </p:cNvPr>
          <p:cNvSpPr txBox="1"/>
          <p:nvPr/>
        </p:nvSpPr>
        <p:spPr>
          <a:xfrm>
            <a:off x="4460644" y="80233"/>
            <a:ext cx="9176484" cy="51296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  <a:spcBef>
                <a:spcPct val="0"/>
              </a:spcBef>
            </a:pPr>
            <a:r>
              <a:rPr lang="ja-JP" altLang="en-US" sz="36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ーいただいた意見と、担当課の気づきー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CFA6265-4B8E-FC2B-E937-C0D3CE69ADF2}"/>
              </a:ext>
            </a:extLst>
          </p:cNvPr>
          <p:cNvGrpSpPr/>
          <p:nvPr/>
        </p:nvGrpSpPr>
        <p:grpSpPr>
          <a:xfrm>
            <a:off x="9643211" y="706175"/>
            <a:ext cx="1902970" cy="515345"/>
            <a:chOff x="13308113" y="1258832"/>
            <a:chExt cx="1902970" cy="515345"/>
          </a:xfrm>
        </p:grpSpPr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4C96B1FD-CF6B-DBC5-91B4-01D7D5AC30E9}"/>
                </a:ext>
              </a:extLst>
            </p:cNvPr>
            <p:cNvSpPr/>
            <p:nvPr/>
          </p:nvSpPr>
          <p:spPr>
            <a:xfrm>
              <a:off x="13417507" y="1258832"/>
              <a:ext cx="1670093" cy="515345"/>
            </a:xfrm>
            <a:custGeom>
              <a:avLst/>
              <a:gdLst/>
              <a:ahLst/>
              <a:cxnLst/>
              <a:rect l="l" t="t" r="r" b="b"/>
              <a:pathLst>
                <a:path w="755787" h="180474">
                  <a:moveTo>
                    <a:pt x="90237" y="0"/>
                  </a:moveTo>
                  <a:lnTo>
                    <a:pt x="665550" y="0"/>
                  </a:lnTo>
                  <a:cubicBezTo>
                    <a:pt x="689482" y="0"/>
                    <a:pt x="712434" y="9507"/>
                    <a:pt x="729357" y="26430"/>
                  </a:cubicBezTo>
                  <a:cubicBezTo>
                    <a:pt x="746279" y="43352"/>
                    <a:pt x="755787" y="66305"/>
                    <a:pt x="755787" y="90237"/>
                  </a:cubicBezTo>
                  <a:lnTo>
                    <a:pt x="755787" y="90237"/>
                  </a:lnTo>
                  <a:cubicBezTo>
                    <a:pt x="755787" y="140073"/>
                    <a:pt x="715386" y="180474"/>
                    <a:pt x="665550" y="180474"/>
                  </a:cubicBezTo>
                  <a:lnTo>
                    <a:pt x="90237" y="180474"/>
                  </a:lnTo>
                  <a:cubicBezTo>
                    <a:pt x="66305" y="180474"/>
                    <a:pt x="43352" y="170967"/>
                    <a:pt x="26430" y="154044"/>
                  </a:cubicBezTo>
                  <a:cubicBezTo>
                    <a:pt x="9507" y="137121"/>
                    <a:pt x="0" y="114169"/>
                    <a:pt x="0" y="90237"/>
                  </a:cubicBezTo>
                  <a:lnTo>
                    <a:pt x="0" y="90237"/>
                  </a:lnTo>
                  <a:cubicBezTo>
                    <a:pt x="0" y="66305"/>
                    <a:pt x="9507" y="43352"/>
                    <a:pt x="26430" y="26430"/>
                  </a:cubicBezTo>
                  <a:cubicBezTo>
                    <a:pt x="43352" y="9507"/>
                    <a:pt x="66305" y="0"/>
                    <a:pt x="90237" y="0"/>
                  </a:cubicBezTo>
                  <a:close/>
                </a:path>
              </a:pathLst>
            </a:custGeom>
            <a:solidFill>
              <a:srgbClr val="FF9999"/>
            </a:solidFill>
            <a:ln w="95250" cap="rnd">
              <a:solidFill>
                <a:srgbClr val="FF9999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083C52A4-4656-6294-9DD7-98D3A047DD92}"/>
                </a:ext>
              </a:extLst>
            </p:cNvPr>
            <p:cNvSpPr txBox="1"/>
            <p:nvPr/>
          </p:nvSpPr>
          <p:spPr>
            <a:xfrm>
              <a:off x="13308113" y="1258832"/>
              <a:ext cx="1902970" cy="439416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chemeClr val="bg2">
                      <a:lumMod val="10000"/>
                    </a:schemeClr>
                  </a:solidFill>
                  <a:latin typeface="Active Heart 甘い気分"/>
                  <a:ea typeface="Active Heart 甘い気分"/>
                  <a:cs typeface="Active Heart 甘い気分"/>
                  <a:sym typeface="Active Heart 甘い気分"/>
                </a:rPr>
                <a:t>担当課より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81AE43E-2EF4-9E9B-334A-7364FDF010A5}"/>
              </a:ext>
            </a:extLst>
          </p:cNvPr>
          <p:cNvSpPr/>
          <p:nvPr/>
        </p:nvSpPr>
        <p:spPr>
          <a:xfrm>
            <a:off x="9643210" y="2140495"/>
            <a:ext cx="8450188" cy="864222"/>
          </a:xfrm>
          <a:custGeom>
            <a:avLst/>
            <a:gdLst>
              <a:gd name="connsiteX0" fmla="*/ 0 w 8450188"/>
              <a:gd name="connsiteY0" fmla="*/ 0 h 864222"/>
              <a:gd name="connsiteX1" fmla="*/ 565513 w 8450188"/>
              <a:gd name="connsiteY1" fmla="*/ 0 h 864222"/>
              <a:gd name="connsiteX2" fmla="*/ 1215527 w 8450188"/>
              <a:gd name="connsiteY2" fmla="*/ 0 h 864222"/>
              <a:gd name="connsiteX3" fmla="*/ 1696538 w 8450188"/>
              <a:gd name="connsiteY3" fmla="*/ 0 h 864222"/>
              <a:gd name="connsiteX4" fmla="*/ 2262050 w 8450188"/>
              <a:gd name="connsiteY4" fmla="*/ 0 h 864222"/>
              <a:gd name="connsiteX5" fmla="*/ 2996567 w 8450188"/>
              <a:gd name="connsiteY5" fmla="*/ 0 h 864222"/>
              <a:gd name="connsiteX6" fmla="*/ 3393075 w 8450188"/>
              <a:gd name="connsiteY6" fmla="*/ 0 h 864222"/>
              <a:gd name="connsiteX7" fmla="*/ 3958588 w 8450188"/>
              <a:gd name="connsiteY7" fmla="*/ 0 h 864222"/>
              <a:gd name="connsiteX8" fmla="*/ 4355097 w 8450188"/>
              <a:gd name="connsiteY8" fmla="*/ 0 h 864222"/>
              <a:gd name="connsiteX9" fmla="*/ 5005111 w 8450188"/>
              <a:gd name="connsiteY9" fmla="*/ 0 h 864222"/>
              <a:gd name="connsiteX10" fmla="*/ 5486122 w 8450188"/>
              <a:gd name="connsiteY10" fmla="*/ 0 h 864222"/>
              <a:gd name="connsiteX11" fmla="*/ 6220638 w 8450188"/>
              <a:gd name="connsiteY11" fmla="*/ 0 h 864222"/>
              <a:gd name="connsiteX12" fmla="*/ 7039657 w 8450188"/>
              <a:gd name="connsiteY12" fmla="*/ 0 h 864222"/>
              <a:gd name="connsiteX13" fmla="*/ 7436165 w 8450188"/>
              <a:gd name="connsiteY13" fmla="*/ 0 h 864222"/>
              <a:gd name="connsiteX14" fmla="*/ 8450188 w 8450188"/>
              <a:gd name="connsiteY14" fmla="*/ 0 h 864222"/>
              <a:gd name="connsiteX15" fmla="*/ 8450188 w 8450188"/>
              <a:gd name="connsiteY15" fmla="*/ 440753 h 864222"/>
              <a:gd name="connsiteX16" fmla="*/ 8450188 w 8450188"/>
              <a:gd name="connsiteY16" fmla="*/ 864222 h 864222"/>
              <a:gd name="connsiteX17" fmla="*/ 7969177 w 8450188"/>
              <a:gd name="connsiteY17" fmla="*/ 864222 h 864222"/>
              <a:gd name="connsiteX18" fmla="*/ 7403665 w 8450188"/>
              <a:gd name="connsiteY18" fmla="*/ 864222 h 864222"/>
              <a:gd name="connsiteX19" fmla="*/ 6584646 w 8450188"/>
              <a:gd name="connsiteY19" fmla="*/ 864222 h 864222"/>
              <a:gd name="connsiteX20" fmla="*/ 5765628 w 8450188"/>
              <a:gd name="connsiteY20" fmla="*/ 864222 h 864222"/>
              <a:gd name="connsiteX21" fmla="*/ 5284618 w 8450188"/>
              <a:gd name="connsiteY21" fmla="*/ 864222 h 864222"/>
              <a:gd name="connsiteX22" fmla="*/ 4550101 w 8450188"/>
              <a:gd name="connsiteY22" fmla="*/ 864222 h 864222"/>
              <a:gd name="connsiteX23" fmla="*/ 4069091 w 8450188"/>
              <a:gd name="connsiteY23" fmla="*/ 864222 h 864222"/>
              <a:gd name="connsiteX24" fmla="*/ 3672582 w 8450188"/>
              <a:gd name="connsiteY24" fmla="*/ 864222 h 864222"/>
              <a:gd name="connsiteX25" fmla="*/ 3191571 w 8450188"/>
              <a:gd name="connsiteY25" fmla="*/ 864222 h 864222"/>
              <a:gd name="connsiteX26" fmla="*/ 2710560 w 8450188"/>
              <a:gd name="connsiteY26" fmla="*/ 864222 h 864222"/>
              <a:gd name="connsiteX27" fmla="*/ 2314051 w 8450188"/>
              <a:gd name="connsiteY27" fmla="*/ 864222 h 864222"/>
              <a:gd name="connsiteX28" fmla="*/ 1748539 w 8450188"/>
              <a:gd name="connsiteY28" fmla="*/ 864222 h 864222"/>
              <a:gd name="connsiteX29" fmla="*/ 1183026 w 8450188"/>
              <a:gd name="connsiteY29" fmla="*/ 864222 h 864222"/>
              <a:gd name="connsiteX30" fmla="*/ 702016 w 8450188"/>
              <a:gd name="connsiteY30" fmla="*/ 864222 h 864222"/>
              <a:gd name="connsiteX31" fmla="*/ 0 w 8450188"/>
              <a:gd name="connsiteY31" fmla="*/ 864222 h 864222"/>
              <a:gd name="connsiteX32" fmla="*/ 0 w 8450188"/>
              <a:gd name="connsiteY32" fmla="*/ 432111 h 864222"/>
              <a:gd name="connsiteX33" fmla="*/ 0 w 8450188"/>
              <a:gd name="connsiteY33" fmla="*/ 0 h 86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450188" h="864222" fill="none" extrusionOk="0">
                <a:moveTo>
                  <a:pt x="0" y="0"/>
                </a:moveTo>
                <a:cubicBezTo>
                  <a:pt x="119568" y="4902"/>
                  <a:pt x="362264" y="-5025"/>
                  <a:pt x="565513" y="0"/>
                </a:cubicBezTo>
                <a:cubicBezTo>
                  <a:pt x="768762" y="5025"/>
                  <a:pt x="997508" y="-16551"/>
                  <a:pt x="1215527" y="0"/>
                </a:cubicBezTo>
                <a:cubicBezTo>
                  <a:pt x="1433546" y="16551"/>
                  <a:pt x="1564768" y="-663"/>
                  <a:pt x="1696538" y="0"/>
                </a:cubicBezTo>
                <a:cubicBezTo>
                  <a:pt x="1828308" y="663"/>
                  <a:pt x="2073752" y="-7636"/>
                  <a:pt x="2262050" y="0"/>
                </a:cubicBezTo>
                <a:cubicBezTo>
                  <a:pt x="2450348" y="7636"/>
                  <a:pt x="2671659" y="2239"/>
                  <a:pt x="2996567" y="0"/>
                </a:cubicBezTo>
                <a:cubicBezTo>
                  <a:pt x="3321475" y="-2239"/>
                  <a:pt x="3223132" y="-3289"/>
                  <a:pt x="3393075" y="0"/>
                </a:cubicBezTo>
                <a:cubicBezTo>
                  <a:pt x="3563018" y="3289"/>
                  <a:pt x="3844573" y="23291"/>
                  <a:pt x="3958588" y="0"/>
                </a:cubicBezTo>
                <a:cubicBezTo>
                  <a:pt x="4072603" y="-23291"/>
                  <a:pt x="4247755" y="9628"/>
                  <a:pt x="4355097" y="0"/>
                </a:cubicBezTo>
                <a:cubicBezTo>
                  <a:pt x="4462439" y="-9628"/>
                  <a:pt x="4724275" y="-2630"/>
                  <a:pt x="5005111" y="0"/>
                </a:cubicBezTo>
                <a:cubicBezTo>
                  <a:pt x="5285947" y="2630"/>
                  <a:pt x="5340676" y="14255"/>
                  <a:pt x="5486122" y="0"/>
                </a:cubicBezTo>
                <a:cubicBezTo>
                  <a:pt x="5631568" y="-14255"/>
                  <a:pt x="5947740" y="3497"/>
                  <a:pt x="6220638" y="0"/>
                </a:cubicBezTo>
                <a:cubicBezTo>
                  <a:pt x="6493536" y="-3497"/>
                  <a:pt x="6712778" y="33433"/>
                  <a:pt x="7039657" y="0"/>
                </a:cubicBezTo>
                <a:cubicBezTo>
                  <a:pt x="7366536" y="-33433"/>
                  <a:pt x="7311017" y="-8534"/>
                  <a:pt x="7436165" y="0"/>
                </a:cubicBezTo>
                <a:cubicBezTo>
                  <a:pt x="7561313" y="8534"/>
                  <a:pt x="8086272" y="301"/>
                  <a:pt x="8450188" y="0"/>
                </a:cubicBezTo>
                <a:cubicBezTo>
                  <a:pt x="8457984" y="179143"/>
                  <a:pt x="8437809" y="262648"/>
                  <a:pt x="8450188" y="440753"/>
                </a:cubicBezTo>
                <a:cubicBezTo>
                  <a:pt x="8462567" y="618858"/>
                  <a:pt x="8454174" y="733250"/>
                  <a:pt x="8450188" y="864222"/>
                </a:cubicBezTo>
                <a:cubicBezTo>
                  <a:pt x="8346829" y="883015"/>
                  <a:pt x="8085386" y="879820"/>
                  <a:pt x="7969177" y="864222"/>
                </a:cubicBezTo>
                <a:cubicBezTo>
                  <a:pt x="7852968" y="848624"/>
                  <a:pt x="7591228" y="847025"/>
                  <a:pt x="7403665" y="864222"/>
                </a:cubicBezTo>
                <a:cubicBezTo>
                  <a:pt x="7216102" y="881419"/>
                  <a:pt x="6881337" y="871676"/>
                  <a:pt x="6584646" y="864222"/>
                </a:cubicBezTo>
                <a:cubicBezTo>
                  <a:pt x="6287955" y="856768"/>
                  <a:pt x="5952762" y="856970"/>
                  <a:pt x="5765628" y="864222"/>
                </a:cubicBezTo>
                <a:cubicBezTo>
                  <a:pt x="5578494" y="871474"/>
                  <a:pt x="5506262" y="862097"/>
                  <a:pt x="5284618" y="864222"/>
                </a:cubicBezTo>
                <a:cubicBezTo>
                  <a:pt x="5062974" y="866348"/>
                  <a:pt x="4822711" y="832084"/>
                  <a:pt x="4550101" y="864222"/>
                </a:cubicBezTo>
                <a:cubicBezTo>
                  <a:pt x="4277491" y="896360"/>
                  <a:pt x="4294717" y="845799"/>
                  <a:pt x="4069091" y="864222"/>
                </a:cubicBezTo>
                <a:cubicBezTo>
                  <a:pt x="3843465" y="882646"/>
                  <a:pt x="3766086" y="846837"/>
                  <a:pt x="3672582" y="864222"/>
                </a:cubicBezTo>
                <a:cubicBezTo>
                  <a:pt x="3579078" y="881607"/>
                  <a:pt x="3307190" y="876698"/>
                  <a:pt x="3191571" y="864222"/>
                </a:cubicBezTo>
                <a:cubicBezTo>
                  <a:pt x="3075952" y="851746"/>
                  <a:pt x="2824236" y="852870"/>
                  <a:pt x="2710560" y="864222"/>
                </a:cubicBezTo>
                <a:cubicBezTo>
                  <a:pt x="2596884" y="875574"/>
                  <a:pt x="2500013" y="847852"/>
                  <a:pt x="2314051" y="864222"/>
                </a:cubicBezTo>
                <a:cubicBezTo>
                  <a:pt x="2128089" y="880592"/>
                  <a:pt x="1975901" y="851140"/>
                  <a:pt x="1748539" y="864222"/>
                </a:cubicBezTo>
                <a:cubicBezTo>
                  <a:pt x="1521177" y="877304"/>
                  <a:pt x="1424814" y="848285"/>
                  <a:pt x="1183026" y="864222"/>
                </a:cubicBezTo>
                <a:cubicBezTo>
                  <a:pt x="941238" y="880159"/>
                  <a:pt x="878918" y="874015"/>
                  <a:pt x="702016" y="864222"/>
                </a:cubicBezTo>
                <a:cubicBezTo>
                  <a:pt x="525114" y="854430"/>
                  <a:pt x="158634" y="852029"/>
                  <a:pt x="0" y="864222"/>
                </a:cubicBezTo>
                <a:cubicBezTo>
                  <a:pt x="15980" y="689394"/>
                  <a:pt x="15333" y="644517"/>
                  <a:pt x="0" y="432111"/>
                </a:cubicBezTo>
                <a:cubicBezTo>
                  <a:pt x="-15333" y="219705"/>
                  <a:pt x="13199" y="162141"/>
                  <a:pt x="0" y="0"/>
                </a:cubicBezTo>
                <a:close/>
              </a:path>
              <a:path w="8450188" h="864222" stroke="0" extrusionOk="0">
                <a:moveTo>
                  <a:pt x="0" y="0"/>
                </a:moveTo>
                <a:cubicBezTo>
                  <a:pt x="306796" y="-975"/>
                  <a:pt x="478955" y="-30393"/>
                  <a:pt x="650014" y="0"/>
                </a:cubicBezTo>
                <a:cubicBezTo>
                  <a:pt x="821073" y="30393"/>
                  <a:pt x="1091889" y="-8191"/>
                  <a:pt x="1300029" y="0"/>
                </a:cubicBezTo>
                <a:cubicBezTo>
                  <a:pt x="1508169" y="8191"/>
                  <a:pt x="1887617" y="11388"/>
                  <a:pt x="2034545" y="0"/>
                </a:cubicBezTo>
                <a:cubicBezTo>
                  <a:pt x="2181473" y="-11388"/>
                  <a:pt x="2402810" y="28053"/>
                  <a:pt x="2769062" y="0"/>
                </a:cubicBezTo>
                <a:cubicBezTo>
                  <a:pt x="3135314" y="-28053"/>
                  <a:pt x="3175764" y="-14205"/>
                  <a:pt x="3419076" y="0"/>
                </a:cubicBezTo>
                <a:cubicBezTo>
                  <a:pt x="3662388" y="14205"/>
                  <a:pt x="3722105" y="6680"/>
                  <a:pt x="3984589" y="0"/>
                </a:cubicBezTo>
                <a:cubicBezTo>
                  <a:pt x="4247073" y="-6680"/>
                  <a:pt x="4236370" y="19674"/>
                  <a:pt x="4381097" y="0"/>
                </a:cubicBezTo>
                <a:cubicBezTo>
                  <a:pt x="4525824" y="-19674"/>
                  <a:pt x="4748912" y="23559"/>
                  <a:pt x="5115614" y="0"/>
                </a:cubicBezTo>
                <a:cubicBezTo>
                  <a:pt x="5482316" y="-23559"/>
                  <a:pt x="5379726" y="9608"/>
                  <a:pt x="5512123" y="0"/>
                </a:cubicBezTo>
                <a:cubicBezTo>
                  <a:pt x="5644520" y="-9608"/>
                  <a:pt x="6002744" y="20451"/>
                  <a:pt x="6331141" y="0"/>
                </a:cubicBezTo>
                <a:cubicBezTo>
                  <a:pt x="6659538" y="-20451"/>
                  <a:pt x="6819441" y="-6721"/>
                  <a:pt x="6981155" y="0"/>
                </a:cubicBezTo>
                <a:cubicBezTo>
                  <a:pt x="7142869" y="6721"/>
                  <a:pt x="7370438" y="-17193"/>
                  <a:pt x="7715672" y="0"/>
                </a:cubicBezTo>
                <a:cubicBezTo>
                  <a:pt x="8060906" y="17193"/>
                  <a:pt x="8188851" y="21399"/>
                  <a:pt x="8450188" y="0"/>
                </a:cubicBezTo>
                <a:cubicBezTo>
                  <a:pt x="8460757" y="105858"/>
                  <a:pt x="8448620" y="288349"/>
                  <a:pt x="8450188" y="432111"/>
                </a:cubicBezTo>
                <a:cubicBezTo>
                  <a:pt x="8451756" y="575873"/>
                  <a:pt x="8470748" y="693375"/>
                  <a:pt x="8450188" y="864222"/>
                </a:cubicBezTo>
                <a:cubicBezTo>
                  <a:pt x="8291424" y="843211"/>
                  <a:pt x="8019869" y="837917"/>
                  <a:pt x="7715672" y="864222"/>
                </a:cubicBezTo>
                <a:cubicBezTo>
                  <a:pt x="7411475" y="890527"/>
                  <a:pt x="7291153" y="872221"/>
                  <a:pt x="6981155" y="864222"/>
                </a:cubicBezTo>
                <a:cubicBezTo>
                  <a:pt x="6671157" y="856223"/>
                  <a:pt x="6659534" y="874022"/>
                  <a:pt x="6415643" y="864222"/>
                </a:cubicBezTo>
                <a:cubicBezTo>
                  <a:pt x="6171752" y="854422"/>
                  <a:pt x="6071115" y="852372"/>
                  <a:pt x="5850130" y="864222"/>
                </a:cubicBezTo>
                <a:cubicBezTo>
                  <a:pt x="5629145" y="876072"/>
                  <a:pt x="5342133" y="864320"/>
                  <a:pt x="5200116" y="864222"/>
                </a:cubicBezTo>
                <a:cubicBezTo>
                  <a:pt x="5058099" y="864124"/>
                  <a:pt x="4962066" y="850211"/>
                  <a:pt x="4803607" y="864222"/>
                </a:cubicBezTo>
                <a:cubicBezTo>
                  <a:pt x="4645148" y="878233"/>
                  <a:pt x="4387129" y="862390"/>
                  <a:pt x="4069091" y="864222"/>
                </a:cubicBezTo>
                <a:cubicBezTo>
                  <a:pt x="3751053" y="866054"/>
                  <a:pt x="3527106" y="853057"/>
                  <a:pt x="3334574" y="864222"/>
                </a:cubicBezTo>
                <a:cubicBezTo>
                  <a:pt x="3142042" y="875387"/>
                  <a:pt x="2915709" y="857331"/>
                  <a:pt x="2600058" y="864222"/>
                </a:cubicBezTo>
                <a:cubicBezTo>
                  <a:pt x="2284407" y="871113"/>
                  <a:pt x="2199908" y="892260"/>
                  <a:pt x="2034545" y="864222"/>
                </a:cubicBezTo>
                <a:cubicBezTo>
                  <a:pt x="1869182" y="836184"/>
                  <a:pt x="1669122" y="854224"/>
                  <a:pt x="1469033" y="864222"/>
                </a:cubicBezTo>
                <a:cubicBezTo>
                  <a:pt x="1268944" y="874220"/>
                  <a:pt x="903842" y="903757"/>
                  <a:pt x="650014" y="864222"/>
                </a:cubicBezTo>
                <a:cubicBezTo>
                  <a:pt x="396186" y="824687"/>
                  <a:pt x="171567" y="893721"/>
                  <a:pt x="0" y="864222"/>
                </a:cubicBezTo>
                <a:cubicBezTo>
                  <a:pt x="14999" y="655848"/>
                  <a:pt x="2774" y="570291"/>
                  <a:pt x="0" y="432111"/>
                </a:cubicBezTo>
                <a:cubicBezTo>
                  <a:pt x="-2774" y="293931"/>
                  <a:pt x="-21148" y="153336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9999"/>
            </a:solidFill>
            <a:extLst>
              <a:ext uri="{C807C97D-BFC1-408E-A445-0C87EB9F89A2}">
                <ask:lineSketchStyleProps xmlns:ask="http://schemas.microsoft.com/office/drawing/2018/sketchyshapes" sd="28178316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　負担を軽減するためのもの</a:t>
            </a:r>
            <a:endParaRPr lang="en-US" altLang="ja-JP" sz="2400" b="1" dirty="0">
              <a:solidFill>
                <a:srgbClr val="EEECE1">
                  <a:lumMod val="10000"/>
                </a:srgb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000" b="1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（</a:t>
            </a:r>
            <a:r>
              <a:rPr lang="ja-JP" altLang="en-US" sz="2000" b="1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ヤングケアラーが行うケアや家事を第三者に代わってもらうもの）</a:t>
            </a:r>
            <a:endParaRPr kumimoji="1" lang="ja-JP" altLang="en-US" sz="2000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7F14474-275A-CCD2-6E3A-14B09C387ED2}"/>
              </a:ext>
            </a:extLst>
          </p:cNvPr>
          <p:cNvSpPr/>
          <p:nvPr/>
        </p:nvSpPr>
        <p:spPr>
          <a:xfrm>
            <a:off x="9643210" y="3125003"/>
            <a:ext cx="8450188" cy="864223"/>
          </a:xfrm>
          <a:custGeom>
            <a:avLst/>
            <a:gdLst>
              <a:gd name="connsiteX0" fmla="*/ 0 w 8450188"/>
              <a:gd name="connsiteY0" fmla="*/ 0 h 864223"/>
              <a:gd name="connsiteX1" fmla="*/ 565513 w 8450188"/>
              <a:gd name="connsiteY1" fmla="*/ 0 h 864223"/>
              <a:gd name="connsiteX2" fmla="*/ 1215527 w 8450188"/>
              <a:gd name="connsiteY2" fmla="*/ 0 h 864223"/>
              <a:gd name="connsiteX3" fmla="*/ 1696538 w 8450188"/>
              <a:gd name="connsiteY3" fmla="*/ 0 h 864223"/>
              <a:gd name="connsiteX4" fmla="*/ 2262050 w 8450188"/>
              <a:gd name="connsiteY4" fmla="*/ 0 h 864223"/>
              <a:gd name="connsiteX5" fmla="*/ 2996567 w 8450188"/>
              <a:gd name="connsiteY5" fmla="*/ 0 h 864223"/>
              <a:gd name="connsiteX6" fmla="*/ 3393075 w 8450188"/>
              <a:gd name="connsiteY6" fmla="*/ 0 h 864223"/>
              <a:gd name="connsiteX7" fmla="*/ 3958588 w 8450188"/>
              <a:gd name="connsiteY7" fmla="*/ 0 h 864223"/>
              <a:gd name="connsiteX8" fmla="*/ 4355097 w 8450188"/>
              <a:gd name="connsiteY8" fmla="*/ 0 h 864223"/>
              <a:gd name="connsiteX9" fmla="*/ 5005111 w 8450188"/>
              <a:gd name="connsiteY9" fmla="*/ 0 h 864223"/>
              <a:gd name="connsiteX10" fmla="*/ 5486122 w 8450188"/>
              <a:gd name="connsiteY10" fmla="*/ 0 h 864223"/>
              <a:gd name="connsiteX11" fmla="*/ 6220638 w 8450188"/>
              <a:gd name="connsiteY11" fmla="*/ 0 h 864223"/>
              <a:gd name="connsiteX12" fmla="*/ 7039657 w 8450188"/>
              <a:gd name="connsiteY12" fmla="*/ 0 h 864223"/>
              <a:gd name="connsiteX13" fmla="*/ 7436165 w 8450188"/>
              <a:gd name="connsiteY13" fmla="*/ 0 h 864223"/>
              <a:gd name="connsiteX14" fmla="*/ 8450188 w 8450188"/>
              <a:gd name="connsiteY14" fmla="*/ 0 h 864223"/>
              <a:gd name="connsiteX15" fmla="*/ 8450188 w 8450188"/>
              <a:gd name="connsiteY15" fmla="*/ 440754 h 864223"/>
              <a:gd name="connsiteX16" fmla="*/ 8450188 w 8450188"/>
              <a:gd name="connsiteY16" fmla="*/ 864223 h 864223"/>
              <a:gd name="connsiteX17" fmla="*/ 7969177 w 8450188"/>
              <a:gd name="connsiteY17" fmla="*/ 864223 h 864223"/>
              <a:gd name="connsiteX18" fmla="*/ 7403665 w 8450188"/>
              <a:gd name="connsiteY18" fmla="*/ 864223 h 864223"/>
              <a:gd name="connsiteX19" fmla="*/ 6584646 w 8450188"/>
              <a:gd name="connsiteY19" fmla="*/ 864223 h 864223"/>
              <a:gd name="connsiteX20" fmla="*/ 5765628 w 8450188"/>
              <a:gd name="connsiteY20" fmla="*/ 864223 h 864223"/>
              <a:gd name="connsiteX21" fmla="*/ 5284618 w 8450188"/>
              <a:gd name="connsiteY21" fmla="*/ 864223 h 864223"/>
              <a:gd name="connsiteX22" fmla="*/ 4550101 w 8450188"/>
              <a:gd name="connsiteY22" fmla="*/ 864223 h 864223"/>
              <a:gd name="connsiteX23" fmla="*/ 4069091 w 8450188"/>
              <a:gd name="connsiteY23" fmla="*/ 864223 h 864223"/>
              <a:gd name="connsiteX24" fmla="*/ 3672582 w 8450188"/>
              <a:gd name="connsiteY24" fmla="*/ 864223 h 864223"/>
              <a:gd name="connsiteX25" fmla="*/ 3191571 w 8450188"/>
              <a:gd name="connsiteY25" fmla="*/ 864223 h 864223"/>
              <a:gd name="connsiteX26" fmla="*/ 2710560 w 8450188"/>
              <a:gd name="connsiteY26" fmla="*/ 864223 h 864223"/>
              <a:gd name="connsiteX27" fmla="*/ 2314051 w 8450188"/>
              <a:gd name="connsiteY27" fmla="*/ 864223 h 864223"/>
              <a:gd name="connsiteX28" fmla="*/ 1748539 w 8450188"/>
              <a:gd name="connsiteY28" fmla="*/ 864223 h 864223"/>
              <a:gd name="connsiteX29" fmla="*/ 1183026 w 8450188"/>
              <a:gd name="connsiteY29" fmla="*/ 864223 h 864223"/>
              <a:gd name="connsiteX30" fmla="*/ 702016 w 8450188"/>
              <a:gd name="connsiteY30" fmla="*/ 864223 h 864223"/>
              <a:gd name="connsiteX31" fmla="*/ 0 w 8450188"/>
              <a:gd name="connsiteY31" fmla="*/ 864223 h 864223"/>
              <a:gd name="connsiteX32" fmla="*/ 0 w 8450188"/>
              <a:gd name="connsiteY32" fmla="*/ 432112 h 864223"/>
              <a:gd name="connsiteX33" fmla="*/ 0 w 8450188"/>
              <a:gd name="connsiteY33" fmla="*/ 0 h 86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450188" h="864223" fill="none" extrusionOk="0">
                <a:moveTo>
                  <a:pt x="0" y="0"/>
                </a:moveTo>
                <a:cubicBezTo>
                  <a:pt x="119568" y="4902"/>
                  <a:pt x="362264" y="-5025"/>
                  <a:pt x="565513" y="0"/>
                </a:cubicBezTo>
                <a:cubicBezTo>
                  <a:pt x="768762" y="5025"/>
                  <a:pt x="997508" y="-16551"/>
                  <a:pt x="1215527" y="0"/>
                </a:cubicBezTo>
                <a:cubicBezTo>
                  <a:pt x="1433546" y="16551"/>
                  <a:pt x="1564768" y="-663"/>
                  <a:pt x="1696538" y="0"/>
                </a:cubicBezTo>
                <a:cubicBezTo>
                  <a:pt x="1828308" y="663"/>
                  <a:pt x="2073752" y="-7636"/>
                  <a:pt x="2262050" y="0"/>
                </a:cubicBezTo>
                <a:cubicBezTo>
                  <a:pt x="2450348" y="7636"/>
                  <a:pt x="2671659" y="2239"/>
                  <a:pt x="2996567" y="0"/>
                </a:cubicBezTo>
                <a:cubicBezTo>
                  <a:pt x="3321475" y="-2239"/>
                  <a:pt x="3223132" y="-3289"/>
                  <a:pt x="3393075" y="0"/>
                </a:cubicBezTo>
                <a:cubicBezTo>
                  <a:pt x="3563018" y="3289"/>
                  <a:pt x="3844573" y="23291"/>
                  <a:pt x="3958588" y="0"/>
                </a:cubicBezTo>
                <a:cubicBezTo>
                  <a:pt x="4072603" y="-23291"/>
                  <a:pt x="4247755" y="9628"/>
                  <a:pt x="4355097" y="0"/>
                </a:cubicBezTo>
                <a:cubicBezTo>
                  <a:pt x="4462439" y="-9628"/>
                  <a:pt x="4724275" y="-2630"/>
                  <a:pt x="5005111" y="0"/>
                </a:cubicBezTo>
                <a:cubicBezTo>
                  <a:pt x="5285947" y="2630"/>
                  <a:pt x="5340676" y="14255"/>
                  <a:pt x="5486122" y="0"/>
                </a:cubicBezTo>
                <a:cubicBezTo>
                  <a:pt x="5631568" y="-14255"/>
                  <a:pt x="5947740" y="3497"/>
                  <a:pt x="6220638" y="0"/>
                </a:cubicBezTo>
                <a:cubicBezTo>
                  <a:pt x="6493536" y="-3497"/>
                  <a:pt x="6712778" y="33433"/>
                  <a:pt x="7039657" y="0"/>
                </a:cubicBezTo>
                <a:cubicBezTo>
                  <a:pt x="7366536" y="-33433"/>
                  <a:pt x="7311017" y="-8534"/>
                  <a:pt x="7436165" y="0"/>
                </a:cubicBezTo>
                <a:cubicBezTo>
                  <a:pt x="7561313" y="8534"/>
                  <a:pt x="8086272" y="301"/>
                  <a:pt x="8450188" y="0"/>
                </a:cubicBezTo>
                <a:cubicBezTo>
                  <a:pt x="8461985" y="175659"/>
                  <a:pt x="8438914" y="262488"/>
                  <a:pt x="8450188" y="440754"/>
                </a:cubicBezTo>
                <a:cubicBezTo>
                  <a:pt x="8461462" y="619020"/>
                  <a:pt x="8454174" y="733251"/>
                  <a:pt x="8450188" y="864223"/>
                </a:cubicBezTo>
                <a:cubicBezTo>
                  <a:pt x="8346829" y="883016"/>
                  <a:pt x="8085386" y="879821"/>
                  <a:pt x="7969177" y="864223"/>
                </a:cubicBezTo>
                <a:cubicBezTo>
                  <a:pt x="7852968" y="848625"/>
                  <a:pt x="7591228" y="847026"/>
                  <a:pt x="7403665" y="864223"/>
                </a:cubicBezTo>
                <a:cubicBezTo>
                  <a:pt x="7216102" y="881420"/>
                  <a:pt x="6881337" y="871677"/>
                  <a:pt x="6584646" y="864223"/>
                </a:cubicBezTo>
                <a:cubicBezTo>
                  <a:pt x="6287955" y="856769"/>
                  <a:pt x="5952762" y="856971"/>
                  <a:pt x="5765628" y="864223"/>
                </a:cubicBezTo>
                <a:cubicBezTo>
                  <a:pt x="5578494" y="871475"/>
                  <a:pt x="5506262" y="862098"/>
                  <a:pt x="5284618" y="864223"/>
                </a:cubicBezTo>
                <a:cubicBezTo>
                  <a:pt x="5062974" y="866349"/>
                  <a:pt x="4822711" y="832085"/>
                  <a:pt x="4550101" y="864223"/>
                </a:cubicBezTo>
                <a:cubicBezTo>
                  <a:pt x="4277491" y="896361"/>
                  <a:pt x="4294717" y="845800"/>
                  <a:pt x="4069091" y="864223"/>
                </a:cubicBezTo>
                <a:cubicBezTo>
                  <a:pt x="3843465" y="882647"/>
                  <a:pt x="3766086" y="846838"/>
                  <a:pt x="3672582" y="864223"/>
                </a:cubicBezTo>
                <a:cubicBezTo>
                  <a:pt x="3579078" y="881608"/>
                  <a:pt x="3307190" y="876699"/>
                  <a:pt x="3191571" y="864223"/>
                </a:cubicBezTo>
                <a:cubicBezTo>
                  <a:pt x="3075952" y="851747"/>
                  <a:pt x="2824236" y="852871"/>
                  <a:pt x="2710560" y="864223"/>
                </a:cubicBezTo>
                <a:cubicBezTo>
                  <a:pt x="2596884" y="875575"/>
                  <a:pt x="2500013" y="847853"/>
                  <a:pt x="2314051" y="864223"/>
                </a:cubicBezTo>
                <a:cubicBezTo>
                  <a:pt x="2128089" y="880593"/>
                  <a:pt x="1975901" y="851141"/>
                  <a:pt x="1748539" y="864223"/>
                </a:cubicBezTo>
                <a:cubicBezTo>
                  <a:pt x="1521177" y="877305"/>
                  <a:pt x="1424814" y="848286"/>
                  <a:pt x="1183026" y="864223"/>
                </a:cubicBezTo>
                <a:cubicBezTo>
                  <a:pt x="941238" y="880160"/>
                  <a:pt x="878918" y="874016"/>
                  <a:pt x="702016" y="864223"/>
                </a:cubicBezTo>
                <a:cubicBezTo>
                  <a:pt x="525114" y="854431"/>
                  <a:pt x="158634" y="852030"/>
                  <a:pt x="0" y="864223"/>
                </a:cubicBezTo>
                <a:cubicBezTo>
                  <a:pt x="15980" y="689395"/>
                  <a:pt x="15333" y="644518"/>
                  <a:pt x="0" y="432112"/>
                </a:cubicBezTo>
                <a:cubicBezTo>
                  <a:pt x="-15333" y="219706"/>
                  <a:pt x="13012" y="164711"/>
                  <a:pt x="0" y="0"/>
                </a:cubicBezTo>
                <a:close/>
              </a:path>
              <a:path w="8450188" h="864223" stroke="0" extrusionOk="0">
                <a:moveTo>
                  <a:pt x="0" y="0"/>
                </a:moveTo>
                <a:cubicBezTo>
                  <a:pt x="306796" y="-975"/>
                  <a:pt x="478955" y="-30393"/>
                  <a:pt x="650014" y="0"/>
                </a:cubicBezTo>
                <a:cubicBezTo>
                  <a:pt x="821073" y="30393"/>
                  <a:pt x="1091889" y="-8191"/>
                  <a:pt x="1300029" y="0"/>
                </a:cubicBezTo>
                <a:cubicBezTo>
                  <a:pt x="1508169" y="8191"/>
                  <a:pt x="1887617" y="11388"/>
                  <a:pt x="2034545" y="0"/>
                </a:cubicBezTo>
                <a:cubicBezTo>
                  <a:pt x="2181473" y="-11388"/>
                  <a:pt x="2402810" y="28053"/>
                  <a:pt x="2769062" y="0"/>
                </a:cubicBezTo>
                <a:cubicBezTo>
                  <a:pt x="3135314" y="-28053"/>
                  <a:pt x="3175764" y="-14205"/>
                  <a:pt x="3419076" y="0"/>
                </a:cubicBezTo>
                <a:cubicBezTo>
                  <a:pt x="3662388" y="14205"/>
                  <a:pt x="3722105" y="6680"/>
                  <a:pt x="3984589" y="0"/>
                </a:cubicBezTo>
                <a:cubicBezTo>
                  <a:pt x="4247073" y="-6680"/>
                  <a:pt x="4236370" y="19674"/>
                  <a:pt x="4381097" y="0"/>
                </a:cubicBezTo>
                <a:cubicBezTo>
                  <a:pt x="4525824" y="-19674"/>
                  <a:pt x="4748912" y="23559"/>
                  <a:pt x="5115614" y="0"/>
                </a:cubicBezTo>
                <a:cubicBezTo>
                  <a:pt x="5482316" y="-23559"/>
                  <a:pt x="5379726" y="9608"/>
                  <a:pt x="5512123" y="0"/>
                </a:cubicBezTo>
                <a:cubicBezTo>
                  <a:pt x="5644520" y="-9608"/>
                  <a:pt x="6002744" y="20451"/>
                  <a:pt x="6331141" y="0"/>
                </a:cubicBezTo>
                <a:cubicBezTo>
                  <a:pt x="6659538" y="-20451"/>
                  <a:pt x="6819441" y="-6721"/>
                  <a:pt x="6981155" y="0"/>
                </a:cubicBezTo>
                <a:cubicBezTo>
                  <a:pt x="7142869" y="6721"/>
                  <a:pt x="7370438" y="-17193"/>
                  <a:pt x="7715672" y="0"/>
                </a:cubicBezTo>
                <a:cubicBezTo>
                  <a:pt x="8060906" y="17193"/>
                  <a:pt x="8188851" y="21399"/>
                  <a:pt x="8450188" y="0"/>
                </a:cubicBezTo>
                <a:cubicBezTo>
                  <a:pt x="8461288" y="101273"/>
                  <a:pt x="8458438" y="282515"/>
                  <a:pt x="8450188" y="432112"/>
                </a:cubicBezTo>
                <a:cubicBezTo>
                  <a:pt x="8441938" y="581709"/>
                  <a:pt x="8470748" y="693376"/>
                  <a:pt x="8450188" y="864223"/>
                </a:cubicBezTo>
                <a:cubicBezTo>
                  <a:pt x="8291424" y="843212"/>
                  <a:pt x="8019869" y="837918"/>
                  <a:pt x="7715672" y="864223"/>
                </a:cubicBezTo>
                <a:cubicBezTo>
                  <a:pt x="7411475" y="890528"/>
                  <a:pt x="7291153" y="872222"/>
                  <a:pt x="6981155" y="864223"/>
                </a:cubicBezTo>
                <a:cubicBezTo>
                  <a:pt x="6671157" y="856224"/>
                  <a:pt x="6659534" y="874023"/>
                  <a:pt x="6415643" y="864223"/>
                </a:cubicBezTo>
                <a:cubicBezTo>
                  <a:pt x="6171752" y="854423"/>
                  <a:pt x="6071115" y="852373"/>
                  <a:pt x="5850130" y="864223"/>
                </a:cubicBezTo>
                <a:cubicBezTo>
                  <a:pt x="5629145" y="876073"/>
                  <a:pt x="5342133" y="864321"/>
                  <a:pt x="5200116" y="864223"/>
                </a:cubicBezTo>
                <a:cubicBezTo>
                  <a:pt x="5058099" y="864125"/>
                  <a:pt x="4962066" y="850212"/>
                  <a:pt x="4803607" y="864223"/>
                </a:cubicBezTo>
                <a:cubicBezTo>
                  <a:pt x="4645148" y="878234"/>
                  <a:pt x="4387129" y="862391"/>
                  <a:pt x="4069091" y="864223"/>
                </a:cubicBezTo>
                <a:cubicBezTo>
                  <a:pt x="3751053" y="866055"/>
                  <a:pt x="3527106" y="853058"/>
                  <a:pt x="3334574" y="864223"/>
                </a:cubicBezTo>
                <a:cubicBezTo>
                  <a:pt x="3142042" y="875388"/>
                  <a:pt x="2915709" y="857332"/>
                  <a:pt x="2600058" y="864223"/>
                </a:cubicBezTo>
                <a:cubicBezTo>
                  <a:pt x="2284407" y="871114"/>
                  <a:pt x="2199908" y="892261"/>
                  <a:pt x="2034545" y="864223"/>
                </a:cubicBezTo>
                <a:cubicBezTo>
                  <a:pt x="1869182" y="836185"/>
                  <a:pt x="1669122" y="854225"/>
                  <a:pt x="1469033" y="864223"/>
                </a:cubicBezTo>
                <a:cubicBezTo>
                  <a:pt x="1268944" y="874221"/>
                  <a:pt x="903842" y="903758"/>
                  <a:pt x="650014" y="864223"/>
                </a:cubicBezTo>
                <a:cubicBezTo>
                  <a:pt x="396186" y="824688"/>
                  <a:pt x="171567" y="893722"/>
                  <a:pt x="0" y="864223"/>
                </a:cubicBezTo>
                <a:cubicBezTo>
                  <a:pt x="14999" y="655849"/>
                  <a:pt x="2774" y="570292"/>
                  <a:pt x="0" y="432112"/>
                </a:cubicBezTo>
                <a:cubicBezTo>
                  <a:pt x="-2774" y="293932"/>
                  <a:pt x="18591" y="15615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9999"/>
            </a:solidFill>
            <a:extLst>
              <a:ext uri="{C807C97D-BFC1-408E-A445-0C87EB9F89A2}">
                <ask:lineSketchStyleProps xmlns:ask="http://schemas.microsoft.com/office/drawing/2018/sketchyshapes" sd="28178316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　ヤングケアラー自身に「気づき」を与える機会をつくるもの</a:t>
            </a:r>
            <a:endParaRPr lang="en-US" altLang="ja-JP" sz="2400" b="1" dirty="0">
              <a:solidFill>
                <a:srgbClr val="EEECE1">
                  <a:lumMod val="10000"/>
                </a:srgb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000" b="1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（自身の負担や不調、生活上の支障に対する自覚がない場合があるため）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48804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57001-30A9-4A26-9C1D-AA1AEA84D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7">
            <a:extLst>
              <a:ext uri="{FF2B5EF4-FFF2-40B4-BE49-F238E27FC236}">
                <a16:creationId xmlns:a16="http://schemas.microsoft.com/office/drawing/2014/main" id="{21AC47E4-515D-25AF-D37F-34E973D1CBBE}"/>
              </a:ext>
            </a:extLst>
          </p:cNvPr>
          <p:cNvSpPr txBox="1"/>
          <p:nvPr/>
        </p:nvSpPr>
        <p:spPr>
          <a:xfrm>
            <a:off x="9048886" y="6122851"/>
            <a:ext cx="5210712" cy="39024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5D435656-36A2-3BBD-C42E-3CD8B2E80612}"/>
              </a:ext>
            </a:extLst>
          </p:cNvPr>
          <p:cNvSpPr/>
          <p:nvPr/>
        </p:nvSpPr>
        <p:spPr>
          <a:xfrm flipH="1">
            <a:off x="27709" y="3464"/>
            <a:ext cx="3711328" cy="4454236"/>
          </a:xfrm>
          <a:custGeom>
            <a:avLst/>
            <a:gdLst/>
            <a:ahLst/>
            <a:cxnLst/>
            <a:rect l="l" t="t" r="r" b="b"/>
            <a:pathLst>
              <a:path w="4866585" h="5869784">
                <a:moveTo>
                  <a:pt x="4866585" y="0"/>
                </a:moveTo>
                <a:lnTo>
                  <a:pt x="0" y="0"/>
                </a:lnTo>
                <a:lnTo>
                  <a:pt x="0" y="5869784"/>
                </a:lnTo>
                <a:lnTo>
                  <a:pt x="4866585" y="5869784"/>
                </a:lnTo>
                <a:lnTo>
                  <a:pt x="4866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557C8A49-56C9-9B2E-EF67-995EAE97FE62}"/>
              </a:ext>
            </a:extLst>
          </p:cNvPr>
          <p:cNvSpPr txBox="1"/>
          <p:nvPr/>
        </p:nvSpPr>
        <p:spPr>
          <a:xfrm>
            <a:off x="4194472" y="261712"/>
            <a:ext cx="11492530" cy="10454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altLang="ja-JP" sz="2400" b="1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たくさんの意見をありがとうございました。</a:t>
            </a:r>
            <a:endParaRPr lang="en-US" altLang="ja-JP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endParaRPr lang="en-US" altLang="ja-JP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みなさんからもらった意見を生かして、</a:t>
            </a:r>
            <a:endParaRPr lang="en-US" altLang="ja-JP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ヤングケアラーが相談しやすい方法を検討したり</a:t>
            </a:r>
          </a:p>
          <a:p>
            <a:pPr algn="l"/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ヤングケアラーのことを理解する人が増え、</a:t>
            </a:r>
          </a:p>
          <a:p>
            <a:pPr algn="l"/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支援が届きやすくなるように、</a:t>
            </a:r>
            <a:endParaRPr lang="en-US" altLang="ja-JP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理解を深めるための啓発活動を行います。</a:t>
            </a:r>
          </a:p>
          <a:p>
            <a:pPr algn="l"/>
            <a:endParaRPr lang="en-US" altLang="ja-JP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みなさんの意見が、</a:t>
            </a:r>
            <a:endParaRPr lang="en-US" altLang="ja-JP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家族のケアで悩んだり困ったりしている子どもや</a:t>
            </a:r>
            <a:endParaRPr lang="en-US" altLang="ja-JP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若者への支援を考えるヒントになります。</a:t>
            </a:r>
          </a:p>
          <a:p>
            <a:pPr algn="l"/>
            <a:endParaRPr lang="ja-JP" altLang="en-US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l"/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ご協力いただき、ありがとうございました。</a:t>
            </a:r>
          </a:p>
          <a:p>
            <a:pPr algn="l">
              <a:lnSpc>
                <a:spcPts val="5025"/>
              </a:lnSpc>
              <a:spcBef>
                <a:spcPct val="0"/>
              </a:spcBef>
            </a:pPr>
            <a:endParaRPr lang="en-US" sz="44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>
              <a:lnSpc>
                <a:spcPts val="5025"/>
              </a:lnSpc>
              <a:spcBef>
                <a:spcPct val="0"/>
              </a:spcBef>
            </a:pPr>
            <a:r>
              <a:rPr lang="ja-JP" altLang="en-US" sz="44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　　　　</a:t>
            </a:r>
            <a:endParaRPr lang="en-US" altLang="ja-JP" sz="48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C1B82EA5-D40D-CC0C-CC16-075EBF481CA1}"/>
              </a:ext>
            </a:extLst>
          </p:cNvPr>
          <p:cNvSpPr txBox="1"/>
          <p:nvPr/>
        </p:nvSpPr>
        <p:spPr>
          <a:xfrm>
            <a:off x="1625628" y="723900"/>
            <a:ext cx="1900073" cy="102592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  <a:spcBef>
                <a:spcPct val="0"/>
              </a:spcBef>
            </a:pPr>
            <a:r>
              <a:rPr lang="ja-JP" altLang="en-US" sz="36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担当課</a:t>
            </a:r>
            <a:endParaRPr lang="en-US" altLang="ja-JP" sz="36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  <a:p>
            <a:pPr algn="ctr">
              <a:lnSpc>
                <a:spcPts val="4027"/>
              </a:lnSpc>
              <a:spcBef>
                <a:spcPct val="0"/>
              </a:spcBef>
            </a:pPr>
            <a:r>
              <a:rPr lang="ja-JP" altLang="en-US" sz="3600" dirty="0">
                <a:solidFill>
                  <a:schemeClr val="bg2">
                    <a:lumMod val="10000"/>
                  </a:schemeClr>
                </a:solidFill>
                <a:latin typeface="Active Heart 甘い気分"/>
                <a:ea typeface="Active Heart 甘い気分"/>
                <a:cs typeface="Active Heart 甘い気分"/>
                <a:sym typeface="Active Heart 甘い気分"/>
              </a:rPr>
              <a:t>より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Active Heart 甘い気分"/>
              <a:ea typeface="Active Heart 甘い気分"/>
              <a:cs typeface="Active Heart 甘い気分"/>
              <a:sym typeface="Active Heart 甘い気分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359AB1C-BB7A-5785-4C84-2705039B1DFA}"/>
              </a:ext>
            </a:extLst>
          </p:cNvPr>
          <p:cNvGrpSpPr/>
          <p:nvPr/>
        </p:nvGrpSpPr>
        <p:grpSpPr>
          <a:xfrm>
            <a:off x="15687002" y="7277100"/>
            <a:ext cx="1426597" cy="2432547"/>
            <a:chOff x="15337403" y="7101723"/>
            <a:chExt cx="1277927" cy="2226924"/>
          </a:xfrm>
        </p:grpSpPr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C635C5CB-2DAD-A43C-2DDB-FE52B8357110}"/>
                </a:ext>
              </a:extLst>
            </p:cNvPr>
            <p:cNvSpPr/>
            <p:nvPr/>
          </p:nvSpPr>
          <p:spPr>
            <a:xfrm>
              <a:off x="15522646" y="7101723"/>
              <a:ext cx="943920" cy="1631579"/>
            </a:xfrm>
            <a:custGeom>
              <a:avLst/>
              <a:gdLst/>
              <a:ahLst/>
              <a:cxnLst/>
              <a:rect l="l" t="t" r="r" b="b"/>
              <a:pathLst>
                <a:path w="1047003" h="1752306">
                  <a:moveTo>
                    <a:pt x="0" y="0"/>
                  </a:moveTo>
                  <a:lnTo>
                    <a:pt x="1047003" y="0"/>
                  </a:lnTo>
                  <a:lnTo>
                    <a:pt x="1047003" y="1752306"/>
                  </a:lnTo>
                  <a:lnTo>
                    <a:pt x="0" y="1752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49BD7797-9514-96FF-40BA-A157ABDC000F}"/>
                </a:ext>
              </a:extLst>
            </p:cNvPr>
            <p:cNvSpPr/>
            <p:nvPr/>
          </p:nvSpPr>
          <p:spPr>
            <a:xfrm>
              <a:off x="15337403" y="8219993"/>
              <a:ext cx="1277927" cy="1108654"/>
            </a:xfrm>
            <a:custGeom>
              <a:avLst/>
              <a:gdLst/>
              <a:ahLst/>
              <a:cxnLst/>
              <a:rect l="l" t="t" r="r" b="b"/>
              <a:pathLst>
                <a:path w="1417486" h="1190688">
                  <a:moveTo>
                    <a:pt x="0" y="0"/>
                  </a:moveTo>
                  <a:lnTo>
                    <a:pt x="1417487" y="0"/>
                  </a:lnTo>
                  <a:lnTo>
                    <a:pt x="1417487" y="1190688"/>
                  </a:lnTo>
                  <a:lnTo>
                    <a:pt x="0" y="1190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ja-JP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138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Words>2451</Words>
  <PresentationFormat>ユーザー設定</PresentationFormat>
  <Paragraphs>314</Paragraphs>
  <Slides>8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游ゴシック</vt:lpstr>
      <vt:lpstr>Active Heart 甘い気分</vt:lpstr>
      <vt:lpstr>Arial</vt:lpstr>
      <vt:lpstr>BIZ UDPゴシック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identifier>DAGpiD3Kc4k</dc:identifier>
</cp:coreProperties>
</file>